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tags/tag10.xml" ContentType="application/vnd.openxmlformats-officedocument.presentationml.tags+xml"/>
  <Override PartName="/ppt/notesSlides/notesSlide13.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tags/tag13.xml" ContentType="application/vnd.openxmlformats-officedocument.presentationml.tags+xml"/>
  <Override PartName="/ppt/notesSlides/notesSlide16.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tags/tag14.xml" ContentType="application/vnd.openxmlformats-officedocument.presentationml.tags+xml"/>
  <Override PartName="/ppt/notesSlides/notesSlide17.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23.bin" ContentType="application/vnd.openxmlformats-officedocument.oleObject"/>
  <Override PartName="/ppt/embeddings/oleObject24.bin" ContentType="application/vnd.openxmlformats-officedocument.oleObject"/>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embeddings/oleObject25.bin" ContentType="application/vnd.openxmlformats-officedocument.oleObject"/>
  <Override PartName="/ppt/embeddings/oleObject26.bin" ContentType="application/vnd.openxmlformats-officedocument.oleObject"/>
  <Override PartName="/ppt/tags/tag26.xml" ContentType="application/vnd.openxmlformats-officedocument.presentationml.tags+xml"/>
  <Override PartName="/ppt/notesSlides/notesSlide31.xml" ContentType="application/vnd.openxmlformats-officedocument.presentationml.notesSlide+xml"/>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tags/tag27.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8.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notesSlides/notesSlide36.xml" ContentType="application/vnd.openxmlformats-officedocument.presentationml.notesSlide+xml"/>
  <Override PartName="/ppt/embeddings/oleObject35.bin" ContentType="application/vnd.openxmlformats-officedocument.oleObject"/>
  <Override PartName="/ppt/embeddings/oleObject36.bin" ContentType="application/vnd.openxmlformats-officedocument.oleObject"/>
  <Override PartName="/ppt/tags/tag29.xml" ContentType="application/vnd.openxmlformats-officedocument.presentationml.tags+xml"/>
  <Override PartName="/ppt/notesSlides/notesSlide37.xml" ContentType="application/vnd.openxmlformats-officedocument.presentationml.notesSlide+xml"/>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tags/tag30.xml" ContentType="application/vnd.openxmlformats-officedocument.presentationml.tags+xml"/>
  <Override PartName="/ppt/notesSlides/notesSlide38.xml" ContentType="application/vnd.openxmlformats-officedocument.presentationml.notesSlide+xml"/>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31.xml" ContentType="application/vnd.openxmlformats-officedocument.presentationml.tags+xml"/>
  <Override PartName="/ppt/notesSlides/notesSlide42.xml" ContentType="application/vnd.openxmlformats-officedocument.presentationml.notesSlide+xml"/>
  <Override PartName="/ppt/tags/tag32.xml" ContentType="application/vnd.openxmlformats-officedocument.presentationml.tags+xml"/>
  <Override PartName="/ppt/notesSlides/notesSlide43.xml" ContentType="application/vnd.openxmlformats-officedocument.presentationml.notesSlide+xml"/>
  <Override PartName="/ppt/tags/tag33.xml" ContentType="application/vnd.openxmlformats-officedocument.presentationml.tags+xml"/>
  <Override PartName="/ppt/notesSlides/notesSlide44.xml" ContentType="application/vnd.openxmlformats-officedocument.presentationml.notesSlide+xml"/>
  <Override PartName="/ppt/tags/tag34.xml" ContentType="application/vnd.openxmlformats-officedocument.presentationml.tags+xml"/>
  <Override PartName="/ppt/notesSlides/notesSlide45.xml" ContentType="application/vnd.openxmlformats-officedocument.presentationml.notesSlide+xml"/>
  <Override PartName="/ppt/tags/tag35.xml" ContentType="application/vnd.openxmlformats-officedocument.presentationml.tags+xml"/>
  <Override PartName="/ppt/notesSlides/notesSlide46.xml" ContentType="application/vnd.openxmlformats-officedocument.presentationml.notesSlide+xml"/>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tags/tag36.xml" ContentType="application/vnd.openxmlformats-officedocument.presentationml.tags+xml"/>
  <Override PartName="/ppt/notesSlides/notesSlide47.xml" ContentType="application/vnd.openxmlformats-officedocument.presentationml.notesSlide+xml"/>
  <Override PartName="/ppt/embeddings/oleObject55.bin" ContentType="application/vnd.openxmlformats-officedocument.oleObject"/>
  <Override PartName="/ppt/tags/tag37.xml" ContentType="application/vnd.openxmlformats-officedocument.presentationml.tags+xml"/>
  <Override PartName="/ppt/notesSlides/notesSlide48.xml" ContentType="application/vnd.openxmlformats-officedocument.presentationml.notesSlide+xml"/>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tags/tag38.xml" ContentType="application/vnd.openxmlformats-officedocument.presentationml.tags+xml"/>
  <Override PartName="/ppt/notesSlides/notesSlide49.xml" ContentType="application/vnd.openxmlformats-officedocument.presentationml.notesSlide+xml"/>
  <Override PartName="/ppt/embeddings/oleObject62.bin" ContentType="application/vnd.openxmlformats-officedocument.oleObject"/>
  <Override PartName="/ppt/notesSlides/notesSlide50.xml" ContentType="application/vnd.openxmlformats-officedocument.presentationml.notesSlide+xml"/>
  <Override PartName="/ppt/tags/tag39.xml" ContentType="application/vnd.openxmlformats-officedocument.presentationml.tags+xml"/>
  <Override PartName="/ppt/notesSlides/notesSlide51.xml" ContentType="application/vnd.openxmlformats-officedocument.presentationml.notesSlide+xml"/>
  <Override PartName="/ppt/embeddings/oleObject63.bin" ContentType="application/vnd.openxmlformats-officedocument.oleObject"/>
  <Override PartName="/ppt/embeddings/oleObject64.bin" ContentType="application/vnd.openxmlformats-officedocument.oleObject"/>
  <Override PartName="/ppt/tags/tag40.xml" ContentType="application/vnd.openxmlformats-officedocument.presentationml.tags+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6" r:id="rId2"/>
    <p:sldId id="257" r:id="rId3"/>
    <p:sldId id="258" r:id="rId4"/>
    <p:sldId id="315" r:id="rId5"/>
    <p:sldId id="260" r:id="rId6"/>
    <p:sldId id="262" r:id="rId7"/>
    <p:sldId id="259" r:id="rId8"/>
    <p:sldId id="261" r:id="rId9"/>
    <p:sldId id="263" r:id="rId10"/>
    <p:sldId id="264" r:id="rId11"/>
    <p:sldId id="265" r:id="rId12"/>
    <p:sldId id="266" r:id="rId13"/>
    <p:sldId id="268" r:id="rId14"/>
    <p:sldId id="269" r:id="rId15"/>
    <p:sldId id="314" r:id="rId16"/>
    <p:sldId id="271" r:id="rId17"/>
    <p:sldId id="272" r:id="rId18"/>
    <p:sldId id="273" r:id="rId19"/>
    <p:sldId id="274" r:id="rId20"/>
    <p:sldId id="275" r:id="rId21"/>
    <p:sldId id="276" r:id="rId22"/>
    <p:sldId id="278" r:id="rId23"/>
    <p:sldId id="281" r:id="rId24"/>
    <p:sldId id="282" r:id="rId25"/>
    <p:sldId id="283" r:id="rId26"/>
    <p:sldId id="284" r:id="rId27"/>
    <p:sldId id="285" r:id="rId28"/>
    <p:sldId id="311" r:id="rId29"/>
    <p:sldId id="286" r:id="rId30"/>
    <p:sldId id="287" r:id="rId31"/>
    <p:sldId id="288" r:id="rId32"/>
    <p:sldId id="289" r:id="rId33"/>
    <p:sldId id="290" r:id="rId34"/>
    <p:sldId id="291" r:id="rId35"/>
    <p:sldId id="292" r:id="rId36"/>
    <p:sldId id="312" r:id="rId37"/>
    <p:sldId id="294" r:id="rId38"/>
    <p:sldId id="313" r:id="rId39"/>
    <p:sldId id="295" r:id="rId40"/>
    <p:sldId id="296" r:id="rId41"/>
    <p:sldId id="297" r:id="rId42"/>
    <p:sldId id="298" r:id="rId43"/>
    <p:sldId id="299" r:id="rId44"/>
    <p:sldId id="300" r:id="rId45"/>
    <p:sldId id="301" r:id="rId46"/>
    <p:sldId id="303" r:id="rId47"/>
    <p:sldId id="306" r:id="rId48"/>
    <p:sldId id="305" r:id="rId49"/>
    <p:sldId id="307" r:id="rId50"/>
    <p:sldId id="308" r:id="rId51"/>
    <p:sldId id="309" r:id="rId52"/>
    <p:sldId id="310"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CE54"/>
    <a:srgbClr val="E34333"/>
    <a:srgbClr val="FFA200"/>
    <a:srgbClr val="CC0A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38" autoAdjust="0"/>
    <p:restoredTop sz="99142" autoAdjust="0"/>
  </p:normalViewPr>
  <p:slideViewPr>
    <p:cSldViewPr snapToGrid="0" snapToObjects="1" showGuides="1">
      <p:cViewPr>
        <p:scale>
          <a:sx n="100" d="100"/>
          <a:sy n="100" d="100"/>
        </p:scale>
        <p:origin x="-1584" y="-120"/>
      </p:cViewPr>
      <p:guideLst>
        <p:guide orient="horz" pos="2042"/>
        <p:guide pos="2880"/>
      </p:guideLst>
    </p:cSldViewPr>
  </p:slideViewPr>
  <p:notesTextViewPr>
    <p:cViewPr>
      <p:scale>
        <a:sx n="150" d="100"/>
        <a:sy n="15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1.wmf"/><Relationship Id="rId4" Type="http://schemas.openxmlformats.org/officeDocument/2006/relationships/image" Target="../media/image32.wmf"/><Relationship Id="rId5" Type="http://schemas.openxmlformats.org/officeDocument/2006/relationships/image" Target="../media/image33.emf"/><Relationship Id="rId6" Type="http://schemas.openxmlformats.org/officeDocument/2006/relationships/image" Target="../media/image34.wmf"/><Relationship Id="rId1" Type="http://schemas.openxmlformats.org/officeDocument/2006/relationships/image" Target="../media/image29.wmf"/><Relationship Id="rId2" Type="http://schemas.openxmlformats.org/officeDocument/2006/relationships/image" Target="../media/image3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4.emf"/><Relationship Id="rId2" Type="http://schemas.openxmlformats.org/officeDocument/2006/relationships/image" Target="../media/image85.emf"/><Relationship Id="rId3" Type="http://schemas.openxmlformats.org/officeDocument/2006/relationships/image" Target="../media/image8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89.emf"/><Relationship Id="rId4" Type="http://schemas.openxmlformats.org/officeDocument/2006/relationships/image" Target="../media/image90.emf"/><Relationship Id="rId5" Type="http://schemas.openxmlformats.org/officeDocument/2006/relationships/image" Target="../media/image91.emf"/><Relationship Id="rId1" Type="http://schemas.openxmlformats.org/officeDocument/2006/relationships/image" Target="../media/image84.emf"/><Relationship Id="rId2" Type="http://schemas.openxmlformats.org/officeDocument/2006/relationships/image" Target="../media/image8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4.emf"/><Relationship Id="rId2" Type="http://schemas.openxmlformats.org/officeDocument/2006/relationships/image" Target="../media/image88.emf"/><Relationship Id="rId3" Type="http://schemas.openxmlformats.org/officeDocument/2006/relationships/image" Target="../media/image9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6.wmf"/><Relationship Id="rId2" Type="http://schemas.openxmlformats.org/officeDocument/2006/relationships/image" Target="../media/image107.emf"/><Relationship Id="rId3" Type="http://schemas.openxmlformats.org/officeDocument/2006/relationships/image" Target="../media/image10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1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4.emf"/><Relationship Id="rId2" Type="http://schemas.openxmlformats.org/officeDocument/2006/relationships/image" Target="../media/image88.emf"/><Relationship Id="rId3" Type="http://schemas.openxmlformats.org/officeDocument/2006/relationships/image" Target="../media/image9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2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9.wmf"/><Relationship Id="rId2" Type="http://schemas.openxmlformats.org/officeDocument/2006/relationships/image" Target="../media/image1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 Id="rId2" Type="http://schemas.openxmlformats.org/officeDocument/2006/relationships/image" Target="../media/image36.emf"/><Relationship Id="rId3"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1" Type="http://schemas.openxmlformats.org/officeDocument/2006/relationships/image" Target="../media/image38.emf"/><Relationship Id="rId2" Type="http://schemas.openxmlformats.org/officeDocument/2006/relationships/image" Target="../media/image39.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0.emf"/><Relationship Id="rId1" Type="http://schemas.openxmlformats.org/officeDocument/2006/relationships/image" Target="../media/image41.emf"/><Relationship Id="rId2" Type="http://schemas.openxmlformats.org/officeDocument/2006/relationships/image" Target="../media/image3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emf"/><Relationship Id="rId2" Type="http://schemas.openxmlformats.org/officeDocument/2006/relationships/image" Target="../media/image4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1.emf"/><Relationship Id="rId2" Type="http://schemas.openxmlformats.org/officeDocument/2006/relationships/image" Target="../media/image62.emf"/><Relationship Id="rId3" Type="http://schemas.openxmlformats.org/officeDocument/2006/relationships/image" Target="../media/image6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2.emf"/><Relationship Id="rId2" Type="http://schemas.openxmlformats.org/officeDocument/2006/relationships/image" Target="../media/image6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9.wmf"/><Relationship Id="rId2" Type="http://schemas.openxmlformats.org/officeDocument/2006/relationships/image" Target="../media/image70.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emf"/><Relationship Id="rId1" Type="http://schemas.openxmlformats.org/officeDocument/2006/relationships/image" Target="../media/image69.wmf"/><Relationship Id="rId2" Type="http://schemas.openxmlformats.org/officeDocument/2006/relationships/image" Target="../media/image7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49F3B5-FF51-BE4C-8CA8-A88EF61946CA}" type="datetimeFigureOut">
              <a:rPr lang="en-US" smtClean="0"/>
              <a:pPr/>
              <a:t>2015-07-27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547BA0-B132-8143-B6FF-F217C901A76F}" type="slidenum">
              <a:rPr lang="en-US" smtClean="0"/>
              <a:pPr/>
              <a:t>‹#›</a:t>
            </a:fld>
            <a:endParaRPr lang="en-US"/>
          </a:p>
        </p:txBody>
      </p:sp>
    </p:spTree>
    <p:extLst>
      <p:ext uri="{BB962C8B-B14F-4D97-AF65-F5344CB8AC3E}">
        <p14:creationId xmlns:p14="http://schemas.microsoft.com/office/powerpoint/2010/main" val="23026671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 morning. (The disembodied voice you are listening to right now is me, Lily Childress,</a:t>
            </a:r>
            <a:r>
              <a:rPr lang="en-US" baseline="0" dirty="0" smtClean="0"/>
              <a:t> and )</a:t>
            </a:r>
            <a:r>
              <a:rPr lang="en-US" dirty="0" smtClean="0"/>
              <a:t>As is clearly evident, I’m very sorry to say that I cannot be with you in person for the Diamond Sensing</a:t>
            </a:r>
            <a:r>
              <a:rPr lang="en-US" baseline="0" dirty="0" smtClean="0"/>
              <a:t> Workshop, but the organizers have been kind enough to allow me to prepare a virtual presentation. So I would like to thank them both for the invitation to speak, and the generosity to accommodate a last-minute travel issue. </a:t>
            </a:r>
          </a:p>
          <a:p>
            <a:endParaRPr lang="en-US" baseline="0" dirty="0" smtClean="0"/>
          </a:p>
          <a:p>
            <a:r>
              <a:rPr lang="en-US" baseline="0" dirty="0" smtClean="0"/>
              <a:t>And so, i</a:t>
            </a:r>
            <a:r>
              <a:rPr lang="en-US" dirty="0" smtClean="0"/>
              <a:t>t’s a great pleasure</a:t>
            </a:r>
            <a:r>
              <a:rPr lang="en-US" baseline="0" dirty="0" smtClean="0"/>
              <a:t> to be able to, hopefully, over the next hour and a half, give you my perspective on the ins and outs of one of the systems  you’ll be hearing a lot about over the next few days, namely the nitrogen-vacancy center in diamond.</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that we’ve somehow managed</a:t>
            </a:r>
            <a:r>
              <a:rPr lang="en-US" baseline="0" dirty="0" smtClean="0"/>
              <a:t> to find or create a nitrogen next to a missing carbon in diamond, we need to consider the charge states of this physical structure. If you consider the number of electrons that should occupy these dangling bonds in charge neutrality, you would arrive at the conclusion that two electrons come from the nitrogen donor, and one each from the dangling bonds of the neighboring carbon atoms. However, an additional electron (most likely coming from another distant nitrogen donor) can also bind to the defect, and in fact it is this negatively charged version of the NV center which we typically study. </a:t>
            </a:r>
            <a:r>
              <a:rPr lang="en-US" baseline="0" dirty="0" err="1" smtClean="0"/>
              <a:t>Ab</a:t>
            </a:r>
            <a:r>
              <a:rPr lang="en-US" baseline="0" dirty="0" smtClean="0"/>
              <a:t> initio calculations have predicted that the neutral NV is the </a:t>
            </a:r>
            <a:r>
              <a:rPr lang="en-US" baseline="0" dirty="0" err="1" smtClean="0"/>
              <a:t>equilbrium</a:t>
            </a:r>
            <a:r>
              <a:rPr lang="en-US" baseline="0" dirty="0" smtClean="0"/>
              <a:t> state when the Fermi level likes low in the diamond </a:t>
            </a:r>
            <a:r>
              <a:rPr lang="en-US" baseline="0" dirty="0" err="1" smtClean="0"/>
              <a:t>bandgap</a:t>
            </a:r>
            <a:r>
              <a:rPr lang="en-US" baseline="0" dirty="0" smtClean="0"/>
              <a:t>, while the NV- ground state is predicted about 2.8 </a:t>
            </a:r>
            <a:r>
              <a:rPr lang="en-US" baseline="0" dirty="0" err="1" smtClean="0"/>
              <a:t>eV</a:t>
            </a:r>
            <a:r>
              <a:rPr lang="en-US" baseline="0" dirty="0" smtClean="0"/>
              <a:t> above the valence band maximum. These charge states can be distinguished by different fluorescence spectra, as the NV0 has slightly higher energy optical transitions than the NV-. The charge state can be controlled in a few different ways, including controlling the Fermi level in the diamond (typically with nitrogen density). Surface termination can play an important role for near-surface defects – for example, hydrogen termination can result in a hole gas at the surface which leads to neutral or even positively charged NV centers in the vicinity of the surface, while oxygen or fluorine termination favors the negatively charged version. Application of gate voltage can change the charging level, and optical excitation can also be used dynamically switch between the NV- and NV0 states.</a:t>
            </a:r>
          </a:p>
          <a:p>
            <a:endParaRPr lang="en-US" baseline="0" dirty="0" smtClean="0"/>
          </a:p>
          <a:p>
            <a:r>
              <a:rPr lang="en-US" baseline="0" dirty="0" smtClean="0"/>
              <a:t>The NV0 is a spin-1/2 system that suffers from fast spin </a:t>
            </a:r>
            <a:r>
              <a:rPr lang="en-US" baseline="0" dirty="0" err="1" smtClean="0"/>
              <a:t>dephasing</a:t>
            </a:r>
            <a:r>
              <a:rPr lang="en-US" baseline="0" dirty="0" smtClean="0"/>
              <a:t> in the ground state, and nearly all of the attention has been focused on the NV- system, so I’ll focus in on the electronic structure of the six electron state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10</a:t>
            </a:fld>
            <a:endParaRPr lang="en-US"/>
          </a:p>
        </p:txBody>
      </p:sp>
    </p:spTree>
    <p:extLst>
      <p:ext uri="{BB962C8B-B14F-4D97-AF65-F5344CB8AC3E}">
        <p14:creationId xmlns:p14="http://schemas.microsoft.com/office/powerpoint/2010/main" val="4056242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a few different approaches to considering the electronic structure of a defect. </a:t>
            </a:r>
            <a:r>
              <a:rPr lang="en-US" baseline="0" dirty="0" err="1" smtClean="0"/>
              <a:t>Ab</a:t>
            </a:r>
            <a:r>
              <a:rPr lang="en-US" baseline="0" dirty="0" smtClean="0"/>
              <a:t> initio calculations can give very accurate predictions of both ground and excited state properties, and have been very successful in explaining experimental observations. A complementary approach is to consider only the symmetry properties of the defect, along with the expected types of interactions, in combination with experimentally determined parameters, to create a phenomenological model. Today I’ll try to show you how this latter approach gives a qualitative picture of the electronic structure of the defect. </a:t>
            </a:r>
          </a:p>
          <a:p>
            <a:endParaRPr lang="en-US" baseline="0" dirty="0" smtClean="0"/>
          </a:p>
          <a:p>
            <a:r>
              <a:rPr lang="en-US" baseline="0" dirty="0" smtClean="0"/>
              <a:t>Even if you’ve never studied point defects before, you’ve likely used a similar approach in your quantum mechanics or atomic physics classes. When you classified atomic </a:t>
            </a:r>
            <a:r>
              <a:rPr lang="en-US" baseline="0" dirty="0" err="1" smtClean="0"/>
              <a:t>orbitals</a:t>
            </a:r>
            <a:r>
              <a:rPr lang="en-US" baseline="0" dirty="0" smtClean="0"/>
              <a:t> with labels </a:t>
            </a:r>
            <a:r>
              <a:rPr lang="en-US" baseline="0" dirty="0" err="1" smtClean="0"/>
              <a:t>s</a:t>
            </a:r>
            <a:r>
              <a:rPr lang="en-US" baseline="0" dirty="0" smtClean="0"/>
              <a:t>, </a:t>
            </a:r>
            <a:r>
              <a:rPr lang="en-US" baseline="0" dirty="0" err="1" smtClean="0"/>
              <a:t>p</a:t>
            </a:r>
            <a:r>
              <a:rPr lang="en-US" baseline="0" dirty="0" smtClean="0"/>
              <a:t>, </a:t>
            </a:r>
            <a:r>
              <a:rPr lang="en-US" baseline="0" dirty="0" err="1" smtClean="0"/>
              <a:t>d</a:t>
            </a:r>
            <a:r>
              <a:rPr lang="en-US" baseline="0" dirty="0" smtClean="0"/>
              <a:t>, </a:t>
            </a:r>
            <a:r>
              <a:rPr lang="en-US" baseline="0" dirty="0" err="1" smtClean="0"/>
              <a:t>f</a:t>
            </a:r>
            <a:r>
              <a:rPr lang="en-US" baseline="0" dirty="0" smtClean="0"/>
              <a:t>, you were actually using the symmetry properties of the system – that is, the group of rotations in three dimensional space; and the possible energy levels correspond to the </a:t>
            </a:r>
            <a:r>
              <a:rPr lang="en-US" baseline="0" dirty="0" err="1" smtClean="0"/>
              <a:t>irrreducible</a:t>
            </a:r>
            <a:r>
              <a:rPr lang="en-US" baseline="0" dirty="0" smtClean="0"/>
              <a:t> representations of the group of rotations. When you considered the spin filling of atoms according to </a:t>
            </a:r>
            <a:r>
              <a:rPr lang="en-US" baseline="0" dirty="0" err="1" smtClean="0"/>
              <a:t>Hund’s</a:t>
            </a:r>
            <a:r>
              <a:rPr lang="en-US" baseline="0" dirty="0" smtClean="0"/>
              <a:t> rules, you were using the same kind of qualitative consideration of interactions that we’ll use today. </a:t>
            </a:r>
          </a:p>
          <a:p>
            <a:endParaRPr lang="en-US" baseline="0" dirty="0" smtClean="0"/>
          </a:p>
          <a:p>
            <a:r>
              <a:rPr lang="en-US" baseline="0" dirty="0" smtClean="0"/>
              <a:t>In the case of the NV center, the symmetry group that describes the system is called C3V. It corresponds to the group of symmetries of the pyramid formed by the nitrogen atom and the three nearest-neighbor carbon atoms. It has six elements:  the identity – doing nothing -- rotations by 2Pi/3, 4Pi/3 and the three reflections – like this one -- that do not change the shape of this pyramid.  And as a result, we will label the energy levels of the NV center by the designations of the irreducible representations of this group of symmetries – A1, A2, and E</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11</a:t>
            </a:fld>
            <a:endParaRPr lang="en-US"/>
          </a:p>
        </p:txBody>
      </p:sp>
    </p:spTree>
    <p:extLst>
      <p:ext uri="{BB962C8B-B14F-4D97-AF65-F5344CB8AC3E}">
        <p14:creationId xmlns:p14="http://schemas.microsoft.com/office/powerpoint/2010/main" val="4056242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this</a:t>
            </a:r>
            <a:r>
              <a:rPr lang="en-US" baseline="0" dirty="0" smtClean="0"/>
              <a:t> is a tutorial, I can take the time to say a few words about where this comes from. Why should the symmetry of a system affect its electronic structure?</a:t>
            </a:r>
          </a:p>
          <a:p>
            <a:endParaRPr lang="en-US" baseline="0" dirty="0" smtClean="0"/>
          </a:p>
          <a:p>
            <a:r>
              <a:rPr lang="en-US" baseline="0" dirty="0" smtClean="0"/>
              <a:t>When we say that a system exhibits a symmetry, what we mean is that the Hamiltonian that describes the system doesn’t change if you change the coordinate axes by any of the symmetry operations, i.e. symmetry operations commute with the Hamiltonian.</a:t>
            </a:r>
          </a:p>
          <a:p>
            <a:endParaRPr lang="en-US" baseline="0" dirty="0" smtClean="0"/>
          </a:p>
          <a:p>
            <a:r>
              <a:rPr lang="en-US" baseline="0" dirty="0" smtClean="0"/>
              <a:t>So let’s consider what one of these symmetry operators – for example a rotation of coordinate axes – will do to one of the </a:t>
            </a:r>
            <a:r>
              <a:rPr lang="en-US" baseline="0" dirty="0" err="1" smtClean="0"/>
              <a:t>eigenstates</a:t>
            </a:r>
            <a:r>
              <a:rPr lang="en-US" baseline="0" dirty="0" smtClean="0"/>
              <a:t> (electronic </a:t>
            </a:r>
            <a:r>
              <a:rPr lang="en-US" baseline="0" dirty="0" err="1" smtClean="0"/>
              <a:t>orbitals</a:t>
            </a:r>
            <a:r>
              <a:rPr lang="en-US" baseline="0" dirty="0" smtClean="0"/>
              <a:t>) of the Hamiltonian.  Since the symmetry operator commutes with the Hamiltonian, applying a symmetry operator to an </a:t>
            </a:r>
            <a:r>
              <a:rPr lang="en-US" baseline="0" dirty="0" err="1" smtClean="0"/>
              <a:t>eigenstate</a:t>
            </a:r>
            <a:r>
              <a:rPr lang="en-US" baseline="0" dirty="0" smtClean="0"/>
              <a:t> yields another </a:t>
            </a:r>
            <a:r>
              <a:rPr lang="en-US" baseline="0" dirty="0" err="1" smtClean="0"/>
              <a:t>eigenstate</a:t>
            </a:r>
            <a:r>
              <a:rPr lang="en-US" baseline="0" dirty="0" smtClean="0"/>
              <a:t> with the same energy.  </a:t>
            </a:r>
          </a:p>
          <a:p>
            <a:endParaRPr lang="en-US" baseline="0" dirty="0" smtClean="0"/>
          </a:p>
          <a:p>
            <a:r>
              <a:rPr lang="en-US" baseline="0" dirty="0" smtClean="0"/>
              <a:t>In particular, if you have some set of degenerate </a:t>
            </a:r>
            <a:r>
              <a:rPr lang="en-US" baseline="0" dirty="0" err="1" smtClean="0"/>
              <a:t>eigenstates</a:t>
            </a:r>
            <a:r>
              <a:rPr lang="en-US" baseline="0" dirty="0" smtClean="0"/>
              <a:t>, any symmetry operator will only transform between them. To make this more concrete, you can consider for example the </a:t>
            </a:r>
            <a:r>
              <a:rPr lang="en-US" baseline="0" dirty="0" err="1" smtClean="0"/>
              <a:t>p</a:t>
            </a:r>
            <a:r>
              <a:rPr lang="en-US" baseline="0" dirty="0" smtClean="0"/>
              <a:t> </a:t>
            </a:r>
            <a:r>
              <a:rPr lang="en-US" baseline="0" dirty="0" err="1" smtClean="0"/>
              <a:t>orbitals</a:t>
            </a:r>
            <a:r>
              <a:rPr lang="en-US" baseline="0" dirty="0" smtClean="0"/>
              <a:t> of the hydrogen atom, where any rotation in 3-space of, e.g., the </a:t>
            </a:r>
            <a:r>
              <a:rPr lang="en-US" baseline="0" dirty="0" err="1" smtClean="0"/>
              <a:t>px</a:t>
            </a:r>
            <a:r>
              <a:rPr lang="en-US" baseline="0" dirty="0" smtClean="0"/>
              <a:t> orbital, will yield a linear combination of </a:t>
            </a:r>
            <a:r>
              <a:rPr lang="en-US" baseline="0" dirty="0" err="1" smtClean="0"/>
              <a:t>px</a:t>
            </a:r>
            <a:r>
              <a:rPr lang="en-US" baseline="0" dirty="0" smtClean="0"/>
              <a:t>, </a:t>
            </a:r>
            <a:r>
              <a:rPr lang="en-US" baseline="0" dirty="0" err="1" smtClean="0"/>
              <a:t>py</a:t>
            </a:r>
            <a:r>
              <a:rPr lang="en-US" baseline="0" dirty="0" smtClean="0"/>
              <a:t>, and </a:t>
            </a:r>
            <a:r>
              <a:rPr lang="en-US" baseline="0" dirty="0" err="1" smtClean="0"/>
              <a:t>pz</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12</a:t>
            </a:fld>
            <a:endParaRPr lang="en-US"/>
          </a:p>
        </p:txBody>
      </p:sp>
    </p:spTree>
    <p:extLst>
      <p:ext uri="{BB962C8B-B14F-4D97-AF65-F5344CB8AC3E}">
        <p14:creationId xmlns:p14="http://schemas.microsoft.com/office/powerpoint/2010/main" val="4056242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the symmetry operators only transform between degenerate </a:t>
            </a:r>
            <a:r>
              <a:rPr lang="en-US" dirty="0" err="1" smtClean="0"/>
              <a:t>eigenstates</a:t>
            </a:r>
            <a:r>
              <a:rPr lang="en-US" dirty="0" smtClean="0"/>
              <a:t> (within a given energy</a:t>
            </a:r>
            <a:r>
              <a:rPr lang="en-US" baseline="0" dirty="0" smtClean="0"/>
              <a:t> level), there is a mapping from each symmetry operator to a matrix that describes its operation on the </a:t>
            </a:r>
            <a:r>
              <a:rPr lang="en-US" baseline="0" dirty="0" err="1" smtClean="0"/>
              <a:t>eigenstates</a:t>
            </a:r>
            <a:r>
              <a:rPr lang="en-US" baseline="0" dirty="0" smtClean="0"/>
              <a:t>. Of course these matrices multiply together the same way that the symmetry operators do, so they form a matrix representation of the group of symmetries. And for the group theory experts, this is also an irreducible representation because the symmetry operators will mix all of the degenerate </a:t>
            </a:r>
            <a:r>
              <a:rPr lang="en-US" baseline="0" dirty="0" err="1" smtClean="0"/>
              <a:t>eigenstates</a:t>
            </a:r>
            <a:r>
              <a:rPr lang="en-US" baseline="0" dirty="0" smtClean="0"/>
              <a:t>, regardless of which basis you chose to write them in. </a:t>
            </a:r>
          </a:p>
          <a:p>
            <a:endParaRPr lang="en-US" baseline="0" dirty="0" smtClean="0"/>
          </a:p>
          <a:p>
            <a:r>
              <a:rPr lang="en-US" baseline="0" dirty="0" smtClean="0"/>
              <a:t>The upshot of this is that every energy level can be classified by which set of Gamma matrices – which irreducible representation of the group of symmetries – its degenerate </a:t>
            </a:r>
            <a:r>
              <a:rPr lang="en-US" baseline="0" dirty="0" err="1" smtClean="0"/>
              <a:t>eigenstates</a:t>
            </a:r>
            <a:r>
              <a:rPr lang="en-US" baseline="0" dirty="0" smtClean="0"/>
              <a:t> transform as. An energy level with degeneracy </a:t>
            </a:r>
            <a:r>
              <a:rPr lang="en-US" baseline="0" dirty="0" err="1" smtClean="0"/>
              <a:t>l</a:t>
            </a:r>
            <a:r>
              <a:rPr lang="en-US" baseline="0" dirty="0" smtClean="0"/>
              <a:t> must correspond to some set of </a:t>
            </a:r>
            <a:r>
              <a:rPr lang="en-US" baseline="0" dirty="0" err="1" smtClean="0"/>
              <a:t>l</a:t>
            </a:r>
            <a:r>
              <a:rPr lang="en-US" baseline="0" dirty="0" smtClean="0"/>
              <a:t>-dimensional matrices which form an irreducible representation of the group.</a:t>
            </a:r>
          </a:p>
          <a:p>
            <a:endParaRPr lang="en-US" baseline="0" dirty="0" smtClean="0"/>
          </a:p>
          <a:p>
            <a:r>
              <a:rPr lang="en-US" baseline="0" dirty="0" smtClean="0"/>
              <a:t>As an example, the 3d states of hydrogen form a 5-fold degenerate level with states (or basis functions) that transform under rotations according to a 5-dimensional matrix representation of the group of rotations in 3D.</a:t>
            </a:r>
          </a:p>
          <a:p>
            <a:endParaRPr lang="en-US" baseline="0" dirty="0" smtClean="0"/>
          </a:p>
          <a:p>
            <a:r>
              <a:rPr lang="en-US" baseline="0" dirty="0" smtClean="0"/>
              <a:t>As a consequence, if you understand the structure of the group of symmetries – </a:t>
            </a:r>
            <a:r>
              <a:rPr lang="en-US" baseline="-25000" dirty="0" smtClean="0"/>
              <a:t>including</a:t>
            </a:r>
            <a:r>
              <a:rPr lang="en-US" baseline="0" dirty="0" smtClean="0"/>
              <a:t> what its irreducible representations can be – you can do things like predict the possible degeneracy of energy levels, deduce the transformation properties of the degenerate </a:t>
            </a:r>
            <a:r>
              <a:rPr lang="en-US" baseline="0" dirty="0" err="1" smtClean="0"/>
              <a:t>eigenstates</a:t>
            </a:r>
            <a:r>
              <a:rPr lang="en-US" baseline="0" dirty="0" smtClean="0"/>
              <a:t> (which in group theoretic language are </a:t>
            </a:r>
            <a:r>
              <a:rPr lang="en-US" baseline="0" dirty="0" err="1" smtClean="0"/>
              <a:t>refered</a:t>
            </a:r>
            <a:r>
              <a:rPr lang="en-US" baseline="0" dirty="0" smtClean="0"/>
              <a:t> to as basis functions) and even derive selection rules for transitions.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13</a:t>
            </a:fld>
            <a:endParaRPr lang="en-US"/>
          </a:p>
        </p:txBody>
      </p:sp>
    </p:spTree>
    <p:extLst>
      <p:ext uri="{BB962C8B-B14F-4D97-AF65-F5344CB8AC3E}">
        <p14:creationId xmlns:p14="http://schemas.microsoft.com/office/powerpoint/2010/main" val="4056242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2000" b="1">
                <a:solidFill>
                  <a:schemeClr val="tx1"/>
                </a:solidFill>
                <a:latin typeface="Times New Roman" charset="0"/>
                <a:ea typeface="ＭＳ Ｐゴシック" charset="0"/>
                <a:cs typeface="ＭＳ Ｐゴシック" charset="0"/>
              </a:defRPr>
            </a:lvl1pPr>
            <a:lvl2pPr marL="37222402" indent="-36773751" defTabSz="914437">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48650" eaLnBrk="0" fontAlgn="base" hangingPunct="0">
              <a:spcBef>
                <a:spcPct val="0"/>
              </a:spcBef>
              <a:spcAft>
                <a:spcPct val="0"/>
              </a:spcAft>
              <a:defRPr sz="2000" b="1">
                <a:solidFill>
                  <a:schemeClr val="tx1"/>
                </a:solidFill>
                <a:latin typeface="Times New Roman" charset="0"/>
                <a:ea typeface="ＭＳ Ｐゴシック" charset="0"/>
              </a:defRPr>
            </a:lvl6pPr>
            <a:lvl7pPr marL="897301" eaLnBrk="0" fontAlgn="base" hangingPunct="0">
              <a:spcBef>
                <a:spcPct val="0"/>
              </a:spcBef>
              <a:spcAft>
                <a:spcPct val="0"/>
              </a:spcAft>
              <a:defRPr sz="2000" b="1">
                <a:solidFill>
                  <a:schemeClr val="tx1"/>
                </a:solidFill>
                <a:latin typeface="Times New Roman" charset="0"/>
                <a:ea typeface="ＭＳ Ｐゴシック" charset="0"/>
              </a:defRPr>
            </a:lvl7pPr>
            <a:lvl8pPr marL="1345951" eaLnBrk="0" fontAlgn="base" hangingPunct="0">
              <a:spcBef>
                <a:spcPct val="0"/>
              </a:spcBef>
              <a:spcAft>
                <a:spcPct val="0"/>
              </a:spcAft>
              <a:defRPr sz="2000" b="1">
                <a:solidFill>
                  <a:schemeClr val="tx1"/>
                </a:solidFill>
                <a:latin typeface="Times New Roman" charset="0"/>
                <a:ea typeface="ＭＳ Ｐゴシック" charset="0"/>
              </a:defRPr>
            </a:lvl8pPr>
            <a:lvl9pPr marL="1794601" eaLnBrk="0" fontAlgn="base" hangingPunct="0">
              <a:spcBef>
                <a:spcPct val="0"/>
              </a:spcBef>
              <a:spcAft>
                <a:spcPct val="0"/>
              </a:spcAft>
              <a:defRPr sz="2000" b="1">
                <a:solidFill>
                  <a:schemeClr val="tx1"/>
                </a:solidFill>
                <a:latin typeface="Times New Roman" charset="0"/>
                <a:ea typeface="ＭＳ Ｐゴシック" charset="0"/>
              </a:defRPr>
            </a:lvl9pPr>
          </a:lstStyle>
          <a:p>
            <a:fld id="{7C50E8F5-13AA-E448-80A6-82B832BB23CE}" type="slidenum">
              <a:rPr lang="en-US" sz="1200" b="0">
                <a:latin typeface="Times" charset="0"/>
              </a:rPr>
              <a:pPr/>
              <a:t>14</a:t>
            </a:fld>
            <a:endParaRPr lang="en-US" sz="1200" b="0">
              <a:latin typeface="Times"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In the case of the NV center, there are three irreducible representations of C3v. They</a:t>
            </a:r>
            <a:r>
              <a:rPr lang="en-US" baseline="0" dirty="0" smtClean="0">
                <a:ea typeface="ＭＳ Ｐゴシック" charset="0"/>
                <a:cs typeface="ＭＳ Ｐゴシック" charset="0"/>
              </a:rPr>
              <a:t> are </a:t>
            </a:r>
            <a:r>
              <a:rPr lang="en-US" baseline="0" dirty="0" err="1" smtClean="0">
                <a:ea typeface="ＭＳ Ｐゴシック" charset="0"/>
                <a:cs typeface="ＭＳ Ｐゴシック" charset="0"/>
              </a:rPr>
              <a:t>labelled</a:t>
            </a:r>
            <a:r>
              <a:rPr lang="en-US" baseline="0" dirty="0" smtClean="0">
                <a:ea typeface="ＭＳ Ｐゴシック" charset="0"/>
                <a:cs typeface="ＭＳ Ｐゴシック" charset="0"/>
              </a:rPr>
              <a:t> by A1, A2, and E. A1 and A2 are both one-dimensional representations (that is, the symmetry operations just act as scalars, and there is only one basis function).  For A1, the identity representation, there is only one basis function (it’s a </a:t>
            </a:r>
            <a:r>
              <a:rPr lang="en-US" baseline="0" dirty="0" err="1" smtClean="0">
                <a:ea typeface="ＭＳ Ｐゴシック" charset="0"/>
                <a:cs typeface="ＭＳ Ｐゴシック" charset="0"/>
              </a:rPr>
              <a:t>nondegenerate</a:t>
            </a:r>
            <a:r>
              <a:rPr lang="en-US" baseline="0" dirty="0" smtClean="0">
                <a:ea typeface="ＭＳ Ｐゴシック" charset="0"/>
                <a:cs typeface="ＭＳ Ｐゴシック" charset="0"/>
              </a:rPr>
              <a:t> energy level), which transforms into itself under all symmetry operations – this is very much like the way that a spherically symmetric state like an </a:t>
            </a:r>
            <a:r>
              <a:rPr lang="en-US" baseline="0" dirty="0" err="1" smtClean="0">
                <a:ea typeface="ＭＳ Ｐゴシック" charset="0"/>
                <a:cs typeface="ＭＳ Ｐゴシック" charset="0"/>
              </a:rPr>
              <a:t>s</a:t>
            </a:r>
            <a:r>
              <a:rPr lang="en-US" baseline="0" dirty="0" smtClean="0">
                <a:ea typeface="ＭＳ Ｐゴシック" charset="0"/>
                <a:cs typeface="ＭＳ Ｐゴシック" charset="0"/>
              </a:rPr>
              <a:t> state would behave. A2 is also a 1D representation, with only one basis state, but the rotations map onto the identity while the basis function picks up a minus sign under reflections. The only state I could easily come up with which behaves this way is the triplet state ms = 0.  Since C3V is a finite group, there is a finite number of irreducible representations, and the final one is called E. It’s a two-dimensional representation, so there are two basis states, which transform under the symmetry operations much like the vectors X and Y would behave.  </a:t>
            </a:r>
          </a:p>
          <a:p>
            <a:pPr eaLnBrk="1" hangingPunct="1"/>
            <a:endParaRPr lang="en-US" baseline="0" dirty="0" smtClean="0">
              <a:ea typeface="ＭＳ Ｐゴシック" charset="0"/>
              <a:cs typeface="ＭＳ Ｐゴシック" charset="0"/>
            </a:endParaRPr>
          </a:p>
          <a:p>
            <a:pPr eaLnBrk="1" hangingPunct="1"/>
            <a:r>
              <a:rPr lang="en-US" dirty="0" smtClean="0">
                <a:ea typeface="ＭＳ Ｐゴシック" charset="0"/>
                <a:cs typeface="ＭＳ Ｐゴシック" charset="0"/>
              </a:rPr>
              <a:t>To get a picture of how this is used</a:t>
            </a:r>
            <a:r>
              <a:rPr lang="en-US" baseline="0" dirty="0" smtClean="0">
                <a:ea typeface="ＭＳ Ｐゴシック" charset="0"/>
                <a:cs typeface="ＭＳ Ｐゴシック" charset="0"/>
              </a:rPr>
              <a:t> in the NV center, it is instructive to consider the </a:t>
            </a:r>
            <a:r>
              <a:rPr lang="en-US" baseline="0" dirty="0" err="1" smtClean="0">
                <a:ea typeface="ＭＳ Ｐゴシック" charset="0"/>
                <a:cs typeface="ＭＳ Ｐゴシック" charset="0"/>
              </a:rPr>
              <a:t>symmetrized</a:t>
            </a:r>
            <a:r>
              <a:rPr lang="en-US" baseline="0" dirty="0" smtClean="0">
                <a:ea typeface="ＭＳ Ｐゴシック" charset="0"/>
                <a:cs typeface="ＭＳ Ｐゴシック" charset="0"/>
              </a:rPr>
              <a:t> </a:t>
            </a:r>
            <a:r>
              <a:rPr lang="en-US" baseline="0" dirty="0" err="1" smtClean="0">
                <a:ea typeface="ＭＳ Ｐゴシック" charset="0"/>
                <a:cs typeface="ＭＳ Ｐゴシック" charset="0"/>
              </a:rPr>
              <a:t>orbitals</a:t>
            </a:r>
            <a:r>
              <a:rPr lang="en-US" baseline="0" dirty="0" smtClean="0">
                <a:ea typeface="ＭＳ Ｐゴシック" charset="0"/>
                <a:cs typeface="ＭＳ Ｐゴシック" charset="0"/>
              </a:rPr>
              <a:t> that could be constructed from the dangling bonds of the NV center – these correspond to basis functions for the symmetry operations. Considering the original sp3 type </a:t>
            </a:r>
            <a:r>
              <a:rPr lang="en-US" baseline="0" dirty="0" err="1" smtClean="0">
                <a:ea typeface="ＭＳ Ｐゴシック" charset="0"/>
                <a:cs typeface="ＭＳ Ｐゴシック" charset="0"/>
              </a:rPr>
              <a:t>orbitals</a:t>
            </a:r>
            <a:r>
              <a:rPr lang="en-US" baseline="0" dirty="0" smtClean="0">
                <a:ea typeface="ＭＳ Ｐゴシック" charset="0"/>
                <a:cs typeface="ＭＳ Ｐゴシック" charset="0"/>
              </a:rPr>
              <a:t>, you can construct two basis states with a1 symmetry, and two states that form the basis functions for an </a:t>
            </a:r>
            <a:r>
              <a:rPr lang="en-US" baseline="0" dirty="0" err="1" smtClean="0">
                <a:ea typeface="ＭＳ Ｐゴシック" charset="0"/>
                <a:cs typeface="ＭＳ Ｐゴシック" charset="0"/>
              </a:rPr>
              <a:t>e</a:t>
            </a:r>
            <a:r>
              <a:rPr lang="en-US" baseline="0" dirty="0" smtClean="0">
                <a:ea typeface="ＭＳ Ｐゴシック" charset="0"/>
                <a:cs typeface="ＭＳ Ｐゴシック" charset="0"/>
              </a:rPr>
              <a:t> level. In these pictures, yellow and blue have opposite sign. Of course the actual electronic </a:t>
            </a:r>
            <a:r>
              <a:rPr lang="en-US" baseline="0" dirty="0" err="1" smtClean="0">
                <a:ea typeface="ＭＳ Ｐゴシック" charset="0"/>
                <a:cs typeface="ＭＳ Ｐゴシック" charset="0"/>
              </a:rPr>
              <a:t>orbitals</a:t>
            </a:r>
            <a:r>
              <a:rPr lang="en-US" baseline="0" dirty="0" smtClean="0">
                <a:ea typeface="ＭＳ Ｐゴシック" charset="0"/>
                <a:cs typeface="ＭＳ Ｐゴシック" charset="0"/>
              </a:rPr>
              <a:t> don’t look exactly like this, but they do have their symmetry. </a:t>
            </a:r>
          </a:p>
          <a:p>
            <a:pPr eaLnBrk="1" hangingPunct="1"/>
            <a:endParaRPr lang="en-US" baseline="0" dirty="0" smtClean="0">
              <a:ea typeface="ＭＳ Ｐゴシック" charset="0"/>
              <a:cs typeface="ＭＳ Ｐゴシック" charset="0"/>
            </a:endParaRPr>
          </a:p>
          <a:p>
            <a:pPr eaLnBrk="1" hangingPunct="1"/>
            <a:r>
              <a:rPr lang="en-US" baseline="0" dirty="0" smtClean="0">
                <a:ea typeface="ＭＳ Ｐゴシック" charset="0"/>
                <a:cs typeface="ＭＳ Ｐゴシック" charset="0"/>
              </a:rPr>
              <a:t>You can develop a qualitative picture of the NV structure by considering how electrons fill these </a:t>
            </a:r>
            <a:r>
              <a:rPr lang="en-US" baseline="0" dirty="0" err="1" smtClean="0">
                <a:ea typeface="ＭＳ Ｐゴシック" charset="0"/>
                <a:cs typeface="ＭＳ Ｐゴシック" charset="0"/>
              </a:rPr>
              <a:t>symmetrized</a:t>
            </a:r>
            <a:r>
              <a:rPr lang="en-US" baseline="0" dirty="0" smtClean="0">
                <a:ea typeface="ＭＳ Ｐゴシック" charset="0"/>
                <a:cs typeface="ＭＳ Ｐゴシック" charset="0"/>
              </a:rPr>
              <a:t> </a:t>
            </a:r>
            <a:r>
              <a:rPr lang="en-US" baseline="0" dirty="0" err="1" smtClean="0">
                <a:ea typeface="ＭＳ Ｐゴシック" charset="0"/>
                <a:cs typeface="ＭＳ Ｐゴシック" charset="0"/>
              </a:rPr>
              <a:t>orbitals</a:t>
            </a:r>
            <a:r>
              <a:rPr lang="en-US" baseline="0" dirty="0" smtClean="0">
                <a:ea typeface="ＭＳ Ｐゴシック" charset="0"/>
                <a:cs typeface="ＭＳ Ｐゴシック" charset="0"/>
              </a:rPr>
              <a:t>. From a consideration of coulomb interactions with the ions, one finds that the a1 states are lowest in energy, with a mixture of the two </a:t>
            </a:r>
            <a:r>
              <a:rPr lang="en-US" baseline="0" dirty="0" err="1" smtClean="0">
                <a:ea typeface="ＭＳ Ｐゴシック" charset="0"/>
                <a:cs typeface="ＭＳ Ｐゴシック" charset="0"/>
              </a:rPr>
              <a:t>orbitals</a:t>
            </a:r>
            <a:r>
              <a:rPr lang="en-US" baseline="0" dirty="0" smtClean="0">
                <a:ea typeface="ＭＳ Ｐゴシック" charset="0"/>
                <a:cs typeface="ＭＳ Ｐゴシック" charset="0"/>
              </a:rPr>
              <a:t> as I’m pictured being low enough in energy to lie within the valence band. In this simple single-particle picture, the second a1 state and the E level are both in the </a:t>
            </a:r>
            <a:r>
              <a:rPr lang="en-US" baseline="0" dirty="0" err="1" smtClean="0">
                <a:ea typeface="ＭＳ Ｐゴシック" charset="0"/>
                <a:cs typeface="ＭＳ Ｐゴシック" charset="0"/>
              </a:rPr>
              <a:t>bandgap</a:t>
            </a:r>
            <a:r>
              <a:rPr lang="en-US" baseline="0" dirty="0" smtClean="0">
                <a:ea typeface="ＭＳ Ｐゴシック" charset="0"/>
                <a:cs typeface="ＭＳ Ｐゴシック" charset="0"/>
              </a:rPr>
              <a:t> of diamond. </a:t>
            </a:r>
            <a:endParaRPr lang="en-US" dirty="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 ground state for six electrons</a:t>
            </a:r>
            <a:r>
              <a:rPr lang="en-US" baseline="0" dirty="0" smtClean="0"/>
              <a:t> should thus completely fill the two a1 levels, with two electrons occupying the </a:t>
            </a:r>
            <a:r>
              <a:rPr lang="en-US" baseline="0" dirty="0" err="1" smtClean="0"/>
              <a:t>e</a:t>
            </a:r>
            <a:r>
              <a:rPr lang="en-US" baseline="0" dirty="0" smtClean="0"/>
              <a:t> </a:t>
            </a:r>
            <a:r>
              <a:rPr lang="en-US" baseline="0" dirty="0" err="1" smtClean="0"/>
              <a:t>orbitals</a:t>
            </a:r>
            <a:r>
              <a:rPr lang="en-US" baseline="0" dirty="0" smtClean="0"/>
              <a:t>. This ground state configuration can be written like this…or, more simply, in terms of the two holes that occupy the </a:t>
            </a:r>
            <a:r>
              <a:rPr lang="en-US" baseline="0" dirty="0" err="1" smtClean="0"/>
              <a:t>e</a:t>
            </a:r>
            <a:r>
              <a:rPr lang="en-US" baseline="0" dirty="0" smtClean="0"/>
              <a:t> states. The next energy configuration must then promote an electron from the higher a1 level to an </a:t>
            </a:r>
            <a:r>
              <a:rPr lang="en-US" baseline="0" dirty="0" err="1" smtClean="0"/>
              <a:t>e</a:t>
            </a:r>
            <a:r>
              <a:rPr lang="en-US" baseline="0" dirty="0" smtClean="0"/>
              <a:t> level – or equivalently, move a hole down to the a1 level. </a:t>
            </a:r>
          </a:p>
          <a:p>
            <a:endParaRPr lang="en-US" baseline="0" dirty="0" smtClean="0"/>
          </a:p>
          <a:p>
            <a:r>
              <a:rPr lang="en-US" baseline="0" dirty="0" smtClean="0"/>
              <a:t>But of course we are really interested in looking at the spin of the defect, and to do that we need to consider exchange effects. Within the ground state, the coulomb energy is minimized when the orbital state is </a:t>
            </a:r>
            <a:r>
              <a:rPr lang="en-US" baseline="0" dirty="0" err="1" smtClean="0"/>
              <a:t>antisymmetric</a:t>
            </a:r>
            <a:r>
              <a:rPr lang="en-US" baseline="0" dirty="0" smtClean="0"/>
              <a:t>, so the overall ground state must be formed by an </a:t>
            </a:r>
            <a:r>
              <a:rPr lang="en-US" baseline="0" dirty="0" err="1" smtClean="0"/>
              <a:t>antisymmetric</a:t>
            </a:r>
            <a:r>
              <a:rPr lang="en-US" baseline="0" dirty="0" smtClean="0"/>
              <a:t> combination of the ex and </a:t>
            </a:r>
            <a:r>
              <a:rPr lang="en-US" baseline="0" dirty="0" err="1" smtClean="0"/>
              <a:t>ey</a:t>
            </a:r>
            <a:r>
              <a:rPr lang="en-US" baseline="0" dirty="0" smtClean="0"/>
              <a:t> </a:t>
            </a:r>
            <a:r>
              <a:rPr lang="en-US" baseline="0" dirty="0" err="1" smtClean="0"/>
              <a:t>orbitals</a:t>
            </a:r>
            <a:r>
              <a:rPr lang="en-US" baseline="0" dirty="0" smtClean="0"/>
              <a:t> and a spin triplet. Here, I’m giving you the hole representation of the state, since it is considerably simpler to write!  This strong effect of coulomb interactions is sometimes illustrated in level diagrams by separating the majority and minority spin states. </a:t>
            </a:r>
          </a:p>
          <a:p>
            <a:endParaRPr lang="en-US" baseline="0" dirty="0" smtClean="0"/>
          </a:p>
          <a:p>
            <a:r>
              <a:rPr lang="en-US" baseline="0" dirty="0" smtClean="0"/>
              <a:t>There are also three spin singlet states within this ground state electronic configuration, which will have higher energy than the triplet state – two form an E level, and the third is a singlet A1 level. </a:t>
            </a:r>
          </a:p>
          <a:p>
            <a:endParaRPr lang="en-US" baseline="0" dirty="0" smtClean="0"/>
          </a:p>
          <a:p>
            <a:r>
              <a:rPr lang="en-US" baseline="0" dirty="0" smtClean="0"/>
              <a:t>The excited state configuration also contributes an E level, formed by symmetric combinations of the two hole states. The final set of states I’ll show you comes from the spin triplet states within the excited state electronic configuration. Now before I put them up, let me warn you. There are three spin states to consider, and two orbital states (since the hole can occupy either </a:t>
            </a:r>
            <a:r>
              <a:rPr lang="en-US" baseline="0" dirty="0" err="1" smtClean="0"/>
              <a:t>e</a:t>
            </a:r>
            <a:r>
              <a:rPr lang="en-US" baseline="0" dirty="0" smtClean="0"/>
              <a:t> orbital) for a total of six states. Appropriately </a:t>
            </a:r>
            <a:r>
              <a:rPr lang="en-US" baseline="0" dirty="0" err="1" smtClean="0"/>
              <a:t>symmetrizing</a:t>
            </a:r>
            <a:r>
              <a:rPr lang="en-US" baseline="0" dirty="0" smtClean="0"/>
              <a:t> these states within C3V involves considering both how orbital and spin degrees of freedom transform, and it is a little bit…involved.  In the end, the spin and orbit states get entangled for some of the levels, and there are six combined spin and orbit states. Here, the orbital components are given by letters and if you want to know the details I’ll refer you to these papers from a couple of years ago.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what</a:t>
            </a:r>
            <a:r>
              <a:rPr lang="en-US" baseline="0" dirty="0" smtClean="0"/>
              <a:t> should we make of these electronic levels? Well so far, we only know their degeneracy and the approximate ordering from Coulomb interactions. To go beyond that, let’s focus in on the spin triplet states, which form the ground state and the optically excited state of the NV center.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particular, one thing I’d like you to</a:t>
            </a:r>
            <a:r>
              <a:rPr lang="en-US" baseline="0" dirty="0" smtClean="0"/>
              <a:t> take away from this is that there are ms = 0 states (again, quantized along the N to V axis) in both the ground state and the excited state, whereas the ms = +/-1 levels get entangled with the orbital state in the excited configuration. </a:t>
            </a:r>
          </a:p>
          <a:p>
            <a:endParaRPr lang="en-US" baseline="0" dirty="0" smtClean="0"/>
          </a:p>
          <a:p>
            <a:r>
              <a:rPr lang="en-US" baseline="0" dirty="0" smtClean="0"/>
              <a:t>To say more about the ordering of these energy levels, we need to consider not just the Coulomb interaction (which sets the splitting between the ground and excited electronic configurations), but also the spin-orbit interaction (which affects the </a:t>
            </a:r>
            <a:r>
              <a:rPr lang="en-US" baseline="0" dirty="0" err="1" smtClean="0"/>
              <a:t>orbitally</a:t>
            </a:r>
            <a:r>
              <a:rPr lang="en-US" baseline="0" dirty="0" smtClean="0"/>
              <a:t> degenerate excited state) and the spin-spin interaction (which affects both the ground and excited states – this is the magnetic interaction between the spins of the electrons in the NV). The details of this calculation must be left for further reading, but it is worth noting that the spin-spin interaction is responsible for splitting the energy of the ms = 0 and ms = +/-1 states, and also very slightly hybridizes the E levels, which leads to a small degree of mixing between the ms = 0 and ms = +/-1 states. </a:t>
            </a:r>
          </a:p>
          <a:p>
            <a:endParaRPr lang="en-US" baseline="0" dirty="0" smtClean="0"/>
          </a:p>
          <a:p>
            <a:r>
              <a:rPr lang="en-US" baseline="0" dirty="0" smtClean="0"/>
              <a:t>Finally, symmetry properties also determine the selection rules for transitions between the electronic states of the NV center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I’ve re-drawn the levels here, with </a:t>
            </a:r>
            <a:r>
              <a:rPr lang="en-US" dirty="0" err="1" smtClean="0"/>
              <a:t>singlets</a:t>
            </a:r>
            <a:r>
              <a:rPr lang="en-US" dirty="0" smtClean="0"/>
              <a:t> and triplets horizontally separated, and the ground and excited state electronic configurations separated by the blue rectangles.</a:t>
            </a:r>
            <a:r>
              <a:rPr lang="en-US" baseline="0" dirty="0" smtClean="0"/>
              <a:t> Optical transitions couple different electronic configurations without affecting the spin, so that transitions between the ms = 0 ground and excited states are allowed (with linear polarization), while transitions between the remaining ms  = +/-1 states are also allowed with circularly polarized polarization selection rules. We’ll see that these optical transitions can be readily probed at cryogenic temperatures, and occur at energies near 637nm.</a:t>
            </a:r>
          </a:p>
          <a:p>
            <a:endParaRPr lang="en-US" baseline="0" dirty="0" smtClean="0"/>
          </a:p>
          <a:p>
            <a:r>
              <a:rPr lang="en-US" baseline="0" dirty="0" smtClean="0"/>
              <a:t>While optical transitions cannot change the spin from triplet to singlet, the spin-orbit interaction (which contains terms involving single electron spin flips) can. Because the spin-orbit interaction is scalar, it can only mix states of the same symmetry, leading to intersystem crossings primarily out of the ms = +/-1 excited states and into the ms = 0 ground state. Within the </a:t>
            </a:r>
            <a:r>
              <a:rPr lang="en-US" baseline="0" dirty="0" err="1" smtClean="0"/>
              <a:t>singlets</a:t>
            </a:r>
            <a:r>
              <a:rPr lang="en-US" baseline="0" dirty="0" smtClean="0"/>
              <a:t>, optical transitions are also allowed, and in fact the partially allowed transition between A1 and E1 </a:t>
            </a:r>
            <a:r>
              <a:rPr lang="en-US" baseline="0" dirty="0" err="1" smtClean="0"/>
              <a:t>singlets</a:t>
            </a:r>
            <a:r>
              <a:rPr lang="en-US" baseline="0" dirty="0" smtClean="0"/>
              <a:t> has been observed at 1042nm. </a:t>
            </a:r>
          </a:p>
          <a:p>
            <a:endParaRPr lang="en-US" baseline="0" dirty="0" smtClean="0"/>
          </a:p>
          <a:p>
            <a:r>
              <a:rPr lang="en-US" baseline="0" dirty="0" smtClean="0"/>
              <a:t>This level structure is complicated, but hopefully you can see here how spin-selective intersystem crossings can arise – this plays a key role in the </a:t>
            </a:r>
            <a:r>
              <a:rPr lang="en-US" baseline="0" dirty="0" err="1" smtClean="0"/>
              <a:t>nonresonant</a:t>
            </a:r>
            <a:r>
              <a:rPr lang="en-US" baseline="0" dirty="0" smtClean="0"/>
              <a:t> optical properties of the NV center.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So, thinking back to my introductory slides, hopefully you</a:t>
            </a:r>
            <a:r>
              <a:rPr lang="en-US" baseline="0" dirty="0" smtClean="0"/>
              <a:t> now have a more detailed understanding of what precisely these red and black lines mean. But if you recall, there’s one more part to that drawing that I haven’t yet discussed: the coupling to local phonons or </a:t>
            </a:r>
            <a:r>
              <a:rPr lang="en-US" baseline="0" dirty="0" err="1" smtClean="0"/>
              <a:t>vibronic</a:t>
            </a:r>
            <a:r>
              <a:rPr lang="en-US" baseline="0" dirty="0" smtClean="0"/>
              <a:t> modes. </a:t>
            </a:r>
          </a:p>
          <a:p>
            <a:endParaRPr lang="en-US" baseline="0" dirty="0" smtClean="0"/>
          </a:p>
          <a:p>
            <a:r>
              <a:rPr lang="en-US" baseline="0" dirty="0" smtClean="0"/>
              <a:t>One way to understand this coupling to phonons is to consider what happens when you excite the NV center from the ground to excited electronic configuration. Since the orbital state of the electronic charges changes, so too does the equilibrium position of the ions surrounding the NV defect. A simple picture of the role that phonons play in optical excitation can be obtained from considering the energy of the ground and excited states as a function of atomic displacement, interpolating between their </a:t>
            </a:r>
            <a:r>
              <a:rPr lang="en-US" baseline="0" dirty="0" err="1" smtClean="0"/>
              <a:t>equilibrum</a:t>
            </a:r>
            <a:r>
              <a:rPr lang="en-US" baseline="0" dirty="0" smtClean="0"/>
              <a:t> positions. Since they have different equilibrium positions, the </a:t>
            </a:r>
            <a:r>
              <a:rPr lang="en-US" baseline="0" dirty="0" err="1" smtClean="0"/>
              <a:t>mimima</a:t>
            </a:r>
            <a:r>
              <a:rPr lang="en-US" baseline="0" dirty="0" smtClean="0"/>
              <a:t> in energy occur at different configuration coordinates, and the harmonic dependence of energy on atomic displacement leads to quasi-local quantized vibrations. To a good approximation, optical transitions affect primarily the electrons and not the nuclei, so optical excitation out of the ground </a:t>
            </a:r>
            <a:r>
              <a:rPr lang="en-US" baseline="0" dirty="0" err="1" smtClean="0"/>
              <a:t>vibronic</a:t>
            </a:r>
            <a:r>
              <a:rPr lang="en-US" baseline="0" dirty="0" smtClean="0"/>
              <a:t> state will likely overlap strongly with higher </a:t>
            </a:r>
            <a:r>
              <a:rPr lang="en-US" baseline="0" dirty="0" err="1" smtClean="0"/>
              <a:t>vibronic</a:t>
            </a:r>
            <a:r>
              <a:rPr lang="en-US" baseline="0" dirty="0" smtClean="0"/>
              <a:t> states in the excited state. The vibrations quickly decay, and the defect emits out of the lowest </a:t>
            </a:r>
            <a:r>
              <a:rPr lang="en-US" baseline="0" dirty="0" err="1" smtClean="0"/>
              <a:t>vibronic</a:t>
            </a:r>
            <a:r>
              <a:rPr lang="en-US" baseline="0" dirty="0" smtClean="0"/>
              <a:t> state of the excited state, most commonly ending up in a high </a:t>
            </a:r>
            <a:r>
              <a:rPr lang="en-US" baseline="0" dirty="0" err="1" smtClean="0"/>
              <a:t>vibronic</a:t>
            </a:r>
            <a:r>
              <a:rPr lang="en-US" baseline="0" dirty="0" smtClean="0"/>
              <a:t> level of the ground state. This type of effect leads to strong phonon sidebands in both absorption and emission.  In contrast, the direct electronic transitions are only driven within the so-called zero phonon line, which results from optical transitions coupling the ground </a:t>
            </a:r>
            <a:r>
              <a:rPr lang="en-US" baseline="0" dirty="0" err="1" smtClean="0"/>
              <a:t>vibronic</a:t>
            </a:r>
            <a:r>
              <a:rPr lang="en-US" baseline="0" dirty="0" smtClean="0"/>
              <a:t> states of each electronic configuration, with a matrix element proportional to the overlap between the tails of the ground and excited state zero point motion. </a:t>
            </a:r>
          </a:p>
          <a:p>
            <a:endParaRPr lang="en-US" baseline="0" dirty="0" smtClean="0"/>
          </a:p>
          <a:p>
            <a:r>
              <a:rPr lang="en-US" baseline="0" dirty="0" smtClean="0"/>
              <a:t>These interactions with phonons thus are responsible for the structure of the fluorescence spectrum of the NV center, which is characterized by a sharp zero phonon line at 637nm, accounting for about 3% of the fluorescence, and a broad phonon sideband that extends out to about 800nm.  </a:t>
            </a:r>
          </a:p>
          <a:p>
            <a:endParaRPr lang="en-US" baseline="0" dirty="0" smtClean="0"/>
          </a:p>
          <a:p>
            <a:r>
              <a:rPr lang="en-US" baseline="0" dirty="0" smtClean="0"/>
              <a:t>This is only the simplest picture of </a:t>
            </a:r>
            <a:r>
              <a:rPr lang="en-US" baseline="0" dirty="0" err="1" smtClean="0"/>
              <a:t>vibronic</a:t>
            </a:r>
            <a:r>
              <a:rPr lang="en-US" baseline="0" dirty="0" smtClean="0"/>
              <a:t> coupling, and I should emphasize that a more detailed understanding is starting to emerge, including the structure of local </a:t>
            </a:r>
            <a:r>
              <a:rPr lang="en-US" baseline="0" dirty="0" err="1" smtClean="0"/>
              <a:t>vibronic</a:t>
            </a:r>
            <a:r>
              <a:rPr lang="en-US" baseline="0" dirty="0" smtClean="0"/>
              <a:t> modes, the role that </a:t>
            </a:r>
            <a:r>
              <a:rPr lang="en-US" baseline="0" dirty="0" err="1" smtClean="0"/>
              <a:t>Jahn</a:t>
            </a:r>
            <a:r>
              <a:rPr lang="en-US" baseline="0" dirty="0" smtClean="0"/>
              <a:t>-Teller effects play in the excited state, and the effect of </a:t>
            </a:r>
            <a:r>
              <a:rPr lang="en-US" baseline="0" dirty="0" err="1" smtClean="0"/>
              <a:t>vibronic</a:t>
            </a:r>
            <a:r>
              <a:rPr lang="en-US" baseline="0" dirty="0" smtClean="0"/>
              <a:t> states on intersystem crossings – I would refer you to some of these papers.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ln>
            <a:miter lim="800000"/>
            <a:headEnd/>
            <a:tailEnd/>
          </a:ln>
        </p:spPr>
        <p:txBody>
          <a:bodyPr/>
          <a:lstStyle/>
          <a:p>
            <a:fld id="{A9C20918-9C22-6A44-A71C-71E88AF8BA67}" type="slidenum">
              <a:rPr lang="en-US" smtClean="0">
                <a:latin typeface="Calibri" pitchFamily="1" charset="0"/>
              </a:rPr>
              <a:pPr/>
              <a:t>2</a:t>
            </a:fld>
            <a:endParaRPr lang="en-US" smtClean="0">
              <a:latin typeface="Calibri" pitchFamily="1" charset="0"/>
            </a:endParaRPr>
          </a:p>
        </p:txBody>
      </p:sp>
      <p:sp>
        <p:nvSpPr>
          <p:cNvPr id="24579"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24580"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600" dirty="0" smtClean="0">
                <a:ea typeface="ＭＳ Ｐゴシック" pitchFamily="1" charset="-128"/>
                <a:cs typeface="ＭＳ Ｐゴシック" pitchFamily="1" charset="-128"/>
              </a:rPr>
              <a:t>Interest in the NV center</a:t>
            </a:r>
            <a:r>
              <a:rPr lang="en-US" sz="1600" baseline="0" dirty="0" smtClean="0">
                <a:ea typeface="ＭＳ Ｐゴシック" pitchFamily="1" charset="-128"/>
                <a:cs typeface="ＭＳ Ｐゴシック" pitchFamily="1" charset="-128"/>
              </a:rPr>
              <a:t> grew, over the last decade, our of a large-scale effort to understand and control individual spins. Spins confined to quantum dots or bound to electrically gated donors can have highly attractive device characteristics, with gate-tunable properties and fast control. While the NV center – a crystalline defect in diamond -- certainly shares some of their properties, in many ways such deep defects can more closely resemble spin systems in atoms or molecules. Like atoms and ions, the ground state spin degrees of freedom of the NV center can be accessed optically – as of yet, they can’t be probed in transport, and much of this talk will be aimed at giving you some understanding of how the structure of the NV center allows us to prepare and measure its electronic and nuclear spin states using optical excitation and detection.  </a:t>
            </a:r>
            <a:endParaRPr lang="en-US" sz="1600" dirty="0" smtClean="0">
              <a:ea typeface="ＭＳ Ｐゴシック" pitchFamily="1" charset="-128"/>
              <a:cs typeface="ＭＳ Ｐゴシック" pitchFamily="1"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So now that we have a fairly</a:t>
            </a:r>
            <a:r>
              <a:rPr lang="en-US" baseline="0" dirty="0" smtClean="0"/>
              <a:t> complete picture of the electronic structure, I’d like to spend a bit of time describing the direct (zero phonon line) optical transitions, which I’ll sometimes refer to as “resonant” optical transitions. The features of these transitions can only be discerned at low temperatures, about 10K or below, and they are commonly probed by exciting resonantly with a 637nm laser on the ZPL while detecting the total fluorescence – this is called a photoluminescence excitation or PLE experiment, and it can be performed in a </a:t>
            </a:r>
            <a:r>
              <a:rPr lang="en-US" baseline="0" dirty="0" err="1" smtClean="0"/>
              <a:t>confocal</a:t>
            </a:r>
            <a:r>
              <a:rPr lang="en-US" baseline="0" dirty="0" smtClean="0"/>
              <a:t> geometry to only examine a single defect center. As you sweep a laser across the ZPL of a single defect, what you observe are a series of sharp resonances. These resonances correspond to transitions between individual states within the ground and excited electronic configurations, and they can be very sharp, with </a:t>
            </a:r>
            <a:r>
              <a:rPr lang="en-US" baseline="0" dirty="0" err="1" smtClean="0"/>
              <a:t>linewidths</a:t>
            </a:r>
            <a:r>
              <a:rPr lang="en-US" baseline="0" dirty="0" smtClean="0"/>
              <a:t> approaching the lifetime limit in select electronic-grade samples. The coherence of the optical transitions can be directly demonstrated by following the time evolution of the states, and observing Optical </a:t>
            </a:r>
            <a:r>
              <a:rPr lang="en-US" baseline="0" dirty="0" err="1" smtClean="0"/>
              <a:t>rabi</a:t>
            </a:r>
            <a:r>
              <a:rPr lang="en-US" baseline="0" dirty="0" smtClean="0"/>
              <a:t> oscillations, which can decay at nearly lifetime-limited rates.</a:t>
            </a:r>
          </a:p>
          <a:p>
            <a:endParaRPr lang="en-US" baseline="0" dirty="0" smtClean="0"/>
          </a:p>
          <a:p>
            <a:r>
              <a:rPr lang="en-US" baseline="0" dirty="0" smtClean="0"/>
              <a:t>These individual transitions are also spin-selective. Here I’ve labeled the the transitions by the symmetry of the excited state they drive, and for example you can see that the Ex transition is only excited out of the ms = 0 state. </a:t>
            </a:r>
          </a:p>
          <a:p>
            <a:endParaRPr lang="en-US" baseline="0" dirty="0" smtClean="0"/>
          </a:p>
          <a:p>
            <a:r>
              <a:rPr lang="en-US" baseline="0" dirty="0" smtClean="0"/>
              <a:t>However, you’ll also notice that it looks like I lied to you.  The Ex and </a:t>
            </a:r>
            <a:r>
              <a:rPr lang="en-US" baseline="0" dirty="0" err="1" smtClean="0"/>
              <a:t>Ey</a:t>
            </a:r>
            <a:r>
              <a:rPr lang="en-US" baseline="0" dirty="0" smtClean="0"/>
              <a:t> states that I told you were degenerate are very clearly split here by a couple of GHz. And the reason is that this NV center does not have perfect C3v symmetry. Local strain in the diamond can break the symmetry and strongly affect the excited state properties, and indeed these spectra will look different for each NV depending on its local strain.</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particular, the story I told you for C3V symmetry only</a:t>
            </a:r>
            <a:r>
              <a:rPr lang="en-US" baseline="0" dirty="0" smtClean="0"/>
              <a:t> rarely applies. Strain transverse to the NV axis breaks this symmetry, and can shift and even mix the excited states. What you see here are experimental data for resonant transitions as a function of strain, illustrating that the nominally degenerate states at zero strain rapidly shift apart. Moreover, in the lower branch level </a:t>
            </a:r>
            <a:r>
              <a:rPr lang="en-US" baseline="0" dirty="0" err="1" smtClean="0"/>
              <a:t>anticrossings</a:t>
            </a:r>
            <a:r>
              <a:rPr lang="en-US" baseline="0" dirty="0" smtClean="0"/>
              <a:t> can strongly mix the spin states. Finally, in the limit of high strain, the electronic states look like two orbital states each with spin S = 1, split by the strain.  </a:t>
            </a:r>
          </a:p>
          <a:p>
            <a:endParaRPr lang="en-US" baseline="0" dirty="0" smtClean="0"/>
          </a:p>
          <a:p>
            <a:r>
              <a:rPr lang="en-US" baseline="0" dirty="0" smtClean="0"/>
              <a:t>I should mention that the strain along the NV axis of course doesn’t affect the symmetry, and  just shifts the overall energy.</a:t>
            </a:r>
          </a:p>
          <a:p>
            <a:endParaRPr lang="en-US" baseline="0" dirty="0" smtClean="0"/>
          </a:p>
          <a:p>
            <a:r>
              <a:rPr lang="en-US" baseline="0" dirty="0" smtClean="0"/>
              <a:t>Intriguingly, electric fields can have the same effect as strain, making it possible to control some of these properties in situ.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Indeed, I would note this as one of</a:t>
            </a:r>
            <a:r>
              <a:rPr lang="en-US" baseline="0" dirty="0" smtClean="0"/>
              <a:t> the Features of the NV resonant optical transitions. By fabricating electrodes on the sample surface and applying fairly moderate voltages, the optical transitions can be tuned over many GHz – as much as 300 GHz has been demonstrated. It’s even possible to apply electric fields to compensate for transverse strain, tuning into the “zero strain” regime. </a:t>
            </a:r>
          </a:p>
          <a:p>
            <a:endParaRPr lang="en-US" baseline="0" dirty="0" smtClean="0"/>
          </a:p>
          <a:p>
            <a:r>
              <a:rPr lang="en-US" baseline="0" dirty="0" smtClean="0"/>
              <a:t>Unfortunately, if a system has electric field </a:t>
            </a:r>
            <a:r>
              <a:rPr lang="en-US" baseline="0" dirty="0" err="1" smtClean="0"/>
              <a:t>tunabilty</a:t>
            </a:r>
            <a:r>
              <a:rPr lang="en-US" baseline="0" dirty="0" smtClean="0"/>
              <a:t>, it also has electric field sensitivity. As a local electric fields fluctuate, the frequency of a given optical transition can diffuse. This data shows the resonance as a function of time on the </a:t>
            </a:r>
            <a:r>
              <a:rPr lang="en-US" baseline="0" dirty="0" err="1" smtClean="0"/>
              <a:t>y</a:t>
            </a:r>
            <a:r>
              <a:rPr lang="en-US" baseline="0" dirty="0" smtClean="0"/>
              <a:t> axis, and you’ll notice particularly big jumps in the frequency at the locations of these little green arrows. What’s happening there is that a pulse of green 532nm light is applied before the spectrum is taken. This leads to fast changes in the local electric field as nearby charge traps ionize. </a:t>
            </a:r>
          </a:p>
          <a:p>
            <a:endParaRPr lang="en-US" baseline="0" dirty="0" smtClean="0"/>
          </a:p>
          <a:p>
            <a:r>
              <a:rPr lang="en-US" baseline="0" dirty="0" smtClean="0"/>
              <a:t>So why should we worry about spectral diffusion under green illumination? Well those green pulses serve a purpose.  If you just apply resonant red excitation to an NV center, its fluorescence bleaches in a matter of milliseconds because the defect is ionizing into the neutral charge state. A schematic picture is that the negatively charged NV is excited by the red light, and from the excited state another red photon can ionize it, leaving the system in the ground state of the neutral NV, which is not affected by 637nm light. By </a:t>
            </a:r>
            <a:r>
              <a:rPr lang="en-US" baseline="0" dirty="0" err="1" smtClean="0"/>
              <a:t>appying</a:t>
            </a:r>
            <a:r>
              <a:rPr lang="en-US" baseline="0" dirty="0" smtClean="0"/>
              <a:t> a pulse of green light, you can excite the NV0 and then excite an electron out of the valence band, returning the system to the NV- state. So this combination of ionization and electric field sensitivity is one of the challenges of working with NV centers.  Fortunately, there are a few ways to overcome it. One is to find a sample which has very few charge traps, and exhibits very little spectral diffusion. Another approach is to use electric fields to feed back and stabilize the transition frequency. Alternately, one can </a:t>
            </a:r>
            <a:r>
              <a:rPr lang="en-US" baseline="0" dirty="0" err="1" smtClean="0"/>
              <a:t>repump</a:t>
            </a:r>
            <a:r>
              <a:rPr lang="en-US" baseline="0" dirty="0" smtClean="0"/>
              <a:t> on the NV0 ZPL, which can be done at low powers (since it is resonant) and thus induces less spectral diffusion. Finally, you can check, </a:t>
            </a:r>
            <a:r>
              <a:rPr lang="en-US" baseline="0" dirty="0" err="1" smtClean="0"/>
              <a:t>repumping</a:t>
            </a:r>
            <a:r>
              <a:rPr lang="en-US" baseline="0" dirty="0" smtClean="0"/>
              <a:t> the system repetitively until it happens to land at the resonance frequency desired.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Bearing in mind the challenges and features</a:t>
            </a:r>
            <a:r>
              <a:rPr lang="en-US" baseline="0" dirty="0" smtClean="0"/>
              <a:t> of these optical transitions, I’d like to finally turn to how they are used to access the NV spin at low temperatures. </a:t>
            </a:r>
          </a:p>
          <a:p>
            <a:endParaRPr lang="en-US" baseline="0" dirty="0" smtClean="0"/>
          </a:p>
          <a:p>
            <a:r>
              <a:rPr lang="en-US" baseline="0" dirty="0" smtClean="0"/>
              <a:t>One useful tool is optical pumping. By driving the system on just one of the spin dependent transitions (for example A1), you can pump the system into the spin state that isn’t excited by the laser light on microsecond timescales and with extremely high fidelity – much better than 99%.  For optical pumping, it’s best to use transitions with a high spin flip probability, like A1, which couples strongly into the </a:t>
            </a:r>
            <a:r>
              <a:rPr lang="en-US" baseline="0" dirty="0" err="1" smtClean="0"/>
              <a:t>singlets</a:t>
            </a:r>
            <a:r>
              <a:rPr lang="en-US" baseline="0" dirty="0" smtClean="0"/>
              <a:t>.</a:t>
            </a:r>
          </a:p>
          <a:p>
            <a:endParaRPr lang="en-US" baseline="0" dirty="0" smtClean="0"/>
          </a:p>
          <a:p>
            <a:r>
              <a:rPr lang="en-US" baseline="0" dirty="0" smtClean="0"/>
              <a:t>In contrast, the ms = 0 state has very nearly cycling transitions. Excitation into the Ex and </a:t>
            </a:r>
            <a:r>
              <a:rPr lang="en-US" baseline="0" dirty="0" err="1" smtClean="0"/>
              <a:t>Ey</a:t>
            </a:r>
            <a:r>
              <a:rPr lang="en-US" baseline="0" dirty="0" smtClean="0"/>
              <a:t> states is almost completely spin conserving, and you can drive hundreds of optical cycles without flipping the spin. As a result, these transitions can be used to detect the spin: you would expect to see many photons if the spin was in ms = 0, and none if it was in ms = +/-1, and indeed this technique can enable single shot spin detection with better than 95% fidelity. I hope you’ll hear a bit more about these techniques from Wolfgang Pfaff’s talk later this week. </a:t>
            </a:r>
          </a:p>
          <a:p>
            <a:endParaRPr lang="en-US" baseline="0" dirty="0" smtClean="0"/>
          </a:p>
          <a:p>
            <a:r>
              <a:rPr lang="en-US" baseline="0" dirty="0" smtClean="0"/>
              <a:t>There are also many other ways to use the narrow transitions and selection rules of the optical transitions to access the NV spin.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example, dispersive effects such as near-resonant Faraday rotation can be used to detect the spin;</a:t>
            </a:r>
            <a:r>
              <a:rPr lang="en-US" baseline="0" dirty="0" smtClean="0"/>
              <a:t> conversely, the optical Stark effect can be used to rotate the spin around its Z axis.</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it is possible to achieve lambda</a:t>
            </a:r>
            <a:r>
              <a:rPr lang="en-US" baseline="0" dirty="0" smtClean="0"/>
              <a:t> level configurations with the NV center in a variety of regimes. Let me just shift the ms = + and – 1 states apart so I can show you them more clearly. So near zero strain, I already told you that the ms = +/-1 states form lambda systems with the excited states, for example with the A2 state as shown here. By applying a field to shift and mix the excited states, you can also access lambda configurations involving the ms = 0 and 1 states. Regardless of how the lambda configuration is achieved, it provides a versatile tool for controlling the spin state. For example, by applying fields on both transitions on resonance, you can optically pump the spin into the superposition state which does not interact with the light. This so-called dark state does not fluoresce, and you can see it appear in this data when the two beams are both on resonance with the transitions. This so-called coherent population trapping can be used to prepare the spin into the dark state and detect whether or not it is in the dark state – in other words, you can perform spin preparation and measurement in an arbitrary basis, determined by the amplitude and relative phase of the laser beams. At the same time, the lambda transition allows you to use Raman transitions to manipulate the spin.</a:t>
            </a:r>
          </a:p>
          <a:p>
            <a:endParaRPr lang="en-US" baseline="0" dirty="0" smtClean="0"/>
          </a:p>
          <a:p>
            <a:r>
              <a:rPr lang="en-US" baseline="0" dirty="0" smtClean="0"/>
              <a:t>So I hope this gives you a taste of the toolbox of optical techniques available for probing the NV spin state at low temperatures.</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do we need low temperatures? Well, as you turn up the heat, several things happen to the resonant optical transitions. First, the </a:t>
            </a:r>
            <a:r>
              <a:rPr lang="en-US" dirty="0" err="1" smtClean="0"/>
              <a:t>linewidths</a:t>
            </a:r>
            <a:r>
              <a:rPr lang="en-US" dirty="0" smtClean="0"/>
              <a:t> broaden,</a:t>
            </a:r>
            <a:r>
              <a:rPr lang="en-US" baseline="0" dirty="0" smtClean="0"/>
              <a:t> and the polarization selection rules disappear, removing the possibility for spin-selective excitation above about 10K. More mysteriously, a new ESR signal appears around 100K. The reason for these effects is that phonon processes (which turn on at these higher temperatures) induce rapid transitions between the two </a:t>
            </a:r>
            <a:r>
              <a:rPr lang="en-US" baseline="0" dirty="0" err="1" smtClean="0"/>
              <a:t>denerate</a:t>
            </a:r>
            <a:r>
              <a:rPr lang="en-US" baseline="0" dirty="0" smtClean="0"/>
              <a:t> </a:t>
            </a:r>
            <a:r>
              <a:rPr lang="en-US" baseline="0" dirty="0" err="1" smtClean="0"/>
              <a:t>e</a:t>
            </a:r>
            <a:r>
              <a:rPr lang="en-US" baseline="0" dirty="0" smtClean="0"/>
              <a:t> </a:t>
            </a:r>
            <a:r>
              <a:rPr lang="en-US" baseline="0" dirty="0" err="1" smtClean="0"/>
              <a:t>orbitals</a:t>
            </a:r>
            <a:r>
              <a:rPr lang="en-US" baseline="0" dirty="0" smtClean="0"/>
              <a:t> in the excited state. At high temperatures (room temperature), these phonon processes average out the orbital states (this is a motional averaging effect), so that the structure of the electronic excited state goes from six spin-orbit states to just three effective spin states whose energies are determined only by the spin-spin interaction. Thus at room temperature, the excited state just looks like a orbital singlet, spin triplet, independent of strain.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Nevertheless, even at room temperature</a:t>
            </a:r>
            <a:r>
              <a:rPr lang="en-US" baseline="0" dirty="0" smtClean="0"/>
              <a:t> the NV optical transitions can still be used to access its spin degree of freedom because the intersystem crossings remain spin-selective. At room temperature the ZPL is nearly completely washed out, so excitation into the phonon sideband is more effective. From the excited </a:t>
            </a:r>
            <a:r>
              <a:rPr lang="en-US" baseline="0" dirty="0" err="1" smtClean="0"/>
              <a:t>state,the</a:t>
            </a:r>
            <a:r>
              <a:rPr lang="en-US" baseline="0" dirty="0" smtClean="0"/>
              <a:t> lifetime of the ms = +/-1 excited states is much shorter than for the ms = 0 state because they have a roughly 50% probability to decay into the </a:t>
            </a:r>
            <a:r>
              <a:rPr lang="en-US" baseline="0" dirty="0" err="1" smtClean="0"/>
              <a:t>metastable</a:t>
            </a:r>
            <a:r>
              <a:rPr lang="en-US" baseline="0" dirty="0" smtClean="0"/>
              <a:t> singlet states. The </a:t>
            </a:r>
            <a:r>
              <a:rPr lang="en-US" baseline="0" dirty="0" err="1" smtClean="0"/>
              <a:t>singlets</a:t>
            </a:r>
            <a:r>
              <a:rPr lang="en-US" baseline="0" dirty="0" smtClean="0"/>
              <a:t> live for about 200 ns at room </a:t>
            </a:r>
            <a:r>
              <a:rPr lang="en-US" baseline="0" dirty="0" err="1" smtClean="0"/>
              <a:t>tempearture</a:t>
            </a:r>
            <a:r>
              <a:rPr lang="en-US" baseline="0" dirty="0" smtClean="0"/>
              <a:t>, and decay primarily into the ms = 0 state. As a result, if you look at the fluorescence of an NV center immediately after turning on </a:t>
            </a:r>
            <a:r>
              <a:rPr lang="en-US" baseline="0" dirty="0" err="1" smtClean="0"/>
              <a:t>nonresonant</a:t>
            </a:r>
            <a:r>
              <a:rPr lang="en-US" baseline="0" dirty="0" smtClean="0"/>
              <a:t> excitation, you see something different depending on the spin state.  This grey trace shows the ms = +/-1 fluorescence trace, whish shows a sharp decrease owing to fast population of the </a:t>
            </a:r>
            <a:r>
              <a:rPr lang="en-US" baseline="0" dirty="0" err="1" smtClean="0"/>
              <a:t>singlets</a:t>
            </a:r>
            <a:r>
              <a:rPr lang="en-US" baseline="0" dirty="0" smtClean="0"/>
              <a:t>, and then a slow increase as the </a:t>
            </a:r>
            <a:r>
              <a:rPr lang="en-US" baseline="0" dirty="0" err="1" smtClean="0"/>
              <a:t>singlets</a:t>
            </a:r>
            <a:r>
              <a:rPr lang="en-US" baseline="0" dirty="0" smtClean="0"/>
              <a:t> decay. The red trace shows the ms = 0 fluorescence, which only slowly decays into the </a:t>
            </a:r>
            <a:r>
              <a:rPr lang="en-US" baseline="0" dirty="0" err="1" smtClean="0"/>
              <a:t>singlets</a:t>
            </a:r>
            <a:r>
              <a:rPr lang="en-US" baseline="0" dirty="0" smtClean="0"/>
              <a:t>, and the system reaches equilibrium after a few microseconds of excitation. The difference between these traces allows you to detect the spin state – though you should note that this data is highly averaged, in a typical shot you might get a signal to noise ratio of 1/10 if you were lucky. And after the system has reached equilibrium, there is a roughly 80% polarization into the ms = 0 state (though this can vary depending on the sample). </a:t>
            </a:r>
          </a:p>
          <a:p>
            <a:endParaRPr lang="en-US" baseline="0" dirty="0" smtClean="0"/>
          </a:p>
          <a:p>
            <a:r>
              <a:rPr lang="en-US" baseline="0" dirty="0" smtClean="0"/>
              <a:t>Thus it is possible to polarize and detect the NV spin at room temperature with essentially a green laser pointer.</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the NV level structure provides a variety</a:t>
            </a:r>
            <a:r>
              <a:rPr lang="en-US" baseline="0" dirty="0" smtClean="0"/>
              <a:t> of mechanisms for accessing the spin degree of freedom with optics; while resonant excitation offers the best precision and sensitivity, there are many advantages to room temperature operation – or higher, as I think we will hear in a few days.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now that you have some idea of how</a:t>
            </a:r>
            <a:r>
              <a:rPr lang="en-US" baseline="0" dirty="0" smtClean="0"/>
              <a:t> we can prepare and detect the spin state with optics, I’d like to say a bit about the properties of the NV center spin itself</a:t>
            </a:r>
          </a:p>
          <a:p>
            <a:endParaRPr lang="en-US" baseline="0" dirty="0" smtClean="0"/>
          </a:p>
          <a:p>
            <a:r>
              <a:rPr lang="en-US" baseline="0" dirty="0" smtClean="0"/>
              <a:t>51 minutes to here.</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ln>
            <a:miter lim="800000"/>
            <a:headEnd/>
            <a:tailEnd/>
          </a:ln>
        </p:spPr>
        <p:txBody>
          <a:bodyPr/>
          <a:lstStyle/>
          <a:p>
            <a:fld id="{A9C20918-9C22-6A44-A71C-71E88AF8BA67}" type="slidenum">
              <a:rPr lang="en-US" smtClean="0">
                <a:latin typeface="Calibri" pitchFamily="1" charset="0"/>
              </a:rPr>
              <a:pPr/>
              <a:t>3</a:t>
            </a:fld>
            <a:endParaRPr lang="en-US" smtClean="0">
              <a:latin typeface="Calibri" pitchFamily="1" charset="0"/>
            </a:endParaRPr>
          </a:p>
        </p:txBody>
      </p:sp>
      <p:sp>
        <p:nvSpPr>
          <p:cNvPr id="24579"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24580"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600" dirty="0" smtClean="0">
                <a:ea typeface="ＭＳ Ｐゴシック" pitchFamily="1" charset="-128"/>
                <a:cs typeface="ＭＳ Ｐゴシック" pitchFamily="1" charset="-128"/>
              </a:rPr>
              <a:t>And this optical access to individual spins in diamond has let do some remarkable results.  A single</a:t>
            </a:r>
            <a:r>
              <a:rPr lang="en-US" sz="1600" baseline="0" dirty="0" smtClean="0">
                <a:ea typeface="ＭＳ Ｐゴシック" pitchFamily="1" charset="-128"/>
                <a:cs typeface="ＭＳ Ｐゴシック" pitchFamily="1" charset="-128"/>
              </a:rPr>
              <a:t> nuclear spin has been used as a quantum memory with a coherence time of more than a second at room temperature – and this in a system where fast spin control – ns for electronic spins, microseconds for nuclei -- can be achieved with on-chip waveguides. The long coherence time and small spatial extent of the electronic spin of the NV has led to development of magnetic sensors capable of detecting a single electronic spin – or about 100 protons. And spins of NV centers on either side of a laboratory have been entangled by using the spin-dependent optical transitions as a mediator. </a:t>
            </a:r>
          </a:p>
          <a:p>
            <a:pPr eaLnBrk="1" hangingPunct="1">
              <a:spcBef>
                <a:spcPct val="0"/>
              </a:spcBef>
            </a:pPr>
            <a:r>
              <a:rPr lang="en-US" sz="1600" baseline="0" dirty="0" smtClean="0">
                <a:ea typeface="ＭＳ Ｐゴシック" pitchFamily="1" charset="-128"/>
                <a:cs typeface="ＭＳ Ｐゴシック" pitchFamily="1" charset="-128"/>
              </a:rPr>
              <a:t>And this is j</a:t>
            </a:r>
            <a:r>
              <a:rPr lang="en-US" sz="1600" dirty="0" smtClean="0">
                <a:ea typeface="ＭＳ Ｐゴシック" pitchFamily="1" charset="-128"/>
                <a:cs typeface="ＭＳ Ｐゴシック" pitchFamily="1" charset="-128"/>
              </a:rPr>
              <a:t>ust a small taste of the many extraordinary experiments that have emerged over the last few</a:t>
            </a:r>
            <a:r>
              <a:rPr lang="en-US" sz="1600" baseline="0" dirty="0" smtClean="0">
                <a:ea typeface="ＭＳ Ｐゴシック" pitchFamily="1" charset="-128"/>
                <a:cs typeface="ＭＳ Ｐゴシック" pitchFamily="1" charset="-128"/>
              </a:rPr>
              <a:t> years.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typical experiment</a:t>
            </a:r>
            <a:r>
              <a:rPr lang="en-US" baseline="0" dirty="0" smtClean="0"/>
              <a:t> for measuring magnetic resonance of the NV electronic spin at room temperature might schematically look like this. Green excitation is focused onto the diamond sample, and the red fluorescence is collected, filtered, and detected. If you do a decent job of it, you might see 300,000 photons per second from a single defect. This fluorescence is then monitored while sweeping the frequency of microwaves coupled to the sample. In such a system, what you might see in your data is this </a:t>
            </a:r>
          </a:p>
          <a:p>
            <a:endParaRPr lang="en-US" baseline="0" dirty="0" smtClean="0"/>
          </a:p>
          <a:p>
            <a:r>
              <a:rPr lang="en-US" baseline="0" dirty="0" smtClean="0"/>
              <a:t>When the microwaves are off resonance, the optical illumination pumps the spin into ms = 0, and the fluorescence is bright. When the microwaves are on resonance with either the ground or excited state spin splitting, the fluorescence drops. Recall that this zero-field splitting is set by the spin-spin interaction, but you can split the magnetic states by applying a magnetic field. Since the orbital states are effectively a singlet at room temperature, the </a:t>
            </a:r>
            <a:r>
              <a:rPr lang="en-US" baseline="0" dirty="0" err="1" smtClean="0"/>
              <a:t>g</a:t>
            </a:r>
            <a:r>
              <a:rPr lang="en-US" baseline="0" dirty="0" smtClean="0"/>
              <a:t>-factor is essentially the bare electron </a:t>
            </a:r>
            <a:r>
              <a:rPr lang="en-US" baseline="0" dirty="0" err="1" smtClean="0"/>
              <a:t>g</a:t>
            </a:r>
            <a:r>
              <a:rPr lang="en-US" baseline="0" dirty="0" smtClean="0"/>
              <a:t>-factor in both the ground and excited states. There are some further details to this spin Hamiltonian, however. </a:t>
            </a:r>
          </a:p>
          <a:p>
            <a:endParaRPr lang="en-US" baseline="0" dirty="0" smtClean="0"/>
          </a:p>
          <a:p>
            <a:r>
              <a:rPr lang="en-US" baseline="0" dirty="0" smtClean="0"/>
              <a:t>It’s worth noting that the zero field </a:t>
            </a:r>
            <a:r>
              <a:rPr lang="en-US" baseline="0" dirty="0" err="1" smtClean="0"/>
              <a:t>splittings</a:t>
            </a:r>
            <a:r>
              <a:rPr lang="en-US" baseline="0" dirty="0" smtClean="0"/>
              <a:t> are weakly temperature dependent.  </a:t>
            </a:r>
          </a:p>
          <a:p>
            <a:endParaRPr lang="en-US" baseline="0" dirty="0" smtClean="0"/>
          </a:p>
          <a:p>
            <a:r>
              <a:rPr lang="en-US" baseline="0" dirty="0" smtClean="0"/>
              <a:t>Furthermore, there is some weak coupling to electric fields or strain, which can become significant – several MHz – in highly strained samples.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addition, there</a:t>
            </a:r>
            <a:r>
              <a:rPr lang="en-US" baseline="0" dirty="0" smtClean="0"/>
              <a:t> is hyperfine structure to consider. While diamond is mostly formed from </a:t>
            </a:r>
            <a:r>
              <a:rPr lang="en-US" baseline="0" dirty="0" err="1" smtClean="0"/>
              <a:t>spinless</a:t>
            </a:r>
            <a:r>
              <a:rPr lang="en-US" baseline="0" dirty="0" smtClean="0"/>
              <a:t> carbon-12, the host nitrogen nucleus has a spin – typically I = 1, but I = ½ is also possible – and nearby carbon-13 nuclei can also interact with the NV spin, with strengths up to 130 MHz for nearest </a:t>
            </a:r>
            <a:r>
              <a:rPr lang="en-US" baseline="0" dirty="0" err="1" smtClean="0"/>
              <a:t>neightbor</a:t>
            </a:r>
            <a:r>
              <a:rPr lang="en-US" baseline="0" dirty="0" smtClean="0"/>
              <a:t> atoms. </a:t>
            </a:r>
          </a:p>
          <a:p>
            <a:endParaRPr lang="en-US" baseline="0" dirty="0" smtClean="0"/>
          </a:p>
          <a:p>
            <a:r>
              <a:rPr lang="en-US" baseline="0" dirty="0" smtClean="0"/>
              <a:t>As a result, if you zoom in on one of these spin resonance dips in the ODMR spectrum, you might see – depending on the local configuration of carbon-13 nuclear spins – a spectrum that is split both by interactions with several nuclear spins. Indeed, there have been several recent papers demonstrating the possibility to couple to many nuclear spins, on the order of 5- 10 is conceivable.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how can you address these nearby nuclear</a:t>
            </a:r>
            <a:r>
              <a:rPr lang="en-US" baseline="0" dirty="0" smtClean="0"/>
              <a:t> spins? One particularly experimentally simple technique involves tuning to the excited state level </a:t>
            </a:r>
            <a:r>
              <a:rPr lang="en-US" baseline="0" dirty="0" err="1" smtClean="0"/>
              <a:t>anticrossing</a:t>
            </a:r>
            <a:r>
              <a:rPr lang="en-US" baseline="0" dirty="0" smtClean="0"/>
              <a:t>, where the energy to flip the electronic spin in the excited state vanishes. Flip-flops between electronic and nuclear spins thus become resonant, and the electronic spin can efficiently transfer its polarization to nearby nuclei.  Here this data shows how one of the hyperfine lines for an I = ½ nucleus disappears when you tune to the ESLAC. For similar reasons, the nuclear spin state also directly affects the </a:t>
            </a:r>
            <a:r>
              <a:rPr lang="en-US" baseline="0" dirty="0" err="1" smtClean="0"/>
              <a:t>fluoresence</a:t>
            </a:r>
            <a:r>
              <a:rPr lang="en-US" baseline="0" dirty="0" smtClean="0"/>
              <a:t> at the ESLAC</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 generally, the spectrally resolved hyperfine lines allow you to perform gates between the electronic and nuclear spins.  Here are the 14N</a:t>
            </a:r>
            <a:r>
              <a:rPr lang="en-US" baseline="0" dirty="0" smtClean="0"/>
              <a:t> hyperfine lines, and if I drive a pi pulse on one of these transitions – for example the nuclear spin down transition – then I’ve flipped the electron spin dependent on the nuclear spin state – i.e. a CNOT gate. This allows you to write the nuclear spin state onto the electron spin, and then measure the electron spin to determine what the nuclear spin state was. </a:t>
            </a:r>
          </a:p>
          <a:p>
            <a:endParaRPr lang="en-US" baseline="0" dirty="0" smtClean="0"/>
          </a:p>
          <a:p>
            <a:r>
              <a:rPr lang="en-US" baseline="0" dirty="0" smtClean="0"/>
              <a:t>Interestingly, for some nuclei and magnetic field configurations, this process does not flip the nuclear spin (though of course it certainly projects it), so it forms a nondestructive probe of the nuclear spin state, and you can repeat it thousands of times to distinguish the nuclear spin state. This data shows the change in fluorescence during repeated nondestructive detection of the nuclear spin, and I think the x-axis should be time in seconds, illustrating quantum jumps of the nuclear spin state. This type of detection allows you to prepare and detect the nuclear spin state with high fidelity even at room temperature.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a:t>
            </a:r>
            <a:r>
              <a:rPr lang="en-US" baseline="0" dirty="0" smtClean="0"/>
              <a:t> of the major attractions of the NV center is that this level of spin control is also accompanied by highly coherent evolution. The coherence properties of individual spins are typically characterized by several timescales, T2*, T2, and T1. However, I can’t give you a number for these three quantities -- they are typically highly dependent on the sample, and also, sometimes, on the temperature. </a:t>
            </a:r>
          </a:p>
          <a:p>
            <a:endParaRPr lang="en-US" baseline="0" dirty="0" smtClean="0"/>
          </a:p>
          <a:p>
            <a:r>
              <a:rPr lang="en-US" baseline="0" dirty="0" smtClean="0"/>
              <a:t>Physically, there are several elements of the environment which influence the coherence of the NV electronic spin. Spin-orbit interactions lead to </a:t>
            </a:r>
            <a:r>
              <a:rPr lang="en-US" baseline="0" dirty="0" err="1" smtClean="0"/>
              <a:t>dephasing</a:t>
            </a:r>
            <a:r>
              <a:rPr lang="en-US" baseline="0" dirty="0" smtClean="0"/>
              <a:t> and relaxation from phonons in the diamond lattice – though this is weak owing to the small spin orbit effect in diamond. Nuclear spins – typically 13C, which is present in 1.1% isotopic purity in natural diamond – nuclear spins typically limit the </a:t>
            </a:r>
            <a:r>
              <a:rPr lang="en-US" baseline="0" dirty="0" err="1" smtClean="0"/>
              <a:t>dephasing</a:t>
            </a:r>
            <a:r>
              <a:rPr lang="en-US" baseline="0" dirty="0" smtClean="0"/>
              <a:t> time in high purity samples. In samples with a large concentration of paramagnetic impurities or proximal surface states, coherence times can be much shorter. </a:t>
            </a:r>
          </a:p>
          <a:p>
            <a:endParaRPr lang="en-US" baseline="0" dirty="0" smtClean="0"/>
          </a:p>
          <a:p>
            <a:r>
              <a:rPr lang="en-US" baseline="0" dirty="0" smtClean="0"/>
              <a:t>So I’ll try to focus on the best possible properties, but please do keep in mind that I’m giving you the record numbers, not the typical values, which depend strongly on sample quality. </a:t>
            </a:r>
          </a:p>
        </p:txBody>
      </p:sp>
      <p:sp>
        <p:nvSpPr>
          <p:cNvPr id="4" name="Slide Number Placeholder 3"/>
          <p:cNvSpPr>
            <a:spLocks noGrp="1"/>
          </p:cNvSpPr>
          <p:nvPr>
            <p:ph type="sldNum" sz="quarter" idx="10"/>
          </p:nvPr>
        </p:nvSpPr>
        <p:spPr/>
        <p:txBody>
          <a:bodyPr/>
          <a:lstStyle/>
          <a:p>
            <a:fld id="{BF547BA0-B132-8143-B6FF-F217C901A76F}"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dephasing</a:t>
            </a:r>
            <a:r>
              <a:rPr lang="en-US" dirty="0" smtClean="0"/>
              <a:t> time</a:t>
            </a:r>
            <a:r>
              <a:rPr lang="en-US" baseline="0" dirty="0" smtClean="0"/>
              <a:t> is typically measured by free induction decay. After polarizing the spin, a pi/2 pulse creates a spin superposition, which is allowed to accumulate phase. To get a rough idea, you could consider a simple classical magnetic noise, where the phase rotates as a function of the random value of the noise. A second pi/2 pulse converts the phase to population, which is then measured. As the experiment is repeated thousands of times, you average over all the possible values of the noise, including whatever DC components exist, yielding a quantity which can oscillate and decay as a function of tau. </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decay</a:t>
            </a:r>
            <a:r>
              <a:rPr lang="en-US" baseline="0" dirty="0" smtClean="0"/>
              <a:t> of the free induction (or T2*) can vary tremendously, from around 100ns in HTHP samples to nearly a millisecond in </a:t>
            </a:r>
            <a:r>
              <a:rPr lang="en-US" baseline="0" dirty="0" err="1" smtClean="0"/>
              <a:t>isotopically</a:t>
            </a:r>
            <a:r>
              <a:rPr lang="en-US" baseline="0" dirty="0" smtClean="0"/>
              <a:t> purified samples, where a T2* of 500 microseconds has been measured, limited likely by residual nuclear spins in the sample. </a:t>
            </a:r>
          </a:p>
          <a:p>
            <a:endParaRPr lang="en-US" baseline="0" dirty="0" smtClean="0"/>
          </a:p>
          <a:p>
            <a:r>
              <a:rPr lang="en-US" baseline="0" dirty="0" smtClean="0"/>
              <a:t>However it is worth noting that this experiment measures </a:t>
            </a:r>
            <a:r>
              <a:rPr lang="en-US" baseline="0" dirty="0" err="1" smtClean="0"/>
              <a:t>dephasing</a:t>
            </a:r>
            <a:r>
              <a:rPr lang="en-US" baseline="0" dirty="0" smtClean="0"/>
              <a:t> as averaged over many hours of data taking, and includes any fluctuations in the environment that occur on that timescale.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T2, as measured by the Hahn echo experiment eliminates the sensitivity to </a:t>
            </a:r>
            <a:r>
              <a:rPr lang="en-US" dirty="0" err="1" smtClean="0"/>
              <a:t>quasistatic</a:t>
            </a:r>
            <a:r>
              <a:rPr lang="en-US" dirty="0" smtClean="0"/>
              <a:t> environmental</a:t>
            </a:r>
            <a:r>
              <a:rPr lang="en-US" baseline="0" dirty="0" smtClean="0"/>
              <a:t> noise by flipping the spin halfway through, so that phase accumulation in the second free precession period cancels phase accumulation in the first free precession period when the </a:t>
            </a:r>
            <a:r>
              <a:rPr lang="en-US" baseline="0" dirty="0" err="1" smtClean="0"/>
              <a:t>einvironment</a:t>
            </a:r>
            <a:r>
              <a:rPr lang="en-US" baseline="0" dirty="0" smtClean="0"/>
              <a:t> doesn’t change.  As a result, this measurement decouples environmental noise slower than tau, the time between spin flips. </a:t>
            </a:r>
          </a:p>
          <a:p>
            <a:endParaRPr lang="en-US" baseline="0" dirty="0" smtClean="0"/>
          </a:p>
          <a:p>
            <a:r>
              <a:rPr lang="en-US" baseline="0" dirty="0" smtClean="0"/>
              <a:t>And you would expect that T2 should greatly exceed T2* when the environment is slowly varying – such as for a nuclear spin bath.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approach can cancel</a:t>
            </a:r>
            <a:r>
              <a:rPr lang="en-US" baseline="0" dirty="0" smtClean="0"/>
              <a:t> even higher frequency components of noise by adding repeated spin flips, so called CPMG or dynamical decoupling sequences, which extend the spin coherence out to longer and longer times as more and more spin flips are added. Eventually, however, this procedure hits a limit set by the fast phonon bath, which can only be ameliorated by cooling the sample.  </a:t>
            </a:r>
          </a:p>
          <a:p>
            <a:endParaRPr lang="en-US" baseline="0" dirty="0" smtClean="0"/>
          </a:p>
          <a:p>
            <a:r>
              <a:rPr lang="en-US" baseline="0" dirty="0" smtClean="0"/>
              <a:t>To give you a sense of the achievable T2 times, they reach few ms at 300K and have recently been measured to be longer than half a second at liquid nitrogen temperatures.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this last slide hinted, ultimately the coherence properties of the spin are limited by relaxation, which is also sample and temperature dependent. NV relaxation occurs primarily through spin-phonon coupling at moderate </a:t>
            </a:r>
            <a:r>
              <a:rPr lang="en-US" baseline="0" dirty="0" err="1" smtClean="0"/>
              <a:t>tempeartures</a:t>
            </a:r>
            <a:r>
              <a:rPr lang="en-US" baseline="0" dirty="0" smtClean="0"/>
              <a:t>, and is ultimately limited by </a:t>
            </a:r>
            <a:r>
              <a:rPr lang="en-US" baseline="0" dirty="0" err="1" smtClean="0"/>
              <a:t>crossrelaxation</a:t>
            </a:r>
            <a:r>
              <a:rPr lang="en-US" baseline="0" dirty="0" smtClean="0"/>
              <a:t> with other paramagnetic impurities at low temperature. These timescales range from 6ms at room temperature down to several minutes at low temperatures, hinting at the long coherence times that could be attained at liquid helium temperatures.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natural</a:t>
            </a:r>
            <a:r>
              <a:rPr lang="en-US" baseline="0" dirty="0" smtClean="0"/>
              <a:t> question is why the NV center in diamond has been so successful. After all, there are a huge variety of crystalline defects, many of which also have spin and coherent optical transitions to play with. And indeed, the community is starting to explore many of these alternatives in greater detail, including other defects in diamond such as the </a:t>
            </a:r>
            <a:r>
              <a:rPr lang="en-US" baseline="0" dirty="0" err="1" smtClean="0"/>
              <a:t>SiV</a:t>
            </a:r>
            <a:r>
              <a:rPr lang="en-US" baseline="0" dirty="0" smtClean="0"/>
              <a:t>, as well as defect systems in alternate hosts like silicon carbide.  Of course, not all defects and not all hosts are equal. For example, ideal host crystals would have a wide </a:t>
            </a:r>
            <a:r>
              <a:rPr lang="en-US" baseline="0" dirty="0" err="1" smtClean="0"/>
              <a:t>bandgap</a:t>
            </a:r>
            <a:r>
              <a:rPr lang="en-US" baseline="0" dirty="0" smtClean="0"/>
              <a:t>, low spin-orbit interactions, and spin-free nuclear isotopes.  And the NV center has some particularly nice properties, as we will see later this hour. But in some regards, its special status arises because it is by far the most studied – it is the second most common defect in diamond. And so, even for those interested in other defect systems, there is much to be learned from the wealth of knowledge the community has developed around the nitrogen vacancy center in diamond. </a:t>
            </a:r>
          </a:p>
        </p:txBody>
      </p:sp>
      <p:sp>
        <p:nvSpPr>
          <p:cNvPr id="4" name="Slide Number Placeholder 3"/>
          <p:cNvSpPr>
            <a:spLocks noGrp="1"/>
          </p:cNvSpPr>
          <p:nvPr>
            <p:ph type="sldNum" sz="quarter" idx="10"/>
          </p:nvPr>
        </p:nvSpPr>
        <p:spPr/>
        <p:txBody>
          <a:bodyPr/>
          <a:lstStyle/>
          <a:p>
            <a:fld id="{BF547BA0-B132-8143-B6FF-F217C901A76F}" type="slidenum">
              <a:rPr lang="en-US" smtClean="0"/>
              <a:pPr/>
              <a:t>4</a:t>
            </a:fld>
            <a:endParaRPr lang="en-US"/>
          </a:p>
        </p:txBody>
      </p:sp>
    </p:spTree>
    <p:extLst>
      <p:ext uri="{BB962C8B-B14F-4D97-AF65-F5344CB8AC3E}">
        <p14:creationId xmlns:p14="http://schemas.microsoft.com/office/powerpoint/2010/main" val="2949257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Already,</a:t>
            </a:r>
            <a:r>
              <a:rPr lang="en-US" baseline="0" dirty="0" smtClean="0"/>
              <a:t> there are some remarkable results for the electronic spin coherence properties, and simply based on its </a:t>
            </a:r>
            <a:r>
              <a:rPr lang="en-US" baseline="0" dirty="0" err="1" smtClean="0"/>
              <a:t>gyromagnetic</a:t>
            </a:r>
            <a:r>
              <a:rPr lang="en-US" baseline="0" dirty="0" smtClean="0"/>
              <a:t> ratio you might expect that a nuclear spin in diamond should have roughly 1000x better coherence properties. However, proximity to an NV center creates another avenue for </a:t>
            </a:r>
            <a:r>
              <a:rPr lang="en-US" baseline="0" dirty="0" err="1" smtClean="0"/>
              <a:t>dephasing</a:t>
            </a:r>
            <a:r>
              <a:rPr lang="en-US" baseline="0" dirty="0" smtClean="0"/>
              <a:t> via electronic spin relaxation. </a:t>
            </a:r>
          </a:p>
          <a:p>
            <a:endParaRPr lang="en-US" baseline="0" dirty="0" smtClean="0"/>
          </a:p>
          <a:p>
            <a:r>
              <a:rPr lang="en-US" baseline="0" dirty="0" smtClean="0"/>
              <a:t>Interestingly, optical excitation can help. By continuously polarizing the NV electronic spin – and in the process </a:t>
            </a:r>
            <a:r>
              <a:rPr lang="en-US" baseline="0" dirty="0" err="1" smtClean="0"/>
              <a:t>motionally</a:t>
            </a:r>
            <a:r>
              <a:rPr lang="en-US" baseline="0" dirty="0" smtClean="0"/>
              <a:t> averaging over its electronic configurations, you can extend the coherence of a nearby nuclear spin (near enough to be prepared and measured via the NV center), you can extend the coherence time of the nuclear spin beyond the electron spin relaxation time. These experiments from the Harvard group demonstrated a T2 time in excess of a second at room temperature. While no one has done the experiment yet, cryogenic nuclear relaxation times can exceed a day for bulk diamond, so I think there is the potentially for extraordinarily long-lived quantum memory with nuclear spins in diamond.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this really</a:t>
            </a:r>
            <a:r>
              <a:rPr lang="en-US" baseline="0" dirty="0" smtClean="0"/>
              <a:t> leads right into one of the major research areas for applications of the NV  center, quantum information science</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vision for using the NV</a:t>
            </a:r>
            <a:r>
              <a:rPr lang="en-US" baseline="0" dirty="0" smtClean="0"/>
              <a:t> center for quantum information involves thinking of each defect as a kind of quantum register, comprising optically addressable and highly coherent electronic and nuclear spins. </a:t>
            </a:r>
          </a:p>
          <a:p>
            <a:endParaRPr lang="en-US" baseline="0" dirty="0" smtClean="0"/>
          </a:p>
          <a:p>
            <a:r>
              <a:rPr lang="en-US" baseline="0" dirty="0" smtClean="0"/>
              <a:t>Within this type of quantum register, the community has developed essentially full control, combining optical preparation and detection with fast magnetic resonance gates. Some of the benchmark demonstrations include violation of Bells inequalities using two nuclear spins near a single NV center and demonstration of elementary quantum algorithms.</a:t>
            </a:r>
          </a:p>
          <a:p>
            <a:endParaRPr lang="en-US" baseline="0" dirty="0" smtClean="0"/>
          </a:p>
          <a:p>
            <a:r>
              <a:rPr lang="en-US" baseline="0" dirty="0" smtClean="0"/>
              <a:t>While the gate and readout fidelities are still only in the roughly 95% range, in my opinion the bigger challenge to using NV centers for quantum information lies in the limitation of the number of spins that can be addressed in this manner, and in particular how to engineer interactions between different defect centers</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way is to use magnetic</a:t>
            </a:r>
            <a:r>
              <a:rPr lang="en-US" baseline="0" dirty="0" smtClean="0"/>
              <a:t> interactions between the electronic spins. However, to have the electronic interactions exceed </a:t>
            </a:r>
            <a:r>
              <a:rPr lang="en-US" baseline="0" dirty="0" err="1" smtClean="0"/>
              <a:t>dephasing</a:t>
            </a:r>
            <a:r>
              <a:rPr lang="en-US" baseline="0" dirty="0" smtClean="0"/>
              <a:t> rates requires that the NV centers be very close to one another, a couple dozen nanometers or so. Nevertheless, using </a:t>
            </a:r>
            <a:r>
              <a:rPr lang="en-US" baseline="0" dirty="0" err="1" smtClean="0"/>
              <a:t>apertured</a:t>
            </a:r>
            <a:r>
              <a:rPr lang="en-US" baseline="0" dirty="0" smtClean="0"/>
              <a:t> </a:t>
            </a:r>
            <a:r>
              <a:rPr lang="en-US" baseline="0" dirty="0" err="1" smtClean="0"/>
              <a:t>implanation</a:t>
            </a:r>
            <a:r>
              <a:rPr lang="en-US" baseline="0" dirty="0" smtClean="0"/>
              <a:t> techniques it is possible to create such defects, and recently the Stuttgart group has been able to use such interactions to observe entangled states of two NV electronic spins</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type of system might someday be scaled into arrays of defects where nuclear spins encode quantum information, and dipolar interactions between electronic spins mediate nuclear spin gates, though at the moment such interactions remain at the proposal level.</a:t>
            </a:r>
          </a:p>
          <a:p>
            <a:endParaRPr lang="en-US" baseline="0" dirty="0" smtClean="0"/>
          </a:p>
          <a:p>
            <a:r>
              <a:rPr lang="en-US" baseline="0" dirty="0" smtClean="0"/>
              <a:t>Such efforts might be aided by advances in imaging NV centers below the diffraction limit – which is also a highly interesting result in its own right. There are many ways to do this, but the one that has achieved the best resolution is based on stimulated emission depletion, where a </a:t>
            </a:r>
            <a:r>
              <a:rPr lang="en-US" baseline="0" dirty="0" err="1" smtClean="0"/>
              <a:t>gaussian</a:t>
            </a:r>
            <a:r>
              <a:rPr lang="en-US" baseline="0" dirty="0" smtClean="0"/>
              <a:t> green excitation beam is overlapped with a donut shaped depletion beam that stimulates fast transitions from the excited state to the ground state. In this geometry, only a defect in the donut hole can spontaneously fluoresce, making it possible to create images with </a:t>
            </a:r>
            <a:r>
              <a:rPr lang="en-US" baseline="0" dirty="0" err="1" smtClean="0"/>
              <a:t>nanometric</a:t>
            </a:r>
            <a:r>
              <a:rPr lang="en-US" baseline="0" dirty="0" smtClean="0"/>
              <a:t> resolution. This picture overlaps a </a:t>
            </a:r>
            <a:r>
              <a:rPr lang="en-US" baseline="0" dirty="0" err="1" smtClean="0"/>
              <a:t>confocal</a:t>
            </a:r>
            <a:r>
              <a:rPr lang="en-US" baseline="0" dirty="0" smtClean="0"/>
              <a:t> spot – the large, diffraction limited image – with a STED image. Can you even see the tiny dot in the middle? Recently resolution as low as 2.4 nm has been achieved, and similar techniques have been used for </a:t>
            </a:r>
            <a:r>
              <a:rPr lang="en-US" baseline="0" dirty="0" err="1" smtClean="0"/>
              <a:t>nanoscale</a:t>
            </a:r>
            <a:r>
              <a:rPr lang="en-US" baseline="0" dirty="0" smtClean="0"/>
              <a:t> spin addressing.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An alternate</a:t>
            </a:r>
            <a:r>
              <a:rPr lang="en-US" baseline="0" dirty="0" smtClean="0"/>
              <a:t> approach to engineering interactions between NV centers takes advantage of their good selection rules and coherent optical transitions at low temperatures, using coherent photons to mediate interactions at a distance. One mechanism to do this involves entangling the spin of the NV center with, for example, the polarization of an out going photon.  This was achieved a few years ago by exciting the NV center into the A2 state, and simply letting it decay according to its polarization selection rules. If you can create this type of spin-photon polarization for two defects, and get the photons to interfere coherently on a </a:t>
            </a:r>
            <a:r>
              <a:rPr lang="en-US" baseline="0" dirty="0" err="1" smtClean="0"/>
              <a:t>beamsplitter</a:t>
            </a:r>
            <a:r>
              <a:rPr lang="en-US" baseline="0" dirty="0" smtClean="0"/>
              <a:t> (which requires that they be indistinguishable in all but the degree of freedom entangled with the NV defect) then coincidence detection of the photons can project the spins onto an entangled state – and I hope you’ll hear a lot more about this recent experiment later this week. </a:t>
            </a:r>
          </a:p>
          <a:p>
            <a:endParaRPr lang="en-US" baseline="0" dirty="0" smtClean="0"/>
          </a:p>
          <a:p>
            <a:r>
              <a:rPr lang="en-US" baseline="0" dirty="0" smtClean="0"/>
              <a:t>This is a challenging experiment, but one of the central challenges is attaining sufficient ZPL collection efficiency. Only the 3% of photons emitted on the ZPL can behave coherently, and only a fraction of those are typically collected, yielding very low success rates for two-photon experiments. Such considerations have spurred development of a variety of integrated optical devices, including </a:t>
            </a:r>
            <a:r>
              <a:rPr lang="en-US" baseline="0" dirty="0" err="1" smtClean="0"/>
              <a:t>micropillars</a:t>
            </a:r>
            <a:r>
              <a:rPr lang="en-US" baseline="0" dirty="0" smtClean="0"/>
              <a:t> and solid immersion lenses for increasing collection efficiency and many types of optical cavities for enhancing emission into the ZPL. </a:t>
            </a:r>
          </a:p>
          <a:p>
            <a:endParaRPr lang="en-US" baseline="0" dirty="0" smtClean="0"/>
          </a:p>
          <a:p>
            <a:r>
              <a:rPr lang="en-US" baseline="0" dirty="0" smtClean="0"/>
              <a:t>So on the quantum information front, there’s a great deal of interest in figuring out how to take advantage of the long coherence times that the NV center offers as a </a:t>
            </a:r>
            <a:r>
              <a:rPr lang="en-US" baseline="0" dirty="0" err="1" smtClean="0"/>
              <a:t>qubit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if you have a good </a:t>
            </a:r>
            <a:r>
              <a:rPr lang="en-US" dirty="0" err="1" smtClean="0"/>
              <a:t>qubit</a:t>
            </a:r>
            <a:r>
              <a:rPr lang="en-US" dirty="0" smtClean="0"/>
              <a:t>, quite often you also have a good sensor. </a:t>
            </a:r>
          </a:p>
          <a:p>
            <a:endParaRPr lang="en-US" dirty="0" smtClean="0"/>
          </a:p>
          <a:p>
            <a:r>
              <a:rPr lang="en-US" dirty="0" smtClean="0"/>
              <a:t>Why is this? Well, suppose that you can create a superposition state</a:t>
            </a:r>
            <a:r>
              <a:rPr lang="en-US" baseline="0" dirty="0" smtClean="0"/>
              <a:t> of your </a:t>
            </a:r>
            <a:r>
              <a:rPr lang="en-US" baseline="0" dirty="0" err="1" smtClean="0"/>
              <a:t>qubit</a:t>
            </a:r>
            <a:r>
              <a:rPr lang="en-US" baseline="0" dirty="0" smtClean="0"/>
              <a:t> – in this case the electronic spin of the NV center. This spin is sensitive to the external magnetic field, and will pick up a phase as a function of time that is proportional to the external magnetic field. The longer you can maintain that superposition, the smaller the magnetic field you can detect. So quite frequently one finds that the best </a:t>
            </a:r>
            <a:r>
              <a:rPr lang="en-US" baseline="0" dirty="0" err="1" smtClean="0"/>
              <a:t>qubits</a:t>
            </a:r>
            <a:r>
              <a:rPr lang="en-US" baseline="0" dirty="0" smtClean="0"/>
              <a:t> also make excellent sensors.</a:t>
            </a:r>
          </a:p>
          <a:p>
            <a:endParaRPr lang="en-US" baseline="0" dirty="0" smtClean="0"/>
          </a:p>
          <a:p>
            <a:r>
              <a:rPr lang="en-US" baseline="0" dirty="0" smtClean="0"/>
              <a:t>How sensitive is the NV center to magnetic fields?</a:t>
            </a:r>
          </a:p>
          <a:p>
            <a:endParaRPr lang="en-US" baseline="0" dirty="0" smtClean="0"/>
          </a:p>
          <a:p>
            <a:r>
              <a:rPr lang="en-US" baseline="0" dirty="0" smtClean="0"/>
              <a:t>We can estimate this.</a:t>
            </a:r>
          </a:p>
          <a:p>
            <a:endParaRPr lang="en-US" baseline="0" dirty="0" smtClean="0"/>
          </a:p>
          <a:p>
            <a:r>
              <a:rPr lang="en-US" baseline="0" dirty="0" smtClean="0"/>
              <a:t>During a free precession time tau, the NV will accumulate the following phase; setting the phase equal to one gives a rough estimate for the minimum field sensitivity per measurement. If you perform several measurements in total time T, of course,  you can measure smaller fields. Accounting for this averaging effect, sensitivity is typically expressed in units of magnetic field per root Hertz, and from this </a:t>
            </a:r>
            <a:r>
              <a:rPr lang="en-US" baseline="0" dirty="0" err="1" smtClean="0"/>
              <a:t>sensitvity</a:t>
            </a:r>
            <a:r>
              <a:rPr lang="en-US" baseline="0" dirty="0" smtClean="0"/>
              <a:t> (eta), you can see what is desired in a sensitive magnetometer: long </a:t>
            </a:r>
            <a:r>
              <a:rPr lang="en-US" baseline="0" dirty="0" err="1" smtClean="0"/>
              <a:t>dephasing</a:t>
            </a:r>
            <a:r>
              <a:rPr lang="en-US" baseline="0" dirty="0" smtClean="0"/>
              <a:t> times, good spin control and detection – this parameter C </a:t>
            </a:r>
            <a:r>
              <a:rPr lang="en-US" baseline="0" dirty="0" err="1" smtClean="0"/>
              <a:t>accouns</a:t>
            </a:r>
            <a:r>
              <a:rPr lang="en-US" baseline="0" dirty="0" smtClean="0"/>
              <a:t> for imperfect spin initialization and measurement – and a large number of spins per unit volume for good spatial resolution.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how sensitive is an NV center? Well, using</a:t>
            </a:r>
            <a:r>
              <a:rPr lang="en-US" baseline="0" dirty="0" smtClean="0"/>
              <a:t> optimistic values, you might hope for a </a:t>
            </a:r>
            <a:r>
              <a:rPr lang="en-US" baseline="0" dirty="0" err="1" smtClean="0"/>
              <a:t>microtesla</a:t>
            </a:r>
            <a:r>
              <a:rPr lang="en-US" baseline="0" dirty="0" smtClean="0"/>
              <a:t> per root Hz under good conditions – that means you could measure a </a:t>
            </a:r>
            <a:r>
              <a:rPr lang="en-US" baseline="0" dirty="0" err="1" smtClean="0"/>
              <a:t>microtesla</a:t>
            </a:r>
            <a:r>
              <a:rPr lang="en-US" baseline="0" dirty="0" smtClean="0"/>
              <a:t> field if you averaged for a second. That doesn’t sound too impressive. Why is this interesting?  Well, the NV center has a very small spatial extent, and it has been possible to achieve a spatial resolution of a couple dozen nanometers by mounting an NV into a </a:t>
            </a:r>
            <a:r>
              <a:rPr lang="en-US" baseline="0" dirty="0" err="1" smtClean="0"/>
              <a:t>nanopillar</a:t>
            </a:r>
            <a:r>
              <a:rPr lang="en-US" baseline="0" dirty="0" smtClean="0"/>
              <a:t> on the tip of an AFM.  Here, you can see a magnetic image of magnetic domains in a hard drive in a system from work in the </a:t>
            </a:r>
            <a:r>
              <a:rPr lang="en-US" baseline="0" dirty="0" err="1" smtClean="0"/>
              <a:t>Yacoby</a:t>
            </a:r>
            <a:r>
              <a:rPr lang="en-US" baseline="0" dirty="0" smtClean="0"/>
              <a:t> group, but there have been similar efforts also under way in Stuttgart, Paris, Zurich, and other groups around the world. You can also achieve dense ensembles of NV centers to increase the magnetic field sensitivity, and the diamond matrix is quite robust and also nontoxic.  </a:t>
            </a:r>
          </a:p>
          <a:p>
            <a:endParaRPr lang="en-US" baseline="0" dirty="0" smtClean="0"/>
          </a:p>
          <a:p>
            <a:r>
              <a:rPr lang="en-US" baseline="0" dirty="0" smtClean="0"/>
              <a:t>However, it feels like this level of sensitivity is not taking full advantage of the NV coherence, since it is limited by T2*, and it is natural to consider whether higher precision sensors could take advantage of the full coherence time T2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answer of course is yes, you would need to use a spin-echo</a:t>
            </a:r>
            <a:r>
              <a:rPr lang="en-US" baseline="0" dirty="0" smtClean="0"/>
              <a:t> or decoupling sequence instead of a Ramsey sequence</a:t>
            </a:r>
            <a:r>
              <a:rPr lang="en-US" dirty="0" smtClean="0"/>
              <a:t>. </a:t>
            </a:r>
          </a:p>
          <a:p>
            <a:endParaRPr lang="en-US" dirty="0" smtClean="0"/>
          </a:p>
          <a:p>
            <a:r>
              <a:rPr lang="en-US" dirty="0" smtClean="0"/>
              <a:t>But</a:t>
            </a:r>
            <a:r>
              <a:rPr lang="en-US" baseline="0" dirty="0" smtClean="0"/>
              <a:t> what kind of B fields would the signal from a decoupling sequence be sensitive to?</a:t>
            </a:r>
          </a:p>
          <a:p>
            <a:endParaRPr lang="en-US" baseline="0" dirty="0" smtClean="0"/>
          </a:p>
          <a:p>
            <a:r>
              <a:rPr lang="en-US" baseline="0" dirty="0" smtClean="0"/>
              <a:t>Because the decoupling sequence flips the spin regularly, it is insensitive to DC fields – that’s kind of the whole point of the spin echo! But, if you have a magnetic field oscillating at the same frequency as the spin flips, the accumulated phases add, yielding sensitivity to a specific AC frequency while decoupling </a:t>
            </a:r>
            <a:r>
              <a:rPr lang="en-US" baseline="0" dirty="0" err="1" smtClean="0"/>
              <a:t>quasistatic</a:t>
            </a:r>
            <a:r>
              <a:rPr lang="en-US" baseline="0" dirty="0" smtClean="0"/>
              <a:t> noise in the environment. Since T2 can be several orders of magnitude larger than T2*, this greatly enhances the sensitivity, and this type of technique was recently used to detect the tiny oscillating magnetic field originating from 100 polarized protons in a 5nm sample volume.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AC </a:t>
            </a:r>
            <a:r>
              <a:rPr lang="en-US" dirty="0" err="1" smtClean="0"/>
              <a:t>magnetometry</a:t>
            </a:r>
            <a:r>
              <a:rPr lang="en-US" dirty="0" smtClean="0"/>
              <a:t> can really be quite sensitive, ideally</a:t>
            </a:r>
            <a:r>
              <a:rPr lang="en-US" baseline="0" dirty="0" smtClean="0"/>
              <a:t> </a:t>
            </a:r>
            <a:r>
              <a:rPr lang="en-US" dirty="0" smtClean="0"/>
              <a:t>at the level of a few </a:t>
            </a:r>
            <a:r>
              <a:rPr lang="en-US" dirty="0" err="1" smtClean="0"/>
              <a:t>nT</a:t>
            </a:r>
            <a:r>
              <a:rPr lang="en-US" dirty="0" smtClean="0"/>
              <a:t> per root Hz. To give you an idea of where</a:t>
            </a:r>
            <a:r>
              <a:rPr lang="en-US" baseline="0" dirty="0" smtClean="0"/>
              <a:t> this fits in, I’ve stolen this image from one of Christian </a:t>
            </a:r>
            <a:r>
              <a:rPr lang="en-US" baseline="0" dirty="0" err="1" smtClean="0"/>
              <a:t>Degen’s</a:t>
            </a:r>
            <a:r>
              <a:rPr lang="en-US" baseline="0" dirty="0" smtClean="0"/>
              <a:t> articles, which illustrates the regions of magnetic sensitivity and spatial scale accessible with current detectors. This graph is a few years old, and recent results have surpassed the single electron spin detection limit and are marching steadily toward detection of a single external proton. So I think the NV center offers a unique combination of spatial resolution and sensitivity for </a:t>
            </a:r>
            <a:r>
              <a:rPr lang="en-US" baseline="0" dirty="0" err="1" smtClean="0"/>
              <a:t>magnetometry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let me begin</a:t>
            </a:r>
            <a:r>
              <a:rPr lang="en-US" baseline="0" dirty="0" smtClean="0"/>
              <a:t> by giving you a brief, simple overview of  the NV center. The NV center is formed by a </a:t>
            </a:r>
            <a:r>
              <a:rPr lang="en-US" baseline="0" dirty="0" err="1" smtClean="0"/>
              <a:t>substitutional</a:t>
            </a:r>
            <a:r>
              <a:rPr lang="en-US" baseline="0" dirty="0" smtClean="0"/>
              <a:t> N next to a missing carbon (vacancy) in the diamond lattice, and in its negatively charged state (which is the state most people study), six electrons occupy the dangling bonds around the vacancy. In the ground state of this system, these electrons have a net spin S = 1 quantized along the N to V axis – and this is the degree of freedom most commonly studied. The defect also has an excited state; since the excited state is well within the diamond </a:t>
            </a:r>
            <a:r>
              <a:rPr lang="en-US" baseline="0" dirty="0" err="1" smtClean="0"/>
              <a:t>bandgap</a:t>
            </a:r>
            <a:r>
              <a:rPr lang="en-US" baseline="0" dirty="0" smtClean="0"/>
              <a:t>, it can be excited </a:t>
            </a:r>
            <a:r>
              <a:rPr lang="en-US" baseline="0" dirty="0" err="1" smtClean="0"/>
              <a:t>nonresonantly</a:t>
            </a:r>
            <a:r>
              <a:rPr lang="en-US" baseline="0" dirty="0" smtClean="0"/>
              <a:t> with e.g. a green laser pointer. Such </a:t>
            </a:r>
            <a:r>
              <a:rPr lang="en-US" baseline="0" dirty="0" err="1" smtClean="0"/>
              <a:t>nonresonant</a:t>
            </a:r>
            <a:r>
              <a:rPr lang="en-US" baseline="0" dirty="0" smtClean="0"/>
              <a:t> excitation changes both the electronic orbital state and excites vibrations. The vibrations quickly decay, and the defect fluoresces in the red wavelengths. These optical transitions can be used to isolate individual defects in a </a:t>
            </a:r>
            <a:r>
              <a:rPr lang="en-US" baseline="0" dirty="0" err="1" smtClean="0"/>
              <a:t>confocal</a:t>
            </a:r>
            <a:r>
              <a:rPr lang="en-US" baseline="0" dirty="0" smtClean="0"/>
              <a:t> microscope. This image is taken by scanning a green laser….. These white spots correspond to individual defects, which can be verified by examining the photon statistics in emission, and verifying that two photons are never emitted at the same time. </a:t>
            </a:r>
          </a:p>
          <a:p>
            <a:endParaRPr lang="en-US" baseline="0" dirty="0" smtClean="0"/>
          </a:p>
          <a:p>
            <a:r>
              <a:rPr lang="en-US" baseline="0" dirty="0" smtClean="0"/>
              <a:t>More interestingly, the optical transitions also give access to the spin degree of freedom. The spin state ms = 0 fluoresces more strongly than ms = +/-1, and after some microseconds the spin polarizes into ms = 0 – the mechanism involves a spin-dependent relaxation through </a:t>
            </a:r>
            <a:r>
              <a:rPr lang="en-US" baseline="0" dirty="0" err="1" smtClean="0"/>
              <a:t>metastable</a:t>
            </a:r>
            <a:r>
              <a:rPr lang="en-US" baseline="0" dirty="0" smtClean="0"/>
              <a:t> singlet states. Combined with a microwave line to drive spin resonance, these optical processes enable observation of the coherent oscillations of a single spin with relative ease. </a:t>
            </a:r>
            <a:endParaRPr lang="en-US" dirty="0" smtClean="0"/>
          </a:p>
        </p:txBody>
      </p:sp>
      <p:sp>
        <p:nvSpPr>
          <p:cNvPr id="4" name="Slide Number Placeholder 3"/>
          <p:cNvSpPr>
            <a:spLocks noGrp="1"/>
          </p:cNvSpPr>
          <p:nvPr>
            <p:ph type="sldNum" sz="quarter" idx="10"/>
          </p:nvPr>
        </p:nvSpPr>
        <p:spPr/>
        <p:txBody>
          <a:bodyPr/>
          <a:lstStyle/>
          <a:p>
            <a:fld id="{BF547BA0-B132-8143-B6FF-F217C901A76F}"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 I’m basically out of time, so let me just briefly mention all the things that I didn’t get to talk about!</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there are many. I</a:t>
            </a:r>
            <a:r>
              <a:rPr lang="en-US" baseline="0" dirty="0" smtClean="0"/>
              <a:t> only discussed </a:t>
            </a:r>
            <a:r>
              <a:rPr lang="en-US" baseline="0" dirty="0" err="1" smtClean="0"/>
              <a:t>magnetometry</a:t>
            </a:r>
            <a:r>
              <a:rPr lang="en-US" baseline="0" dirty="0" smtClean="0"/>
              <a:t>, but the NV center can also be used to probe electric fields, measure frequency or acceleration or even temperature. </a:t>
            </a:r>
          </a:p>
          <a:p>
            <a:r>
              <a:rPr lang="en-US" baseline="0" dirty="0" smtClean="0"/>
              <a:t>There are also a lot of new approaches to working with NV centers, integrating them with high quality mechanical oscillators or coupling them to superconducting devices, and much more</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there</a:t>
            </a:r>
            <a:r>
              <a:rPr lang="en-US" baseline="0" dirty="0" smtClean="0"/>
              <a:t> is also a lot that we haven’t done yet. Some of the outstanding challenges I see for quantum information science and metrology are still out there, along with the things I’ve never dreamed of. So I think it’s a pretty exciting time for NV physics. </a:t>
            </a:r>
          </a:p>
          <a:p>
            <a:endParaRPr lang="en-US" baseline="0" dirty="0" smtClean="0"/>
          </a:p>
          <a:p>
            <a:r>
              <a:rPr lang="en-US" baseline="0" dirty="0" smtClean="0"/>
              <a:t>Thank you.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52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Nonresonant</a:t>
            </a:r>
            <a:r>
              <a:rPr lang="en-US" baseline="0" dirty="0" smtClean="0"/>
              <a:t> excitation is not the only mechanism for optically accessing the NV spin. At cryogenic temperatures, the NV center exhibits sharp, atomic-like optical transitions which afford a much more sensitive mechanism for spin preparation and readout. </a:t>
            </a:r>
          </a:p>
          <a:p>
            <a:endParaRPr lang="en-US" baseline="0" dirty="0" smtClean="0"/>
          </a:p>
          <a:p>
            <a:r>
              <a:rPr lang="en-US" baseline="0" dirty="0" smtClean="0"/>
              <a:t>Another feature of the NV center is that its electronic spin is not alone. In some samples, it will interact coherently with one or more impurity nuclear spins in the surrounding lattice, and the optical mechanisms to access the electronic spin can be readily extended to such nuclear spins, affording a few-spin system akin to an NMR molecule in a crystalline host. </a:t>
            </a:r>
          </a:p>
          <a:p>
            <a:endParaRPr lang="en-US" baseline="0" dirty="0" smtClean="0"/>
          </a:p>
          <a:p>
            <a:r>
              <a:rPr lang="en-US" baseline="0" dirty="0" smtClean="0"/>
              <a:t>So this is the basic, brief picture, of the NV center, and today I’d like to fill in the gaps, and show you some of the details that often get swept under the rug. And, as time allows, I’ll also give you my perspective on the major research thrusts in this field.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yes, the requisite outline!</a:t>
            </a:r>
            <a:r>
              <a:rPr lang="en-US" baseline="0" dirty="0" smtClean="0"/>
              <a:t> You’ve already heard my introduction, so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get started with a much more detailed</a:t>
            </a:r>
            <a:r>
              <a:rPr lang="en-US" baseline="0" dirty="0" smtClean="0"/>
              <a:t> picture of the structure of this defect.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 natural</a:t>
            </a:r>
            <a:r>
              <a:rPr lang="en-US" baseline="0" dirty="0" smtClean="0"/>
              <a:t> place to start is with sample growth – how are NV centers created? Many experiments use NV centers that occur in natural or synthetic diamond without any additional processing. For many diamonds, the problem is that there are too many NV centers, and you can’t isolate individual ones. The density and properties of such defects depend strongly on the type of crystal and in particular on the density of other defects. Type 1b diamond, commonly grown in high temperature high pressure processes, typically has a very high density of nitrogen – and also quite a few </a:t>
            </a:r>
            <a:r>
              <a:rPr lang="en-US" baseline="0" dirty="0" err="1" smtClean="0"/>
              <a:t>NVs</a:t>
            </a:r>
            <a:r>
              <a:rPr lang="en-US" baseline="0" dirty="0" smtClean="0"/>
              <a:t>. Type </a:t>
            </a:r>
            <a:r>
              <a:rPr lang="en-US" baseline="0" dirty="0" err="1" smtClean="0"/>
              <a:t>Iia</a:t>
            </a:r>
            <a:r>
              <a:rPr lang="en-US" baseline="0" dirty="0" smtClean="0"/>
              <a:t> diamond, low nitrogen concentration, can be grown with CVD processes, and it is now possible to purchase CVD diamonds with extraordinarily low concentrations of nitrogen – and also, unfortunately, extraordinarily low concentrations of </a:t>
            </a:r>
            <a:r>
              <a:rPr lang="en-US" baseline="0" dirty="0" err="1" smtClean="0"/>
              <a:t>NVs</a:t>
            </a:r>
            <a:r>
              <a:rPr lang="en-US" baseline="0" dirty="0" smtClean="0"/>
              <a:t>! But as-grown </a:t>
            </a:r>
            <a:r>
              <a:rPr lang="en-US" baseline="0" dirty="0" err="1" smtClean="0"/>
              <a:t>NVs</a:t>
            </a:r>
            <a:r>
              <a:rPr lang="en-US" baseline="0" dirty="0" smtClean="0"/>
              <a:t> in this electronic grade material are currently the state of the art in terms of the stability of their optical transitions and spin coherence times. </a:t>
            </a:r>
          </a:p>
          <a:p>
            <a:endParaRPr lang="en-US" baseline="0" dirty="0" smtClean="0"/>
          </a:p>
          <a:p>
            <a:r>
              <a:rPr lang="en-US" baseline="0" dirty="0" smtClean="0"/>
              <a:t>NV centers can also be added to diamond via a variety of processes. One way to convert nitrogen into NV centers is to irradiate the diamond with something (electrons or protons or…) to produce vacancies. Upon annealing, the vacancies become mobile and can recombine to form NV centers. Alternately, one can implant nitrogen into ultrapure substrates in a similar type of process. Implantation also allows spatial control over the location of the defects, as the position of the nitrogen atoms move little during annealing. By implanting low-energy nitrogen through </a:t>
            </a:r>
            <a:r>
              <a:rPr lang="en-US" baseline="0" dirty="0" err="1" smtClean="0"/>
              <a:t>nanoscale</a:t>
            </a:r>
            <a:r>
              <a:rPr lang="en-US" baseline="0" dirty="0" smtClean="0"/>
              <a:t> apertures, it is possible to create NV centers with a few dozen nanometer accuracy. </a:t>
            </a:r>
          </a:p>
          <a:p>
            <a:endParaRPr lang="en-US" baseline="0" dirty="0" smtClean="0"/>
          </a:p>
          <a:p>
            <a:r>
              <a:rPr lang="en-US" baseline="0" dirty="0" smtClean="0"/>
              <a:t>A newer technique, which is highly promising for creating stable </a:t>
            </a:r>
            <a:r>
              <a:rPr lang="en-US" baseline="0" dirty="0" err="1" smtClean="0"/>
              <a:t>NVs</a:t>
            </a:r>
            <a:r>
              <a:rPr lang="en-US" baseline="0" dirty="0" smtClean="0"/>
              <a:t>, is to introduce nitrogen in a defined layer during the CVD growth process. While it can only control the depth of the defects, it can yield near-surface </a:t>
            </a:r>
            <a:r>
              <a:rPr lang="en-US" baseline="0" dirty="0" err="1" smtClean="0"/>
              <a:t>NVs</a:t>
            </a:r>
            <a:r>
              <a:rPr lang="en-US" baseline="0" dirty="0" smtClean="0"/>
              <a:t> with near-bulk properties. </a:t>
            </a:r>
          </a:p>
          <a:p>
            <a:endParaRPr lang="en-US" baseline="0" dirty="0" smtClean="0"/>
          </a:p>
          <a:p>
            <a:r>
              <a:rPr lang="en-US" baseline="0" dirty="0" smtClean="0"/>
              <a:t>Finally, many experiments have been performed with </a:t>
            </a:r>
            <a:r>
              <a:rPr lang="en-US" baseline="0" dirty="0" err="1" smtClean="0"/>
              <a:t>nanodiamond</a:t>
            </a:r>
            <a:r>
              <a:rPr lang="en-US" baseline="0" dirty="0" smtClean="0"/>
              <a:t>. While there have been some recent advances in nanofabricating high quality </a:t>
            </a:r>
            <a:r>
              <a:rPr lang="en-US" baseline="0" dirty="0" err="1" smtClean="0"/>
              <a:t>nanodiamond</a:t>
            </a:r>
            <a:r>
              <a:rPr lang="en-US" baseline="0" dirty="0" smtClean="0"/>
              <a:t>, most </a:t>
            </a:r>
            <a:r>
              <a:rPr lang="en-US" baseline="0" dirty="0" err="1" smtClean="0"/>
              <a:t>nanodiamond</a:t>
            </a:r>
            <a:r>
              <a:rPr lang="en-US" baseline="0" dirty="0" smtClean="0"/>
              <a:t> powders are highly strained and full of defects and produce </a:t>
            </a:r>
            <a:r>
              <a:rPr lang="en-US" baseline="0" dirty="0" err="1" smtClean="0"/>
              <a:t>NVs</a:t>
            </a:r>
            <a:r>
              <a:rPr lang="en-US" baseline="0" dirty="0" smtClean="0"/>
              <a:t> with poor optical and spin properties. </a:t>
            </a:r>
            <a:endParaRPr lang="en-US" dirty="0"/>
          </a:p>
        </p:txBody>
      </p:sp>
      <p:sp>
        <p:nvSpPr>
          <p:cNvPr id="4" name="Slide Number Placeholder 3"/>
          <p:cNvSpPr>
            <a:spLocks noGrp="1"/>
          </p:cNvSpPr>
          <p:nvPr>
            <p:ph type="sldNum" sz="quarter" idx="10"/>
          </p:nvPr>
        </p:nvSpPr>
        <p:spPr/>
        <p:txBody>
          <a:bodyPr/>
          <a:lstStyle/>
          <a:p>
            <a:fld id="{BF547BA0-B132-8143-B6FF-F217C901A76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9B271F-553D-484B-86F5-9346EAF5D373}" type="datetimeFigureOut">
              <a:rPr lang="en-US" smtClean="0"/>
              <a:pPr/>
              <a:t>2015-07-27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0FC49-A06F-6745-AF65-19797CA4667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9B271F-553D-484B-86F5-9346EAF5D373}" type="datetimeFigureOut">
              <a:rPr lang="en-US" smtClean="0"/>
              <a:pPr/>
              <a:t>2015-07-27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0FC49-A06F-6745-AF65-19797CA4667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9B271F-553D-484B-86F5-9346EAF5D373}" type="datetimeFigureOut">
              <a:rPr lang="en-US" smtClean="0"/>
              <a:pPr/>
              <a:t>2015-07-27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0FC49-A06F-6745-AF65-19797CA4667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9B271F-553D-484B-86F5-9346EAF5D373}" type="datetimeFigureOut">
              <a:rPr lang="en-US" smtClean="0"/>
              <a:pPr/>
              <a:t>2015-07-27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0FC49-A06F-6745-AF65-19797CA4667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9B271F-553D-484B-86F5-9346EAF5D373}" type="datetimeFigureOut">
              <a:rPr lang="en-US" smtClean="0"/>
              <a:pPr/>
              <a:t>2015-07-27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0FC49-A06F-6745-AF65-19797CA4667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9B271F-553D-484B-86F5-9346EAF5D373}" type="datetimeFigureOut">
              <a:rPr lang="en-US" smtClean="0"/>
              <a:pPr/>
              <a:t>2015-07-27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0FC49-A06F-6745-AF65-19797CA4667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9B271F-553D-484B-86F5-9346EAF5D373}" type="datetimeFigureOut">
              <a:rPr lang="en-US" smtClean="0"/>
              <a:pPr/>
              <a:t>2015-07-27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C0FC49-A06F-6745-AF65-19797CA4667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9B271F-553D-484B-86F5-9346EAF5D373}" type="datetimeFigureOut">
              <a:rPr lang="en-US" smtClean="0"/>
              <a:pPr/>
              <a:t>2015-07-27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C0FC49-A06F-6745-AF65-19797CA4667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9B271F-553D-484B-86F5-9346EAF5D373}" type="datetimeFigureOut">
              <a:rPr lang="en-US" smtClean="0"/>
              <a:pPr/>
              <a:t>2015-07-27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C0FC49-A06F-6745-AF65-19797CA4667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9B271F-553D-484B-86F5-9346EAF5D373}" type="datetimeFigureOut">
              <a:rPr lang="en-US" smtClean="0"/>
              <a:pPr/>
              <a:t>2015-07-27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0FC49-A06F-6745-AF65-19797CA4667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9B271F-553D-484B-86F5-9346EAF5D373}" type="datetimeFigureOut">
              <a:rPr lang="en-US" smtClean="0"/>
              <a:pPr/>
              <a:t>2015-07-27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0FC49-A06F-6745-AF65-19797CA4667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9B271F-553D-484B-86F5-9346EAF5D373}" type="datetimeFigureOut">
              <a:rPr lang="en-US" smtClean="0"/>
              <a:pPr/>
              <a:t>2015-07-27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0FC49-A06F-6745-AF65-19797CA4667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3.wmf"/><Relationship Id="rId5" Type="http://schemas.openxmlformats.org/officeDocument/2006/relationships/image" Target="../media/image24.emf"/><Relationship Id="rId6" Type="http://schemas.openxmlformats.org/officeDocument/2006/relationships/image" Target="../media/image25.emf"/><Relationship Id="rId7" Type="http://schemas.openxmlformats.org/officeDocument/2006/relationships/image" Target="../media/image26.emf"/><Relationship Id="rId8" Type="http://schemas.openxmlformats.org/officeDocument/2006/relationships/image" Target="../media/image27.emf"/><Relationship Id="rId1" Type="http://schemas.openxmlformats.org/officeDocument/2006/relationships/tags" Target="../tags/tag7.xml"/><Relationship Id="rId2"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8.png"/><Relationship Id="rId1" Type="http://schemas.openxmlformats.org/officeDocument/2006/relationships/tags" Target="../tags/tag8.xml"/><Relationship Id="rId2"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1" Type="http://schemas.openxmlformats.org/officeDocument/2006/relationships/oleObject" Target="../embeddings/oleObject4.bin"/><Relationship Id="rId12" Type="http://schemas.openxmlformats.org/officeDocument/2006/relationships/image" Target="../media/image32.wmf"/><Relationship Id="rId13" Type="http://schemas.openxmlformats.org/officeDocument/2006/relationships/image" Target="../media/image35.png"/><Relationship Id="rId14" Type="http://schemas.openxmlformats.org/officeDocument/2006/relationships/oleObject" Target="../embeddings/oleObject5.bin"/><Relationship Id="rId15" Type="http://schemas.openxmlformats.org/officeDocument/2006/relationships/image" Target="../media/image33.emf"/><Relationship Id="rId16" Type="http://schemas.openxmlformats.org/officeDocument/2006/relationships/oleObject" Target="../embeddings/oleObject6.bin"/><Relationship Id="rId17" Type="http://schemas.openxmlformats.org/officeDocument/2006/relationships/image" Target="../media/image34.wmf"/><Relationship Id="rId1" Type="http://schemas.openxmlformats.org/officeDocument/2006/relationships/vmlDrawing" Target="../drawings/vmlDrawing1.vml"/><Relationship Id="rId2" Type="http://schemas.openxmlformats.org/officeDocument/2006/relationships/tags" Target="../tags/tag9.xml"/><Relationship Id="rId3" Type="http://schemas.openxmlformats.org/officeDocument/2006/relationships/slideLayout" Target="../slideLayouts/slideLayout6.xml"/><Relationship Id="rId4" Type="http://schemas.openxmlformats.org/officeDocument/2006/relationships/notesSlide" Target="../notesSlides/notesSlide12.xml"/><Relationship Id="rId5" Type="http://schemas.openxmlformats.org/officeDocument/2006/relationships/oleObject" Target="../embeddings/oleObject1.bin"/><Relationship Id="rId6" Type="http://schemas.openxmlformats.org/officeDocument/2006/relationships/image" Target="../media/image29.wmf"/><Relationship Id="rId7" Type="http://schemas.openxmlformats.org/officeDocument/2006/relationships/oleObject" Target="../embeddings/oleObject2.bin"/><Relationship Id="rId8" Type="http://schemas.openxmlformats.org/officeDocument/2006/relationships/image" Target="../media/image30.wmf"/><Relationship Id="rId9" Type="http://schemas.openxmlformats.org/officeDocument/2006/relationships/oleObject" Target="../embeddings/oleObject3.bin"/><Relationship Id="rId10" Type="http://schemas.openxmlformats.org/officeDocument/2006/relationships/image" Target="../media/image31.w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3.xml"/><Relationship Id="rId5" Type="http://schemas.openxmlformats.org/officeDocument/2006/relationships/oleObject" Target="../embeddings/oleObject7.bin"/><Relationship Id="rId6" Type="http://schemas.openxmlformats.org/officeDocument/2006/relationships/image" Target="../media/image33.emf"/><Relationship Id="rId7" Type="http://schemas.openxmlformats.org/officeDocument/2006/relationships/oleObject" Target="../embeddings/oleObject8.bin"/><Relationship Id="rId8" Type="http://schemas.openxmlformats.org/officeDocument/2006/relationships/image" Target="../media/image36.emf"/><Relationship Id="rId9" Type="http://schemas.openxmlformats.org/officeDocument/2006/relationships/oleObject" Target="../embeddings/oleObject9.bin"/><Relationship Id="rId10" Type="http://schemas.openxmlformats.org/officeDocument/2006/relationships/image" Target="../media/image37.wmf"/><Relationship Id="rId1" Type="http://schemas.openxmlformats.org/officeDocument/2006/relationships/vmlDrawing" Target="../drawings/vmlDrawing2.vml"/><Relationship Id="rId2" Type="http://schemas.openxmlformats.org/officeDocument/2006/relationships/tags" Target="../tags/tag10.xml"/></Relationships>
</file>

<file path=ppt/slides/_rels/slide14.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Layout" Target="../slideLayouts/slideLayout6.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1" Type="http://schemas.openxmlformats.org/officeDocument/2006/relationships/oleObject" Target="../embeddings/oleObject13.bin"/><Relationship Id="rId12" Type="http://schemas.openxmlformats.org/officeDocument/2006/relationships/image" Target="../media/image41.emf"/><Relationship Id="rId1" Type="http://schemas.openxmlformats.org/officeDocument/2006/relationships/vmlDrawing" Target="../drawings/vmlDrawing3.vml"/><Relationship Id="rId2" Type="http://schemas.openxmlformats.org/officeDocument/2006/relationships/tags" Target="../tags/tag12.xml"/><Relationship Id="rId3" Type="http://schemas.openxmlformats.org/officeDocument/2006/relationships/slideLayout" Target="../slideLayouts/slideLayout6.xml"/><Relationship Id="rId4" Type="http://schemas.openxmlformats.org/officeDocument/2006/relationships/notesSlide" Target="../notesSlides/notesSlide15.xml"/><Relationship Id="rId5" Type="http://schemas.openxmlformats.org/officeDocument/2006/relationships/oleObject" Target="../embeddings/oleObject10.bin"/><Relationship Id="rId6" Type="http://schemas.openxmlformats.org/officeDocument/2006/relationships/image" Target="../media/image38.emf"/><Relationship Id="rId7" Type="http://schemas.openxmlformats.org/officeDocument/2006/relationships/oleObject" Target="../embeddings/oleObject11.bin"/><Relationship Id="rId8" Type="http://schemas.openxmlformats.org/officeDocument/2006/relationships/image" Target="../media/image39.emf"/><Relationship Id="rId9" Type="http://schemas.openxmlformats.org/officeDocument/2006/relationships/oleObject" Target="../embeddings/oleObject12.bin"/><Relationship Id="rId10" Type="http://schemas.openxmlformats.org/officeDocument/2006/relationships/image" Target="../media/image40.emf"/></Relationships>
</file>

<file path=ppt/slides/_rels/slide16.xml.rels><?xml version="1.0" encoding="UTF-8" standalone="yes"?>
<Relationships xmlns="http://schemas.openxmlformats.org/package/2006/relationships"><Relationship Id="rId11" Type="http://schemas.openxmlformats.org/officeDocument/2006/relationships/oleObject" Target="../embeddings/oleObject17.bin"/><Relationship Id="rId12" Type="http://schemas.openxmlformats.org/officeDocument/2006/relationships/image" Target="../media/image40.emf"/><Relationship Id="rId1" Type="http://schemas.openxmlformats.org/officeDocument/2006/relationships/vmlDrawing" Target="../drawings/vmlDrawing4.vml"/><Relationship Id="rId2" Type="http://schemas.openxmlformats.org/officeDocument/2006/relationships/tags" Target="../tags/tag13.xml"/><Relationship Id="rId3" Type="http://schemas.openxmlformats.org/officeDocument/2006/relationships/slideLayout" Target="../slideLayouts/slideLayout6.xml"/><Relationship Id="rId4" Type="http://schemas.openxmlformats.org/officeDocument/2006/relationships/notesSlide" Target="../notesSlides/notesSlide16.xml"/><Relationship Id="rId5" Type="http://schemas.openxmlformats.org/officeDocument/2006/relationships/oleObject" Target="../embeddings/oleObject14.bin"/><Relationship Id="rId6" Type="http://schemas.openxmlformats.org/officeDocument/2006/relationships/image" Target="../media/image41.emf"/><Relationship Id="rId7" Type="http://schemas.openxmlformats.org/officeDocument/2006/relationships/oleObject" Target="../embeddings/oleObject15.bin"/><Relationship Id="rId8" Type="http://schemas.openxmlformats.org/officeDocument/2006/relationships/image" Target="../media/image38.emf"/><Relationship Id="rId9" Type="http://schemas.openxmlformats.org/officeDocument/2006/relationships/oleObject" Target="../embeddings/oleObject16.bin"/><Relationship Id="rId10" Type="http://schemas.openxmlformats.org/officeDocument/2006/relationships/image" Target="../media/image42.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7.xml"/><Relationship Id="rId5" Type="http://schemas.openxmlformats.org/officeDocument/2006/relationships/oleObject" Target="../embeddings/oleObject18.bin"/><Relationship Id="rId6" Type="http://schemas.openxmlformats.org/officeDocument/2006/relationships/image" Target="../media/image43.emf"/><Relationship Id="rId7" Type="http://schemas.openxmlformats.org/officeDocument/2006/relationships/oleObject" Target="../embeddings/oleObject19.bin"/><Relationship Id="rId8" Type="http://schemas.openxmlformats.org/officeDocument/2006/relationships/image" Target="../media/image40.emf"/><Relationship Id="rId9" Type="http://schemas.openxmlformats.org/officeDocument/2006/relationships/image" Target="../media/image44.emf"/><Relationship Id="rId10" Type="http://schemas.openxmlformats.org/officeDocument/2006/relationships/image" Target="../media/image45.emf"/><Relationship Id="rId1" Type="http://schemas.openxmlformats.org/officeDocument/2006/relationships/vmlDrawing" Target="../drawings/vmlDrawing5.vml"/><Relationship Id="rId2" Type="http://schemas.openxmlformats.org/officeDocument/2006/relationships/tags" Target="../tags/tag14.xml"/></Relationships>
</file>

<file path=ppt/slides/_rels/slide18.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Layout" Target="../slideLayouts/slideLayout6.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46.png"/><Relationship Id="rId5" Type="http://schemas.openxmlformats.org/officeDocument/2006/relationships/image" Target="../media/image17.png"/><Relationship Id="rId6" Type="http://schemas.openxmlformats.org/officeDocument/2006/relationships/image" Target="../media/image47.emf"/><Relationship Id="rId7" Type="http://schemas.openxmlformats.org/officeDocument/2006/relationships/image" Target="../media/image48.emf"/><Relationship Id="rId1" Type="http://schemas.openxmlformats.org/officeDocument/2006/relationships/tags" Target="../tags/tag16.xml"/><Relationship Id="rId2"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png"/><Relationship Id="rId9" Type="http://schemas.openxmlformats.org/officeDocument/2006/relationships/image" Target="../media/image1.jpeg"/><Relationship Id="rId1" Type="http://schemas.openxmlformats.org/officeDocument/2006/relationships/tags" Target="../tags/tag1.xml"/><Relationship Id="rId2"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17.png"/><Relationship Id="rId5" Type="http://schemas.openxmlformats.org/officeDocument/2006/relationships/image" Target="../media/image49.wmf"/><Relationship Id="rId6" Type="http://schemas.openxmlformats.org/officeDocument/2006/relationships/image" Target="../media/image50.wmf"/><Relationship Id="rId7" Type="http://schemas.openxmlformats.org/officeDocument/2006/relationships/image" Target="../media/image51.png"/><Relationship Id="rId1" Type="http://schemas.openxmlformats.org/officeDocument/2006/relationships/tags" Target="../tags/tag17.xml"/><Relationship Id="rId2"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52.wmf"/><Relationship Id="rId5" Type="http://schemas.openxmlformats.org/officeDocument/2006/relationships/image" Target="../media/image53.wmf"/><Relationship Id="rId1" Type="http://schemas.openxmlformats.org/officeDocument/2006/relationships/tags" Target="../tags/tag18.xml"/><Relationship Id="rId2"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wmf"/><Relationship Id="rId7" Type="http://schemas.openxmlformats.org/officeDocument/2006/relationships/image" Target="../media/image57.png"/><Relationship Id="rId8" Type="http://schemas.openxmlformats.org/officeDocument/2006/relationships/image" Target="../media/image58.emf"/><Relationship Id="rId9" Type="http://schemas.openxmlformats.org/officeDocument/2006/relationships/image" Target="../media/image59.emf"/><Relationship Id="rId10" Type="http://schemas.openxmlformats.org/officeDocument/2006/relationships/image" Target="../media/image60.emf"/><Relationship Id="rId1" Type="http://schemas.openxmlformats.org/officeDocument/2006/relationships/tags" Target="../tags/tag19.xml"/><Relationship Id="rId2"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51.png"/><Relationship Id="rId1" Type="http://schemas.openxmlformats.org/officeDocument/2006/relationships/tags" Target="../tags/tag20.xml"/><Relationship Id="rId2"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tags" Target="../tags/tag21.xml"/><Relationship Id="rId2" Type="http://schemas.openxmlformats.org/officeDocument/2006/relationships/slideLayout" Target="../slideLayouts/slideLayout6.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5.xml"/><Relationship Id="rId5" Type="http://schemas.openxmlformats.org/officeDocument/2006/relationships/image" Target="../media/image64.png"/><Relationship Id="rId6" Type="http://schemas.openxmlformats.org/officeDocument/2006/relationships/oleObject" Target="../embeddings/oleObject20.bin"/><Relationship Id="rId7" Type="http://schemas.openxmlformats.org/officeDocument/2006/relationships/image" Target="../media/image61.emf"/><Relationship Id="rId8" Type="http://schemas.openxmlformats.org/officeDocument/2006/relationships/oleObject" Target="../embeddings/oleObject21.bin"/><Relationship Id="rId9" Type="http://schemas.openxmlformats.org/officeDocument/2006/relationships/image" Target="../media/image62.emf"/><Relationship Id="rId10" Type="http://schemas.openxmlformats.org/officeDocument/2006/relationships/oleObject" Target="../embeddings/oleObject22.bin"/><Relationship Id="rId11" Type="http://schemas.openxmlformats.org/officeDocument/2006/relationships/image" Target="../media/image63.emf"/><Relationship Id="rId1" Type="http://schemas.openxmlformats.org/officeDocument/2006/relationships/vmlDrawing" Target="../drawings/vmlDrawing6.vml"/><Relationship Id="rId2" Type="http://schemas.openxmlformats.org/officeDocument/2006/relationships/tags" Target="../tags/tag2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65.wmf"/><Relationship Id="rId5" Type="http://schemas.openxmlformats.org/officeDocument/2006/relationships/image" Target="../media/image66.png"/><Relationship Id="rId6" Type="http://schemas.openxmlformats.org/officeDocument/2006/relationships/image" Target="../media/image67.wmf"/><Relationship Id="rId1" Type="http://schemas.openxmlformats.org/officeDocument/2006/relationships/tags" Target="../tags/tag23.xml"/><Relationship Id="rId2"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68.emf"/><Relationship Id="rId1" Type="http://schemas.openxmlformats.org/officeDocument/2006/relationships/tags" Target="../tags/tag24.xml"/><Relationship Id="rId2"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68.emf"/><Relationship Id="rId5" Type="http://schemas.openxmlformats.org/officeDocument/2006/relationships/image" Target="../media/image51.png"/><Relationship Id="rId6" Type="http://schemas.openxmlformats.org/officeDocument/2006/relationships/oleObject" Target="../embeddings/oleObject23.bin"/><Relationship Id="rId7" Type="http://schemas.openxmlformats.org/officeDocument/2006/relationships/image" Target="../media/image62.emf"/><Relationship Id="rId8" Type="http://schemas.openxmlformats.org/officeDocument/2006/relationships/oleObject" Target="../embeddings/oleObject24.bin"/><Relationship Id="rId9" Type="http://schemas.openxmlformats.org/officeDocument/2006/relationships/image" Target="../media/image63.emf"/><Relationship Id="rId1" Type="http://schemas.openxmlformats.org/officeDocument/2006/relationships/vmlDrawing" Target="../drawings/vmlDrawing7.vml"/><Relationship Id="rId2"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jpeg"/><Relationship Id="rId5" Type="http://schemas.openxmlformats.org/officeDocument/2006/relationships/image" Target="../media/image7.jpeg"/><Relationship Id="rId6" Type="http://schemas.openxmlformats.org/officeDocument/2006/relationships/image" Target="../media/image8.png"/><Relationship Id="rId7" Type="http://schemas.openxmlformats.org/officeDocument/2006/relationships/image" Target="../media/image9.jpeg"/><Relationship Id="rId8" Type="http://schemas.openxmlformats.org/officeDocument/2006/relationships/image" Target="../media/image10.jpeg"/><Relationship Id="rId1" Type="http://schemas.openxmlformats.org/officeDocument/2006/relationships/tags" Target="../tags/tag2.xml"/><Relationship Id="rId2"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30.xml"/><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oleObject" Target="../embeddings/oleObject25.bin"/><Relationship Id="rId8" Type="http://schemas.openxmlformats.org/officeDocument/2006/relationships/image" Target="../media/image69.wmf"/><Relationship Id="rId9" Type="http://schemas.openxmlformats.org/officeDocument/2006/relationships/oleObject" Target="../embeddings/oleObject26.bin"/><Relationship Id="rId10" Type="http://schemas.openxmlformats.org/officeDocument/2006/relationships/image" Target="../media/image70.emf"/><Relationship Id="rId11" Type="http://schemas.openxmlformats.org/officeDocument/2006/relationships/image" Target="../media/image73.png"/><Relationship Id="rId1" Type="http://schemas.openxmlformats.org/officeDocument/2006/relationships/vmlDrawing" Target="../drawings/vmlDrawing8.vml"/><Relationship Id="rId2" Type="http://schemas.openxmlformats.org/officeDocument/2006/relationships/tags" Target="../tags/tag25.xml"/></Relationships>
</file>

<file path=ppt/slides/_rels/slide31.xml.rels><?xml version="1.0" encoding="UTF-8" standalone="yes"?>
<Relationships xmlns="http://schemas.openxmlformats.org/package/2006/relationships"><Relationship Id="rId11" Type="http://schemas.openxmlformats.org/officeDocument/2006/relationships/oleObject" Target="../embeddings/oleObject29.bin"/><Relationship Id="rId12" Type="http://schemas.openxmlformats.org/officeDocument/2006/relationships/image" Target="../media/image75.emf"/><Relationship Id="rId13" Type="http://schemas.openxmlformats.org/officeDocument/2006/relationships/oleObject" Target="../embeddings/oleObject30.bin"/><Relationship Id="rId14" Type="http://schemas.openxmlformats.org/officeDocument/2006/relationships/image" Target="../media/image76.emf"/><Relationship Id="rId15" Type="http://schemas.openxmlformats.org/officeDocument/2006/relationships/image" Target="../media/image71.png"/><Relationship Id="rId1" Type="http://schemas.openxmlformats.org/officeDocument/2006/relationships/vmlDrawing" Target="../drawings/vmlDrawing9.vml"/><Relationship Id="rId2" Type="http://schemas.openxmlformats.org/officeDocument/2006/relationships/tags" Target="../tags/tag26.xml"/><Relationship Id="rId3" Type="http://schemas.openxmlformats.org/officeDocument/2006/relationships/slideLayout" Target="../slideLayouts/slideLayout6.xml"/><Relationship Id="rId4" Type="http://schemas.openxmlformats.org/officeDocument/2006/relationships/notesSlide" Target="../notesSlides/notesSlide31.xml"/><Relationship Id="rId5" Type="http://schemas.openxmlformats.org/officeDocument/2006/relationships/image" Target="../media/image77.png"/><Relationship Id="rId6" Type="http://schemas.openxmlformats.org/officeDocument/2006/relationships/image" Target="../media/image73.png"/><Relationship Id="rId7" Type="http://schemas.openxmlformats.org/officeDocument/2006/relationships/oleObject" Target="../embeddings/oleObject27.bin"/><Relationship Id="rId8" Type="http://schemas.openxmlformats.org/officeDocument/2006/relationships/image" Target="../media/image69.wmf"/><Relationship Id="rId9" Type="http://schemas.openxmlformats.org/officeDocument/2006/relationships/oleObject" Target="../embeddings/oleObject28.bin"/><Relationship Id="rId10" Type="http://schemas.openxmlformats.org/officeDocument/2006/relationships/image" Target="../media/image74.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tags" Target="../tags/tag27.xml"/><Relationship Id="rId2"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0.emf"/><Relationship Id="rId4" Type="http://schemas.openxmlformats.org/officeDocument/2006/relationships/image" Target="../media/image81.png"/><Relationship Id="rId5" Type="http://schemas.openxmlformats.org/officeDocument/2006/relationships/image" Target="../media/image82.jpeg"/><Relationship Id="rId6" Type="http://schemas.openxmlformats.org/officeDocument/2006/relationships/image" Target="../media/image83.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tags" Target="../tags/tag28.xml"/><Relationship Id="rId2" Type="http://schemas.openxmlformats.org/officeDocument/2006/relationships/slideLayout" Target="../slideLayouts/slideLayout6.xml"/><Relationship Id="rId3"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oleObject" Target="../embeddings/oleObject31.bin"/><Relationship Id="rId5" Type="http://schemas.openxmlformats.org/officeDocument/2006/relationships/image" Target="../media/image84.emf"/><Relationship Id="rId6" Type="http://schemas.openxmlformats.org/officeDocument/2006/relationships/oleObject" Target="../embeddings/oleObject32.bin"/><Relationship Id="rId7" Type="http://schemas.openxmlformats.org/officeDocument/2006/relationships/oleObject" Target="../embeddings/oleObject33.bin"/><Relationship Id="rId8" Type="http://schemas.openxmlformats.org/officeDocument/2006/relationships/image" Target="../media/image85.emf"/><Relationship Id="rId9" Type="http://schemas.openxmlformats.org/officeDocument/2006/relationships/oleObject" Target="../embeddings/oleObject34.bin"/><Relationship Id="rId10" Type="http://schemas.openxmlformats.org/officeDocument/2006/relationships/image" Target="../media/image86.emf"/><Relationship Id="rId1" Type="http://schemas.openxmlformats.org/officeDocument/2006/relationships/vmlDrawing" Target="../drawings/vmlDrawing10.vml"/><Relationship Id="rId2"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oleObject" Target="../embeddings/oleObject35.bin"/><Relationship Id="rId5" Type="http://schemas.openxmlformats.org/officeDocument/2006/relationships/image" Target="../media/image84.emf"/><Relationship Id="rId6" Type="http://schemas.openxmlformats.org/officeDocument/2006/relationships/oleObject" Target="../embeddings/oleObject36.bin"/><Relationship Id="rId7" Type="http://schemas.openxmlformats.org/officeDocument/2006/relationships/image" Target="../media/image87.emf"/><Relationship Id="rId1" Type="http://schemas.openxmlformats.org/officeDocument/2006/relationships/vmlDrawing" Target="../drawings/vmlDrawing11.vml"/><Relationship Id="rId2"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1" Type="http://schemas.openxmlformats.org/officeDocument/2006/relationships/image" Target="../media/image89.emf"/><Relationship Id="rId12" Type="http://schemas.openxmlformats.org/officeDocument/2006/relationships/oleObject" Target="../embeddings/oleObject41.bin"/><Relationship Id="rId13" Type="http://schemas.openxmlformats.org/officeDocument/2006/relationships/image" Target="../media/image90.emf"/><Relationship Id="rId14" Type="http://schemas.openxmlformats.org/officeDocument/2006/relationships/oleObject" Target="../embeddings/oleObject42.bin"/><Relationship Id="rId15" Type="http://schemas.openxmlformats.org/officeDocument/2006/relationships/image" Target="../media/image91.emf"/><Relationship Id="rId1" Type="http://schemas.openxmlformats.org/officeDocument/2006/relationships/vmlDrawing" Target="../drawings/vmlDrawing12.vml"/><Relationship Id="rId2" Type="http://schemas.openxmlformats.org/officeDocument/2006/relationships/tags" Target="../tags/tag29.xml"/><Relationship Id="rId3" Type="http://schemas.openxmlformats.org/officeDocument/2006/relationships/slideLayout" Target="../slideLayouts/slideLayout6.xml"/><Relationship Id="rId4" Type="http://schemas.openxmlformats.org/officeDocument/2006/relationships/notesSlide" Target="../notesSlides/notesSlide37.xml"/><Relationship Id="rId5" Type="http://schemas.openxmlformats.org/officeDocument/2006/relationships/oleObject" Target="../embeddings/oleObject37.bin"/><Relationship Id="rId6" Type="http://schemas.openxmlformats.org/officeDocument/2006/relationships/image" Target="../media/image84.emf"/><Relationship Id="rId7" Type="http://schemas.openxmlformats.org/officeDocument/2006/relationships/oleObject" Target="../embeddings/oleObject38.bin"/><Relationship Id="rId8" Type="http://schemas.openxmlformats.org/officeDocument/2006/relationships/oleObject" Target="../embeddings/oleObject39.bin"/><Relationship Id="rId9" Type="http://schemas.openxmlformats.org/officeDocument/2006/relationships/image" Target="../media/image88.emf"/><Relationship Id="rId10" Type="http://schemas.openxmlformats.org/officeDocument/2006/relationships/oleObject" Target="../embeddings/oleObject40.bin"/></Relationships>
</file>

<file path=ppt/slides/_rels/slide38.xml.rels><?xml version="1.0" encoding="UTF-8" standalone="yes"?>
<Relationships xmlns="http://schemas.openxmlformats.org/package/2006/relationships"><Relationship Id="rId11" Type="http://schemas.openxmlformats.org/officeDocument/2006/relationships/oleObject" Target="../embeddings/oleObject46.bin"/><Relationship Id="rId12" Type="http://schemas.openxmlformats.org/officeDocument/2006/relationships/oleObject" Target="../embeddings/oleObject47.bin"/><Relationship Id="rId13" Type="http://schemas.openxmlformats.org/officeDocument/2006/relationships/oleObject" Target="../embeddings/oleObject48.bin"/><Relationship Id="rId14" Type="http://schemas.openxmlformats.org/officeDocument/2006/relationships/oleObject" Target="../embeddings/oleObject49.bin"/><Relationship Id="rId15" Type="http://schemas.openxmlformats.org/officeDocument/2006/relationships/image" Target="../media/image92.emf"/><Relationship Id="rId16" Type="http://schemas.openxmlformats.org/officeDocument/2006/relationships/oleObject" Target="../embeddings/oleObject50.bin"/><Relationship Id="rId17" Type="http://schemas.openxmlformats.org/officeDocument/2006/relationships/oleObject" Target="../embeddings/oleObject51.bin"/><Relationship Id="rId18" Type="http://schemas.openxmlformats.org/officeDocument/2006/relationships/image" Target="../media/image94.emf"/><Relationship Id="rId1" Type="http://schemas.openxmlformats.org/officeDocument/2006/relationships/vmlDrawing" Target="../drawings/vmlDrawing13.vml"/><Relationship Id="rId2" Type="http://schemas.openxmlformats.org/officeDocument/2006/relationships/tags" Target="../tags/tag30.xml"/><Relationship Id="rId3" Type="http://schemas.openxmlformats.org/officeDocument/2006/relationships/slideLayout" Target="../slideLayouts/slideLayout6.xml"/><Relationship Id="rId4" Type="http://schemas.openxmlformats.org/officeDocument/2006/relationships/notesSlide" Target="../notesSlides/notesSlide38.xml"/><Relationship Id="rId5" Type="http://schemas.openxmlformats.org/officeDocument/2006/relationships/oleObject" Target="../embeddings/oleObject43.bin"/><Relationship Id="rId6" Type="http://schemas.openxmlformats.org/officeDocument/2006/relationships/image" Target="../media/image84.emf"/><Relationship Id="rId7" Type="http://schemas.openxmlformats.org/officeDocument/2006/relationships/oleObject" Target="../embeddings/oleObject44.bin"/><Relationship Id="rId8" Type="http://schemas.openxmlformats.org/officeDocument/2006/relationships/oleObject" Target="../embeddings/oleObject45.bin"/><Relationship Id="rId9" Type="http://schemas.openxmlformats.org/officeDocument/2006/relationships/image" Target="../media/image88.emf"/><Relationship Id="rId10" Type="http://schemas.openxmlformats.org/officeDocument/2006/relationships/image" Target="../media/image93.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95.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1.emf"/><Relationship Id="rId5" Type="http://schemas.openxmlformats.org/officeDocument/2006/relationships/image" Target="../media/image12.emf"/><Relationship Id="rId6" Type="http://schemas.openxmlformats.org/officeDocument/2006/relationships/image" Target="../media/image13.emf"/><Relationship Id="rId1" Type="http://schemas.openxmlformats.org/officeDocument/2006/relationships/tags" Target="../tags/tag3.xml"/><Relationship Id="rId2"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6.emf"/><Relationship Id="rId4" Type="http://schemas.openxmlformats.org/officeDocument/2006/relationships/image" Target="../media/image97.emf"/><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98.png"/><Relationship Id="rId1" Type="http://schemas.openxmlformats.org/officeDocument/2006/relationships/tags" Target="../tags/tag31.xml"/><Relationship Id="rId2"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image" Target="../media/image99.emf"/><Relationship Id="rId1" Type="http://schemas.openxmlformats.org/officeDocument/2006/relationships/tags" Target="../tags/tag32.xml"/><Relationship Id="rId2"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image" Target="../media/image100.emf"/><Relationship Id="rId5" Type="http://schemas.openxmlformats.org/officeDocument/2006/relationships/image" Target="../media/image101.png"/><Relationship Id="rId1" Type="http://schemas.openxmlformats.org/officeDocument/2006/relationships/tags" Target="../tags/tag33.xml"/><Relationship Id="rId2"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7" Type="http://schemas.openxmlformats.org/officeDocument/2006/relationships/image" Target="../media/image105.jpeg"/><Relationship Id="rId1" Type="http://schemas.openxmlformats.org/officeDocument/2006/relationships/tags" Target="../tags/tag34.xml"/><Relationship Id="rId2"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1" Type="http://schemas.openxmlformats.org/officeDocument/2006/relationships/oleObject" Target="../embeddings/oleObject54.bin"/><Relationship Id="rId12" Type="http://schemas.openxmlformats.org/officeDocument/2006/relationships/image" Target="../media/image108.emf"/><Relationship Id="rId1" Type="http://schemas.openxmlformats.org/officeDocument/2006/relationships/vmlDrawing" Target="../drawings/vmlDrawing14.vml"/><Relationship Id="rId2" Type="http://schemas.openxmlformats.org/officeDocument/2006/relationships/tags" Target="../tags/tag35.xml"/><Relationship Id="rId3" Type="http://schemas.openxmlformats.org/officeDocument/2006/relationships/slideLayout" Target="../slideLayouts/slideLayout6.xml"/><Relationship Id="rId4" Type="http://schemas.openxmlformats.org/officeDocument/2006/relationships/notesSlide" Target="../notesSlides/notesSlide46.xml"/><Relationship Id="rId5" Type="http://schemas.openxmlformats.org/officeDocument/2006/relationships/image" Target="../media/image109.emf"/><Relationship Id="rId6" Type="http://schemas.openxmlformats.org/officeDocument/2006/relationships/image" Target="../media/image110.emf"/><Relationship Id="rId7" Type="http://schemas.openxmlformats.org/officeDocument/2006/relationships/oleObject" Target="../embeddings/oleObject52.bin"/><Relationship Id="rId8" Type="http://schemas.openxmlformats.org/officeDocument/2006/relationships/image" Target="../media/image106.wmf"/><Relationship Id="rId9" Type="http://schemas.openxmlformats.org/officeDocument/2006/relationships/oleObject" Target="../embeddings/oleObject53.bin"/><Relationship Id="rId10" Type="http://schemas.openxmlformats.org/officeDocument/2006/relationships/image" Target="../media/image107.emf"/></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47.xml"/><Relationship Id="rId5" Type="http://schemas.openxmlformats.org/officeDocument/2006/relationships/oleObject" Target="../embeddings/oleObject55.bin"/><Relationship Id="rId6" Type="http://schemas.openxmlformats.org/officeDocument/2006/relationships/image" Target="../media/image111.wmf"/><Relationship Id="rId7" Type="http://schemas.openxmlformats.org/officeDocument/2006/relationships/image" Target="../media/image112.emf"/><Relationship Id="rId8" Type="http://schemas.openxmlformats.org/officeDocument/2006/relationships/image" Target="../media/image113.emf"/><Relationship Id="rId9" Type="http://schemas.openxmlformats.org/officeDocument/2006/relationships/image" Target="../media/image114.emf"/><Relationship Id="rId10" Type="http://schemas.openxmlformats.org/officeDocument/2006/relationships/image" Target="../media/image115.emf"/><Relationship Id="rId11" Type="http://schemas.openxmlformats.org/officeDocument/2006/relationships/image" Target="../media/image116.png"/><Relationship Id="rId1" Type="http://schemas.openxmlformats.org/officeDocument/2006/relationships/vmlDrawing" Target="../drawings/vmlDrawing15.vml"/><Relationship Id="rId2" Type="http://schemas.openxmlformats.org/officeDocument/2006/relationships/tags" Target="../tags/tag36.xml"/></Relationships>
</file>

<file path=ppt/slides/_rels/slide48.xml.rels><?xml version="1.0" encoding="UTF-8" standalone="yes"?>
<Relationships xmlns="http://schemas.openxmlformats.org/package/2006/relationships"><Relationship Id="rId11" Type="http://schemas.openxmlformats.org/officeDocument/2006/relationships/image" Target="../media/image88.emf"/><Relationship Id="rId12" Type="http://schemas.openxmlformats.org/officeDocument/2006/relationships/oleObject" Target="../embeddings/oleObject59.bin"/><Relationship Id="rId13" Type="http://schemas.openxmlformats.org/officeDocument/2006/relationships/image" Target="../media/image92.emf"/><Relationship Id="rId14" Type="http://schemas.openxmlformats.org/officeDocument/2006/relationships/oleObject" Target="../embeddings/oleObject60.bin"/><Relationship Id="rId15" Type="http://schemas.openxmlformats.org/officeDocument/2006/relationships/oleObject" Target="../embeddings/oleObject61.bin"/><Relationship Id="rId16" Type="http://schemas.openxmlformats.org/officeDocument/2006/relationships/image" Target="../media/image119.png"/><Relationship Id="rId1" Type="http://schemas.openxmlformats.org/officeDocument/2006/relationships/vmlDrawing" Target="../drawings/vmlDrawing16.vml"/><Relationship Id="rId2" Type="http://schemas.openxmlformats.org/officeDocument/2006/relationships/tags" Target="../tags/tag37.xml"/><Relationship Id="rId3" Type="http://schemas.openxmlformats.org/officeDocument/2006/relationships/slideLayout" Target="../slideLayouts/slideLayout6.xml"/><Relationship Id="rId4" Type="http://schemas.openxmlformats.org/officeDocument/2006/relationships/notesSlide" Target="../notesSlides/notesSlide48.xml"/><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oleObject" Target="../embeddings/oleObject56.bin"/><Relationship Id="rId8" Type="http://schemas.openxmlformats.org/officeDocument/2006/relationships/image" Target="../media/image84.emf"/><Relationship Id="rId9" Type="http://schemas.openxmlformats.org/officeDocument/2006/relationships/oleObject" Target="../embeddings/oleObject57.bin"/><Relationship Id="rId10" Type="http://schemas.openxmlformats.org/officeDocument/2006/relationships/oleObject" Target="../embeddings/oleObject58.bin"/></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49.xml"/><Relationship Id="rId5" Type="http://schemas.openxmlformats.org/officeDocument/2006/relationships/oleObject" Target="../embeddings/oleObject62.bin"/><Relationship Id="rId6" Type="http://schemas.openxmlformats.org/officeDocument/2006/relationships/image" Target="../media/image120.emf"/><Relationship Id="rId7" Type="http://schemas.openxmlformats.org/officeDocument/2006/relationships/image" Target="../media/image121.png"/><Relationship Id="rId1" Type="http://schemas.openxmlformats.org/officeDocument/2006/relationships/vmlDrawing" Target="../drawings/vmlDrawing17.vml"/><Relationship Id="rId2" Type="http://schemas.openxmlformats.org/officeDocument/2006/relationships/tags" Target="../tags/tag3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4.jpeg"/><Relationship Id="rId5" Type="http://schemas.openxmlformats.org/officeDocument/2006/relationships/image" Target="../media/image15.png"/><Relationship Id="rId6" Type="http://schemas.openxmlformats.org/officeDocument/2006/relationships/image" Target="../media/image16.png"/><Relationship Id="rId1" Type="http://schemas.openxmlformats.org/officeDocument/2006/relationships/tags" Target="../tags/tag4.xml"/><Relationship Id="rId2"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51.xml"/><Relationship Id="rId5" Type="http://schemas.openxmlformats.org/officeDocument/2006/relationships/oleObject" Target="../embeddings/oleObject63.bin"/><Relationship Id="rId6" Type="http://schemas.openxmlformats.org/officeDocument/2006/relationships/image" Target="../media/image69.wmf"/><Relationship Id="rId7" Type="http://schemas.openxmlformats.org/officeDocument/2006/relationships/oleObject" Target="../embeddings/oleObject64.bin"/><Relationship Id="rId8" Type="http://schemas.openxmlformats.org/officeDocument/2006/relationships/image" Target="../media/image122.emf"/><Relationship Id="rId9" Type="http://schemas.openxmlformats.org/officeDocument/2006/relationships/image" Target="../media/image123.emf"/><Relationship Id="rId10" Type="http://schemas.openxmlformats.org/officeDocument/2006/relationships/image" Target="../media/image124.emf"/><Relationship Id="rId1" Type="http://schemas.openxmlformats.org/officeDocument/2006/relationships/vmlDrawing" Target="../drawings/vmlDrawing18.vml"/><Relationship Id="rId2" Type="http://schemas.openxmlformats.org/officeDocument/2006/relationships/tags" Target="../tags/tag39.xml"/></Relationships>
</file>

<file path=ppt/slides/_rels/slide52.xml.rels><?xml version="1.0" encoding="UTF-8" standalone="yes"?>
<Relationships xmlns="http://schemas.openxmlformats.org/package/2006/relationships"><Relationship Id="rId1" Type="http://schemas.openxmlformats.org/officeDocument/2006/relationships/tags" Target="../tags/tag40.xml"/><Relationship Id="rId2" Type="http://schemas.openxmlformats.org/officeDocument/2006/relationships/slideLayout" Target="../slideLayouts/slideLayout6.xml"/><Relationship Id="rId3"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4.jpeg"/><Relationship Id="rId1" Type="http://schemas.openxmlformats.org/officeDocument/2006/relationships/tags" Target="../tags/tag5.xml"/><Relationship Id="rId2"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png"/><Relationship Id="rId1" Type="http://schemas.openxmlformats.org/officeDocument/2006/relationships/tags" Target="../tags/tag6.xml"/><Relationship Id="rId2"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
            <a:ext cx="9144000" cy="1077218"/>
          </a:xfrm>
          <a:prstGeom prst="rect">
            <a:avLst/>
          </a:prstGeom>
          <a:solidFill>
            <a:schemeClr val="accent2">
              <a:lumMod val="75000"/>
            </a:schemeClr>
          </a:solidFill>
        </p:spPr>
        <p:txBody>
          <a:bodyPr wrap="square" rtlCol="0">
            <a:spAutoFit/>
          </a:bodyPr>
          <a:lstStyle/>
          <a:p>
            <a:pPr algn="ctr"/>
            <a:r>
              <a:rPr lang="en-US" sz="3200" b="1" dirty="0" smtClean="0">
                <a:solidFill>
                  <a:schemeClr val="bg1"/>
                </a:solidFill>
              </a:rPr>
              <a:t>An Introduction to </a:t>
            </a:r>
          </a:p>
          <a:p>
            <a:pPr algn="ctr">
              <a:spcAft>
                <a:spcPts val="3600"/>
              </a:spcAft>
            </a:pPr>
            <a:r>
              <a:rPr lang="en-US" sz="3200" b="1" dirty="0" smtClean="0">
                <a:solidFill>
                  <a:schemeClr val="bg1"/>
                </a:solidFill>
              </a:rPr>
              <a:t>the Nitrogen-Vacancy Center in Diamond</a:t>
            </a:r>
          </a:p>
        </p:txBody>
      </p:sp>
      <p:pic>
        <p:nvPicPr>
          <p:cNvPr id="50" name="Picture 49" descr="diamond.jpg"/>
          <p:cNvPicPr>
            <a:picLocks noChangeAspect="1"/>
          </p:cNvPicPr>
          <p:nvPr/>
        </p:nvPicPr>
        <p:blipFill>
          <a:blip r:embed="rId3"/>
          <a:stretch>
            <a:fillRect/>
          </a:stretch>
        </p:blipFill>
        <p:spPr>
          <a:xfrm>
            <a:off x="3111710" y="2612814"/>
            <a:ext cx="3451263" cy="2588447"/>
          </a:xfrm>
          <a:prstGeom prst="rect">
            <a:avLst/>
          </a:prstGeom>
        </p:spPr>
      </p:pic>
      <p:grpSp>
        <p:nvGrpSpPr>
          <p:cNvPr id="51" name="Group 50"/>
          <p:cNvGrpSpPr/>
          <p:nvPr/>
        </p:nvGrpSpPr>
        <p:grpSpPr>
          <a:xfrm>
            <a:off x="611044" y="1783237"/>
            <a:ext cx="3960956" cy="2561424"/>
            <a:chOff x="5086582" y="1070459"/>
            <a:chExt cx="3960956" cy="2561424"/>
          </a:xfrm>
        </p:grpSpPr>
        <p:cxnSp>
          <p:nvCxnSpPr>
            <p:cNvPr id="52" name="Straight Connector 51"/>
            <p:cNvCxnSpPr/>
            <p:nvPr/>
          </p:nvCxnSpPr>
          <p:spPr>
            <a:xfrm rot="16200000" flipV="1">
              <a:off x="7579231" y="1247915"/>
              <a:ext cx="1556302" cy="1380312"/>
            </a:xfrm>
            <a:prstGeom prst="line">
              <a:avLst/>
            </a:prstGeom>
            <a:ln w="25400" cap="flat" cmpd="sng" algn="ctr">
              <a:solidFill>
                <a:srgbClr val="FFFF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10800000" flipV="1">
              <a:off x="7397248" y="3276757"/>
              <a:ext cx="1650290" cy="355126"/>
            </a:xfrm>
            <a:prstGeom prst="line">
              <a:avLst/>
            </a:prstGeom>
            <a:ln w="25400" cap="flat" cmpd="sng" algn="ctr">
              <a:solidFill>
                <a:srgbClr val="FFFF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58" name="Group 3"/>
            <p:cNvGrpSpPr/>
            <p:nvPr/>
          </p:nvGrpSpPr>
          <p:grpSpPr>
            <a:xfrm flipH="1">
              <a:off x="5086582" y="1070459"/>
              <a:ext cx="2500666" cy="2399083"/>
              <a:chOff x="643411" y="1164471"/>
              <a:chExt cx="1946238" cy="1933434"/>
            </a:xfrm>
          </p:grpSpPr>
          <p:sp>
            <p:nvSpPr>
              <p:cNvPr id="60" name="Oval 59"/>
              <p:cNvSpPr/>
              <p:nvPr/>
            </p:nvSpPr>
            <p:spPr>
              <a:xfrm>
                <a:off x="643411" y="1810877"/>
                <a:ext cx="210312" cy="2103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61" name="Straight Connector 60"/>
              <p:cNvCxnSpPr/>
              <p:nvPr/>
            </p:nvCxnSpPr>
            <p:spPr>
              <a:xfrm rot="10800000" flipH="1">
                <a:off x="766577" y="1610294"/>
                <a:ext cx="397659" cy="29326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2" name="Oval 61"/>
              <p:cNvSpPr/>
              <p:nvPr/>
            </p:nvSpPr>
            <p:spPr>
              <a:xfrm>
                <a:off x="2199844" y="1196598"/>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63" name="Oval 62"/>
              <p:cNvSpPr/>
              <p:nvPr/>
            </p:nvSpPr>
            <p:spPr>
              <a:xfrm>
                <a:off x="998539" y="152823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64" name="Oval 63"/>
              <p:cNvSpPr/>
              <p:nvPr/>
            </p:nvSpPr>
            <p:spPr>
              <a:xfrm>
                <a:off x="1211654" y="1164471"/>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65" name="Oval 64"/>
              <p:cNvSpPr/>
              <p:nvPr/>
            </p:nvSpPr>
            <p:spPr>
              <a:xfrm>
                <a:off x="673100" y="1190624"/>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66" name="Oval 65"/>
              <p:cNvSpPr/>
              <p:nvPr/>
            </p:nvSpPr>
            <p:spPr>
              <a:xfrm>
                <a:off x="1824037" y="1756835"/>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67" name="Oval 66"/>
              <p:cNvSpPr/>
              <p:nvPr/>
            </p:nvSpPr>
            <p:spPr>
              <a:xfrm>
                <a:off x="1290637" y="2378143"/>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68" name="Straight Connector 67"/>
              <p:cNvCxnSpPr>
                <a:stCxn id="65" idx="5"/>
              </p:cNvCxnSpPr>
              <p:nvPr/>
            </p:nvCxnSpPr>
            <p:spPr>
              <a:xfrm rot="16200000" flipH="1">
                <a:off x="885872" y="1415567"/>
                <a:ext cx="181541" cy="1700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5400000" flipH="1" flipV="1">
                <a:off x="1113422" y="1342271"/>
                <a:ext cx="270830" cy="13917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0" name="Oval 69"/>
              <p:cNvSpPr/>
              <p:nvPr/>
            </p:nvSpPr>
            <p:spPr>
              <a:xfrm>
                <a:off x="1231373" y="2445616"/>
                <a:ext cx="237743" cy="237743"/>
              </a:xfrm>
              <a:prstGeom prst="ellipse">
                <a:avLst/>
              </a:prstGeom>
              <a:ln>
                <a:solidFill>
                  <a:srgbClr val="660066"/>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200"/>
              </a:p>
            </p:txBody>
          </p:sp>
          <p:cxnSp>
            <p:nvCxnSpPr>
              <p:cNvPr id="71" name="Straight Connector 70"/>
              <p:cNvCxnSpPr/>
              <p:nvPr/>
            </p:nvCxnSpPr>
            <p:spPr>
              <a:xfrm>
                <a:off x="1153236" y="2418011"/>
                <a:ext cx="139174" cy="11516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2" name="Oval 71"/>
              <p:cNvSpPr/>
              <p:nvPr/>
            </p:nvSpPr>
            <p:spPr>
              <a:xfrm>
                <a:off x="792204" y="2730872"/>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73" name="Straight Connector 72"/>
              <p:cNvCxnSpPr/>
              <p:nvPr/>
            </p:nvCxnSpPr>
            <p:spPr>
              <a:xfrm flipV="1">
                <a:off x="929132" y="2634505"/>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rot="10800000" flipH="1" flipV="1">
                <a:off x="1413179" y="2620466"/>
                <a:ext cx="386818" cy="38479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1409129" y="2252882"/>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6" name="Oval 75"/>
              <p:cNvSpPr/>
              <p:nvPr/>
            </p:nvSpPr>
            <p:spPr>
              <a:xfrm>
                <a:off x="1656977" y="2143493"/>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77" name="Straight Connector 76"/>
              <p:cNvCxnSpPr/>
              <p:nvPr/>
            </p:nvCxnSpPr>
            <p:spPr>
              <a:xfrm>
                <a:off x="1791224" y="2276780"/>
                <a:ext cx="370426" cy="33767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2032939" y="2461689"/>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79" name="Straight Connector 78"/>
              <p:cNvCxnSpPr/>
              <p:nvPr/>
            </p:nvCxnSpPr>
            <p:spPr>
              <a:xfrm rot="5400000" flipH="1" flipV="1">
                <a:off x="1704749" y="1956980"/>
                <a:ext cx="279296" cy="111680"/>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0" name="Oval 79"/>
              <p:cNvSpPr/>
              <p:nvPr/>
            </p:nvSpPr>
            <p:spPr>
              <a:xfrm>
                <a:off x="1408639" y="1868326"/>
                <a:ext cx="292608" cy="292608"/>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81" name="Rectangle 80"/>
              <p:cNvSpPr/>
              <p:nvPr/>
            </p:nvSpPr>
            <p:spPr>
              <a:xfrm rot="2441537">
                <a:off x="1146709" y="1770113"/>
                <a:ext cx="343428"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82" name="Rectangle 81"/>
              <p:cNvSpPr/>
              <p:nvPr/>
            </p:nvSpPr>
            <p:spPr>
              <a:xfrm rot="19702570">
                <a:off x="1629897" y="1813491"/>
                <a:ext cx="373119" cy="78585"/>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83" name="Rectangle 82"/>
              <p:cNvSpPr/>
              <p:nvPr/>
            </p:nvSpPr>
            <p:spPr>
              <a:xfrm rot="2876004">
                <a:off x="1629208" y="2125005"/>
                <a:ext cx="117660" cy="76454"/>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84" name="Rectangle 83"/>
              <p:cNvSpPr/>
              <p:nvPr/>
            </p:nvSpPr>
            <p:spPr>
              <a:xfrm rot="17408157">
                <a:off x="1267976" y="2234042"/>
                <a:ext cx="378817"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85" name="Straight Connector 84"/>
              <p:cNvCxnSpPr/>
              <p:nvPr/>
            </p:nvCxnSpPr>
            <p:spPr>
              <a:xfrm rot="5400000" flipH="1" flipV="1">
                <a:off x="2045406" y="1376642"/>
                <a:ext cx="324598" cy="18544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1152975" y="2389321"/>
                <a:ext cx="333670" cy="308226"/>
              </a:xfrm>
              <a:prstGeom prst="rect">
                <a:avLst/>
              </a:prstGeom>
              <a:noFill/>
            </p:spPr>
            <p:txBody>
              <a:bodyPr wrap="square" rtlCol="0">
                <a:spAutoFit/>
              </a:bodyPr>
              <a:lstStyle/>
              <a:p>
                <a:r>
                  <a:rPr lang="en-US" sz="2200" dirty="0" smtClean="0">
                    <a:solidFill>
                      <a:srgbClr val="660066"/>
                    </a:solidFill>
                  </a:rPr>
                  <a:t>N</a:t>
                </a:r>
                <a:endParaRPr lang="en-US" sz="2200" dirty="0">
                  <a:solidFill>
                    <a:srgbClr val="660066"/>
                  </a:solidFill>
                </a:endParaRPr>
              </a:p>
            </p:txBody>
          </p:sp>
          <p:sp>
            <p:nvSpPr>
              <p:cNvPr id="87" name="TextBox 86"/>
              <p:cNvSpPr txBox="1"/>
              <p:nvPr/>
            </p:nvSpPr>
            <p:spPr>
              <a:xfrm>
                <a:off x="1362262" y="1803942"/>
                <a:ext cx="315636" cy="308226"/>
              </a:xfrm>
              <a:prstGeom prst="rect">
                <a:avLst/>
              </a:prstGeom>
              <a:noFill/>
            </p:spPr>
            <p:txBody>
              <a:bodyPr wrap="square" rtlCol="0">
                <a:spAutoFit/>
              </a:bodyPr>
              <a:lstStyle/>
              <a:p>
                <a:r>
                  <a:rPr lang="en-US" sz="2200" dirty="0" smtClean="0"/>
                  <a:t>V</a:t>
                </a:r>
                <a:endParaRPr lang="en-US" sz="2200" dirty="0"/>
              </a:p>
            </p:txBody>
          </p:sp>
          <p:sp>
            <p:nvSpPr>
              <p:cNvPr id="88" name="Oval 87"/>
              <p:cNvSpPr/>
              <p:nvPr/>
            </p:nvSpPr>
            <p:spPr>
              <a:xfrm>
                <a:off x="1959465" y="1604432"/>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89" name="Straight Connector 88"/>
              <p:cNvCxnSpPr/>
              <p:nvPr/>
            </p:nvCxnSpPr>
            <p:spPr>
              <a:xfrm rot="16200000" flipH="1">
                <a:off x="1855774" y="1480678"/>
                <a:ext cx="272312" cy="12209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2144718" y="1776748"/>
                <a:ext cx="370426" cy="3145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1" name="Oval 90"/>
              <p:cNvSpPr/>
              <p:nvPr/>
            </p:nvSpPr>
            <p:spPr>
              <a:xfrm>
                <a:off x="1753934" y="1235627"/>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92" name="Oval 91"/>
              <p:cNvSpPr/>
              <p:nvPr/>
            </p:nvSpPr>
            <p:spPr>
              <a:xfrm>
                <a:off x="2351906" y="1930473"/>
                <a:ext cx="237743" cy="2377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93" name="Oval 92"/>
              <p:cNvSpPr/>
              <p:nvPr/>
            </p:nvSpPr>
            <p:spPr>
              <a:xfrm>
                <a:off x="1668328" y="2841121"/>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94" name="Oval 93"/>
              <p:cNvSpPr/>
              <p:nvPr/>
            </p:nvSpPr>
            <p:spPr>
              <a:xfrm>
                <a:off x="895921" y="2214142"/>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grpSp>
      </p:grpSp>
      <p:sp>
        <p:nvSpPr>
          <p:cNvPr id="97" name="TextBox 96"/>
          <p:cNvSpPr txBox="1"/>
          <p:nvPr/>
        </p:nvSpPr>
        <p:spPr>
          <a:xfrm>
            <a:off x="6260858" y="1781817"/>
            <a:ext cx="2370811" cy="830997"/>
          </a:xfrm>
          <a:prstGeom prst="rect">
            <a:avLst/>
          </a:prstGeom>
          <a:noFill/>
        </p:spPr>
        <p:txBody>
          <a:bodyPr wrap="none" rtlCol="0">
            <a:spAutoFit/>
          </a:bodyPr>
          <a:lstStyle/>
          <a:p>
            <a:pPr algn="ctr"/>
            <a:r>
              <a:rPr lang="en-US" sz="2400" dirty="0" smtClean="0"/>
              <a:t>Lily Childress</a:t>
            </a:r>
          </a:p>
          <a:p>
            <a:pPr algn="ctr"/>
            <a:r>
              <a:rPr lang="en-US" sz="2400" dirty="0" smtClean="0"/>
              <a:t>McGill University</a:t>
            </a:r>
            <a:endParaRPr lang="en-US" sz="2400" dirty="0"/>
          </a:p>
        </p:txBody>
      </p:sp>
      <p:sp>
        <p:nvSpPr>
          <p:cNvPr id="98" name="TextBox 97"/>
          <p:cNvSpPr txBox="1"/>
          <p:nvPr/>
        </p:nvSpPr>
        <p:spPr>
          <a:xfrm>
            <a:off x="2718972" y="5500401"/>
            <a:ext cx="3706062" cy="1200328"/>
          </a:xfrm>
          <a:prstGeom prst="rect">
            <a:avLst/>
          </a:prstGeom>
          <a:noFill/>
        </p:spPr>
        <p:txBody>
          <a:bodyPr wrap="none" rtlCol="0">
            <a:spAutoFit/>
          </a:bodyPr>
          <a:lstStyle/>
          <a:p>
            <a:pPr algn="ctr"/>
            <a:r>
              <a:rPr lang="en-US" sz="2400" dirty="0" smtClean="0"/>
              <a:t>Diamond Sensing Workshop</a:t>
            </a:r>
          </a:p>
          <a:p>
            <a:pPr algn="ctr"/>
            <a:r>
              <a:rPr lang="en-US" sz="2400" dirty="0" smtClean="0"/>
              <a:t>August 5, 2015</a:t>
            </a:r>
          </a:p>
          <a:p>
            <a:pPr algn="ctr"/>
            <a:r>
              <a:rPr lang="en-US" sz="2400" dirty="0" smtClean="0"/>
              <a:t>Takamatsu, Japan</a:t>
            </a:r>
            <a:endParaRPr lang="en-US" sz="2400" dirty="0"/>
          </a:p>
        </p:txBody>
      </p:sp>
      <p:cxnSp>
        <p:nvCxnSpPr>
          <p:cNvPr id="99" name="Straight Arrow Connector 98"/>
          <p:cNvCxnSpPr/>
          <p:nvPr/>
        </p:nvCxnSpPr>
        <p:spPr>
          <a:xfrm rot="16200000" flipV="1">
            <a:off x="4544216" y="3611438"/>
            <a:ext cx="631843" cy="280006"/>
          </a:xfrm>
          <a:prstGeom prst="straightConnector1">
            <a:avLst/>
          </a:prstGeom>
          <a:ln w="76200" cap="flat" cmpd="sng" algn="ctr">
            <a:solidFill>
              <a:srgbClr val="8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advTm="7049"/>
    </mc:Choice>
    <mc:Fallback>
      <p:transition xmlns:p14="http://schemas.microsoft.com/office/powerpoint/2010/main" spd="slow" advTm="7049"/>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Physical structure: Charge states</a:t>
            </a:r>
            <a:endParaRPr lang="en-US" sz="2800" b="1" dirty="0">
              <a:solidFill>
                <a:schemeClr val="bg1"/>
              </a:solidFill>
            </a:endParaRPr>
          </a:p>
        </p:txBody>
      </p:sp>
      <p:grpSp>
        <p:nvGrpSpPr>
          <p:cNvPr id="81" name="Group 80"/>
          <p:cNvGrpSpPr/>
          <p:nvPr/>
        </p:nvGrpSpPr>
        <p:grpSpPr>
          <a:xfrm>
            <a:off x="219085" y="3141746"/>
            <a:ext cx="2435225" cy="3200400"/>
            <a:chOff x="2973316" y="1818467"/>
            <a:chExt cx="2435225" cy="3200400"/>
          </a:xfrm>
        </p:grpSpPr>
        <p:pic>
          <p:nvPicPr>
            <p:cNvPr id="75" name="Picture 31"/>
            <p:cNvPicPr>
              <a:picLocks noChangeAspect="1" noChangeArrowheads="1"/>
            </p:cNvPicPr>
            <p:nvPr/>
          </p:nvPicPr>
          <p:blipFill>
            <a:blip r:embed="rId4"/>
            <a:srcRect/>
            <a:stretch>
              <a:fillRect/>
            </a:stretch>
          </p:blipFill>
          <p:spPr bwMode="auto">
            <a:xfrm>
              <a:off x="2973316" y="1818467"/>
              <a:ext cx="2435225" cy="3200400"/>
            </a:xfrm>
            <a:prstGeom prst="rect">
              <a:avLst/>
            </a:prstGeom>
            <a:noFill/>
            <a:ln w="9525">
              <a:noFill/>
              <a:miter lim="800000"/>
              <a:headEnd/>
              <a:tailEnd/>
            </a:ln>
          </p:spPr>
        </p:pic>
        <p:sp>
          <p:nvSpPr>
            <p:cNvPr id="79" name="Text Box 32"/>
            <p:cNvSpPr txBox="1">
              <a:spLocks noChangeArrowheads="1"/>
            </p:cNvSpPr>
            <p:nvPr/>
          </p:nvSpPr>
          <p:spPr bwMode="auto">
            <a:xfrm>
              <a:off x="4370554" y="1992857"/>
              <a:ext cx="957543" cy="461665"/>
            </a:xfrm>
            <a:prstGeom prst="rect">
              <a:avLst/>
            </a:prstGeom>
            <a:noFill/>
            <a:ln w="9525">
              <a:noFill/>
              <a:miter lim="800000"/>
              <a:headEnd/>
              <a:tailEnd/>
            </a:ln>
          </p:spPr>
          <p:txBody>
            <a:bodyPr wrap="square">
              <a:prstTxWarp prst="textNoShape">
                <a:avLst/>
              </a:prstTxWarp>
              <a:spAutoFit/>
            </a:bodyPr>
            <a:lstStyle/>
            <a:p>
              <a:r>
                <a:rPr lang="en-US" sz="1200" b="0" dirty="0" smtClean="0"/>
                <a:t>Weber </a:t>
              </a:r>
              <a:r>
                <a:rPr lang="en-US" sz="1200" b="0" dirty="0"/>
                <a:t>et al. 2010 PNAS </a:t>
              </a:r>
            </a:p>
          </p:txBody>
        </p:sp>
      </p:grpSp>
      <p:sp>
        <p:nvSpPr>
          <p:cNvPr id="82" name="Text Box 33"/>
          <p:cNvSpPr txBox="1">
            <a:spLocks noChangeArrowheads="1"/>
          </p:cNvSpPr>
          <p:nvPr/>
        </p:nvSpPr>
        <p:spPr bwMode="auto">
          <a:xfrm>
            <a:off x="3032582" y="1031075"/>
            <a:ext cx="2258100" cy="1200328"/>
          </a:xfrm>
          <a:prstGeom prst="rect">
            <a:avLst/>
          </a:prstGeom>
          <a:noFill/>
          <a:ln w="9525">
            <a:noFill/>
            <a:miter lim="800000"/>
            <a:headEnd/>
            <a:tailEnd/>
          </a:ln>
        </p:spPr>
        <p:txBody>
          <a:bodyPr wrap="none">
            <a:prstTxWarp prst="textNoShape">
              <a:avLst/>
            </a:prstTxWarp>
            <a:spAutoFit/>
          </a:bodyPr>
          <a:lstStyle/>
          <a:p>
            <a:r>
              <a:rPr lang="en-US" sz="2400" dirty="0">
                <a:solidFill>
                  <a:srgbClr val="000090"/>
                </a:solidFill>
              </a:rPr>
              <a:t>NV</a:t>
            </a:r>
            <a:r>
              <a:rPr lang="en-US" sz="2400" baseline="30000" dirty="0">
                <a:solidFill>
                  <a:srgbClr val="000090"/>
                </a:solidFill>
              </a:rPr>
              <a:t>0</a:t>
            </a:r>
            <a:r>
              <a:rPr lang="en-US" sz="2400" dirty="0">
                <a:solidFill>
                  <a:srgbClr val="000090"/>
                </a:solidFill>
              </a:rPr>
              <a:t>   5 </a:t>
            </a:r>
            <a:r>
              <a:rPr lang="en-US" sz="2400" dirty="0" smtClean="0">
                <a:solidFill>
                  <a:srgbClr val="000090"/>
                </a:solidFill>
              </a:rPr>
              <a:t>electrons</a:t>
            </a:r>
            <a:endParaRPr lang="en-US" sz="2400" dirty="0">
              <a:solidFill>
                <a:srgbClr val="000090"/>
              </a:solidFill>
            </a:endParaRPr>
          </a:p>
          <a:p>
            <a:endParaRPr lang="en-US" sz="2400" dirty="0">
              <a:solidFill>
                <a:srgbClr val="000090"/>
              </a:solidFill>
            </a:endParaRPr>
          </a:p>
          <a:p>
            <a:r>
              <a:rPr lang="en-US" sz="2400" dirty="0">
                <a:solidFill>
                  <a:srgbClr val="008000"/>
                </a:solidFill>
              </a:rPr>
              <a:t>NV</a:t>
            </a:r>
            <a:r>
              <a:rPr lang="en-US" sz="2400" baseline="30000" dirty="0">
                <a:solidFill>
                  <a:srgbClr val="008000"/>
                </a:solidFill>
              </a:rPr>
              <a:t>-</a:t>
            </a:r>
            <a:r>
              <a:rPr lang="en-US" sz="2400" dirty="0">
                <a:solidFill>
                  <a:srgbClr val="008000"/>
                </a:solidFill>
              </a:rPr>
              <a:t>   6 electrons</a:t>
            </a:r>
          </a:p>
        </p:txBody>
      </p:sp>
      <p:sp>
        <p:nvSpPr>
          <p:cNvPr id="84" name="Oval 36"/>
          <p:cNvSpPr>
            <a:spLocks noChangeArrowheads="1"/>
          </p:cNvSpPr>
          <p:nvPr/>
        </p:nvSpPr>
        <p:spPr bwMode="auto">
          <a:xfrm>
            <a:off x="2803982" y="1788877"/>
            <a:ext cx="2667000" cy="423123"/>
          </a:xfrm>
          <a:prstGeom prst="ellipse">
            <a:avLst/>
          </a:prstGeom>
          <a:noFill/>
          <a:ln w="38100">
            <a:solidFill>
              <a:schemeClr val="tx1"/>
            </a:solidFill>
            <a:round/>
            <a:headEnd/>
            <a:tailEnd/>
          </a:ln>
        </p:spPr>
        <p:txBody>
          <a:bodyPr wrap="none" anchor="ctr">
            <a:prstTxWarp prst="textNoShape">
              <a:avLst/>
            </a:prstTxWarp>
          </a:bodyPr>
          <a:lstStyle/>
          <a:p>
            <a:endParaRPr lang="en-US"/>
          </a:p>
        </p:txBody>
      </p:sp>
      <p:grpSp>
        <p:nvGrpSpPr>
          <p:cNvPr id="8" name="Group 96"/>
          <p:cNvGrpSpPr/>
          <p:nvPr/>
        </p:nvGrpSpPr>
        <p:grpSpPr>
          <a:xfrm>
            <a:off x="405110" y="881920"/>
            <a:ext cx="2131211" cy="2100346"/>
            <a:chOff x="3611204" y="952224"/>
            <a:chExt cx="2817792" cy="2708526"/>
          </a:xfrm>
        </p:grpSpPr>
        <p:grpSp>
          <p:nvGrpSpPr>
            <p:cNvPr id="9" name="Group 198"/>
            <p:cNvGrpSpPr/>
            <p:nvPr/>
          </p:nvGrpSpPr>
          <p:grpSpPr>
            <a:xfrm>
              <a:off x="3611683" y="952224"/>
              <a:ext cx="2817313" cy="2702865"/>
              <a:chOff x="4899710" y="726135"/>
              <a:chExt cx="2817313" cy="2702865"/>
            </a:xfrm>
          </p:grpSpPr>
          <p:cxnSp>
            <p:nvCxnSpPr>
              <p:cNvPr id="46" name="Straight Connector 45"/>
              <p:cNvCxnSpPr/>
              <p:nvPr/>
            </p:nvCxnSpPr>
            <p:spPr>
              <a:xfrm flipH="1" flipV="1">
                <a:off x="6134375" y="2247691"/>
                <a:ext cx="474219" cy="269435"/>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7" name="Oval 46"/>
              <p:cNvSpPr/>
              <p:nvPr/>
            </p:nvSpPr>
            <p:spPr>
              <a:xfrm flipH="1">
                <a:off x="7412582" y="1629785"/>
                <a:ext cx="304441" cy="2940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48" name="Straight Connector 47"/>
              <p:cNvCxnSpPr/>
              <p:nvPr/>
            </p:nvCxnSpPr>
            <p:spPr>
              <a:xfrm rot="10800000">
                <a:off x="6963093" y="1349378"/>
                <a:ext cx="575639" cy="409967"/>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9" name="Oval 48"/>
              <p:cNvSpPr/>
              <p:nvPr/>
            </p:nvSpPr>
            <p:spPr>
              <a:xfrm flipH="1">
                <a:off x="5172775" y="771047"/>
                <a:ext cx="291204" cy="2812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50" name="Oval 49"/>
              <p:cNvSpPr/>
              <p:nvPr/>
            </p:nvSpPr>
            <p:spPr>
              <a:xfrm flipH="1">
                <a:off x="6872037" y="1234663"/>
                <a:ext cx="330914" cy="3195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51" name="Oval 50"/>
              <p:cNvSpPr/>
              <p:nvPr/>
            </p:nvSpPr>
            <p:spPr>
              <a:xfrm flipH="1">
                <a:off x="6594179" y="726135"/>
                <a:ext cx="300273" cy="2959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52" name="Oval 51"/>
              <p:cNvSpPr/>
              <p:nvPr/>
            </p:nvSpPr>
            <p:spPr>
              <a:xfrm flipH="1">
                <a:off x="7303422" y="762696"/>
                <a:ext cx="370624" cy="3589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53" name="Oval 52"/>
              <p:cNvSpPr/>
              <p:nvPr/>
            </p:nvSpPr>
            <p:spPr>
              <a:xfrm flipH="1">
                <a:off x="6927927" y="2193534"/>
                <a:ext cx="423570" cy="4090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54" name="Oval 53"/>
              <p:cNvSpPr/>
              <p:nvPr/>
            </p:nvSpPr>
            <p:spPr>
              <a:xfrm flipH="1">
                <a:off x="5787376" y="1554237"/>
                <a:ext cx="220609" cy="22181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55" name="Oval 54"/>
              <p:cNvSpPr/>
              <p:nvPr/>
            </p:nvSpPr>
            <p:spPr>
              <a:xfrm flipH="1">
                <a:off x="6559510" y="2422801"/>
                <a:ext cx="220609" cy="22181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56" name="Straight Connector 13"/>
              <p:cNvCxnSpPr>
                <a:stCxn id="52" idx="5"/>
              </p:cNvCxnSpPr>
              <p:nvPr/>
            </p:nvCxnSpPr>
            <p:spPr>
              <a:xfrm rot="5400000">
                <a:off x="7107754" y="1072940"/>
                <a:ext cx="253787" cy="246103"/>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16200000" flipV="1">
                <a:off x="6651322" y="971240"/>
                <a:ext cx="378610" cy="201462"/>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8" name="Oval 57"/>
              <p:cNvSpPr/>
              <p:nvPr/>
            </p:nvSpPr>
            <p:spPr>
              <a:xfrm flipH="1">
                <a:off x="6521758" y="2517126"/>
                <a:ext cx="344149" cy="3323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59" name="Straight Connector 58"/>
              <p:cNvCxnSpPr/>
              <p:nvPr/>
            </p:nvCxnSpPr>
            <p:spPr>
              <a:xfrm flipH="1">
                <a:off x="6752152" y="2491235"/>
                <a:ext cx="201464" cy="160995"/>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0" name="Oval 59"/>
              <p:cNvSpPr/>
              <p:nvPr/>
            </p:nvSpPr>
            <p:spPr>
              <a:xfrm flipH="1">
                <a:off x="7201361" y="2915902"/>
                <a:ext cx="300273" cy="2959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61" name="Straight Connector 60"/>
              <p:cNvCxnSpPr/>
              <p:nvPr/>
            </p:nvCxnSpPr>
            <p:spPr>
              <a:xfrm flipH="1" flipV="1">
                <a:off x="6829203" y="2781185"/>
                <a:ext cx="474219" cy="269435"/>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10800000" flipV="1">
                <a:off x="6055485" y="2736159"/>
                <a:ext cx="559946" cy="537927"/>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3" name="Oval 21"/>
              <p:cNvSpPr/>
              <p:nvPr/>
            </p:nvSpPr>
            <p:spPr>
              <a:xfrm flipH="1">
                <a:off x="5958612" y="2094769"/>
                <a:ext cx="291204" cy="2812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64" name="Straight Connector 22"/>
              <p:cNvCxnSpPr/>
              <p:nvPr/>
            </p:nvCxnSpPr>
            <p:spPr>
              <a:xfrm flipH="1">
                <a:off x="5519268" y="2281099"/>
                <a:ext cx="536217" cy="47205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5" name="Oval 23"/>
              <p:cNvSpPr/>
              <p:nvPr/>
            </p:nvSpPr>
            <p:spPr>
              <a:xfrm flipH="1">
                <a:off x="5414381" y="2539595"/>
                <a:ext cx="291204" cy="2812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66" name="Straight Connector 24"/>
              <p:cNvCxnSpPr/>
              <p:nvPr/>
            </p:nvCxnSpPr>
            <p:spPr>
              <a:xfrm rot="16200000" flipV="1">
                <a:off x="5783291" y="1831261"/>
                <a:ext cx="390445" cy="16166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7" name="Straight Connector 30"/>
              <p:cNvCxnSpPr/>
              <p:nvPr/>
            </p:nvCxnSpPr>
            <p:spPr>
              <a:xfrm rot="16200000" flipV="1">
                <a:off x="5225712" y="1018142"/>
                <a:ext cx="453775" cy="26844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8" name="Oval 34"/>
              <p:cNvSpPr/>
              <p:nvPr/>
            </p:nvSpPr>
            <p:spPr>
              <a:xfrm flipH="1">
                <a:off x="5481030" y="1341183"/>
                <a:ext cx="330914" cy="3195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69" name="Straight Connector 35"/>
              <p:cNvCxnSpPr/>
              <p:nvPr/>
            </p:nvCxnSpPr>
            <p:spPr>
              <a:xfrm rot="5400000">
                <a:off x="5574608" y="1165152"/>
                <a:ext cx="380682" cy="176735"/>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0" name="Straight Connector 36"/>
              <p:cNvCxnSpPr/>
              <p:nvPr/>
            </p:nvCxnSpPr>
            <p:spPr>
              <a:xfrm flipH="1">
                <a:off x="5007561" y="1582074"/>
                <a:ext cx="536217" cy="43967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1" name="Oval 37"/>
              <p:cNvSpPr/>
              <p:nvPr/>
            </p:nvSpPr>
            <p:spPr>
              <a:xfrm flipH="1">
                <a:off x="5685895" y="825608"/>
                <a:ext cx="423570" cy="4090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72" name="Oval 38"/>
              <p:cNvSpPr/>
              <p:nvPr/>
            </p:nvSpPr>
            <p:spPr>
              <a:xfrm flipH="1">
                <a:off x="4899710" y="1796976"/>
                <a:ext cx="344149" cy="3323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73" name="Oval 39"/>
              <p:cNvSpPr/>
              <p:nvPr/>
            </p:nvSpPr>
            <p:spPr>
              <a:xfrm flipH="1">
                <a:off x="5862761" y="3070026"/>
                <a:ext cx="370624" cy="3589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74" name="Straight Connector 22"/>
              <p:cNvCxnSpPr/>
              <p:nvPr/>
            </p:nvCxnSpPr>
            <p:spPr>
              <a:xfrm flipH="1">
                <a:off x="6428996" y="1424731"/>
                <a:ext cx="536217" cy="47205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400000">
                <a:off x="6127702" y="1945175"/>
                <a:ext cx="244228" cy="20146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7" name="Oval 76"/>
              <p:cNvSpPr/>
              <p:nvPr/>
            </p:nvSpPr>
            <p:spPr>
              <a:xfrm flipH="1">
                <a:off x="6201783" y="1699793"/>
                <a:ext cx="423570" cy="4090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cxnSp>
            <p:nvCxnSpPr>
              <p:cNvPr id="78" name="Straight Connector 24"/>
              <p:cNvCxnSpPr/>
              <p:nvPr/>
            </p:nvCxnSpPr>
            <p:spPr>
              <a:xfrm rot="16200000" flipV="1">
                <a:off x="6307302" y="2168903"/>
                <a:ext cx="513583" cy="17521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flipV="1">
                <a:off x="5788932" y="1568994"/>
                <a:ext cx="474219" cy="269435"/>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0" name="Group 98"/>
            <p:cNvGrpSpPr/>
            <p:nvPr/>
          </p:nvGrpSpPr>
          <p:grpSpPr>
            <a:xfrm flipH="1">
              <a:off x="3611204" y="957885"/>
              <a:ext cx="2817313" cy="2702865"/>
              <a:chOff x="643411" y="1164471"/>
              <a:chExt cx="1946238" cy="1933434"/>
            </a:xfrm>
          </p:grpSpPr>
          <p:sp>
            <p:nvSpPr>
              <p:cNvPr id="11" name="Oval 10"/>
              <p:cNvSpPr/>
              <p:nvPr/>
            </p:nvSpPr>
            <p:spPr>
              <a:xfrm>
                <a:off x="643411" y="1810877"/>
                <a:ext cx="210312" cy="2103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2" name="Straight Connector 11"/>
              <p:cNvCxnSpPr/>
              <p:nvPr/>
            </p:nvCxnSpPr>
            <p:spPr>
              <a:xfrm rot="10800000" flipH="1">
                <a:off x="766577" y="1610294"/>
                <a:ext cx="397659" cy="29326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2199844" y="1196598"/>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 name="Oval 13"/>
              <p:cNvSpPr/>
              <p:nvPr/>
            </p:nvSpPr>
            <p:spPr>
              <a:xfrm>
                <a:off x="998539" y="152823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5" name="Oval 14"/>
              <p:cNvSpPr/>
              <p:nvPr/>
            </p:nvSpPr>
            <p:spPr>
              <a:xfrm>
                <a:off x="1211654" y="1164471"/>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6" name="Oval 15"/>
              <p:cNvSpPr/>
              <p:nvPr/>
            </p:nvSpPr>
            <p:spPr>
              <a:xfrm>
                <a:off x="673100" y="1190624"/>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7" name="Oval 16"/>
              <p:cNvSpPr/>
              <p:nvPr/>
            </p:nvSpPr>
            <p:spPr>
              <a:xfrm>
                <a:off x="895921" y="2214142"/>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8" name="Oval 17"/>
              <p:cNvSpPr/>
              <p:nvPr/>
            </p:nvSpPr>
            <p:spPr>
              <a:xfrm>
                <a:off x="1824037" y="1756835"/>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9" name="Oval 18"/>
              <p:cNvSpPr/>
              <p:nvPr/>
            </p:nvSpPr>
            <p:spPr>
              <a:xfrm>
                <a:off x="1290637" y="2378143"/>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20" name="Straight Connector 13"/>
              <p:cNvCxnSpPr>
                <a:stCxn id="16" idx="5"/>
              </p:cNvCxnSpPr>
              <p:nvPr/>
            </p:nvCxnSpPr>
            <p:spPr>
              <a:xfrm rot="16200000" flipH="1">
                <a:off x="885872" y="1415567"/>
                <a:ext cx="181541" cy="1700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flipV="1">
                <a:off x="1113422" y="1342271"/>
                <a:ext cx="270830" cy="13917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1231373" y="2445616"/>
                <a:ext cx="237743" cy="23774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00"/>
              </a:p>
            </p:txBody>
          </p:sp>
          <p:cxnSp>
            <p:nvCxnSpPr>
              <p:cNvPr id="23" name="Straight Connector 22"/>
              <p:cNvCxnSpPr/>
              <p:nvPr/>
            </p:nvCxnSpPr>
            <p:spPr>
              <a:xfrm>
                <a:off x="1170783" y="2427096"/>
                <a:ext cx="139174" cy="11516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792204" y="2730872"/>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25" name="Straight Connector 24"/>
              <p:cNvCxnSpPr/>
              <p:nvPr/>
            </p:nvCxnSpPr>
            <p:spPr>
              <a:xfrm flipV="1">
                <a:off x="929132" y="2634505"/>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H="1" flipV="1">
                <a:off x="1404406" y="2602297"/>
                <a:ext cx="386818" cy="38479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1409129" y="2252882"/>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 name="Oval 21"/>
              <p:cNvSpPr/>
              <p:nvPr/>
            </p:nvSpPr>
            <p:spPr>
              <a:xfrm>
                <a:off x="1656977" y="2143493"/>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29" name="Straight Connector 22"/>
              <p:cNvCxnSpPr/>
              <p:nvPr/>
            </p:nvCxnSpPr>
            <p:spPr>
              <a:xfrm>
                <a:off x="1791224" y="2276780"/>
                <a:ext cx="370426" cy="33767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 name="Oval 23"/>
              <p:cNvSpPr/>
              <p:nvPr/>
            </p:nvSpPr>
            <p:spPr>
              <a:xfrm>
                <a:off x="2032939" y="2461689"/>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31" name="Straight Connector 24"/>
              <p:cNvCxnSpPr/>
              <p:nvPr/>
            </p:nvCxnSpPr>
            <p:spPr>
              <a:xfrm rot="5400000" flipH="1" flipV="1">
                <a:off x="1704749" y="1956980"/>
                <a:ext cx="279296" cy="111680"/>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2" name="Oval 25"/>
              <p:cNvSpPr/>
              <p:nvPr/>
            </p:nvSpPr>
            <p:spPr>
              <a:xfrm>
                <a:off x="1400233" y="1859837"/>
                <a:ext cx="292608" cy="292608"/>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33" name="Rectangle 26"/>
              <p:cNvSpPr/>
              <p:nvPr/>
            </p:nvSpPr>
            <p:spPr>
              <a:xfrm rot="2441537">
                <a:off x="1146709" y="1770113"/>
                <a:ext cx="343428"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34" name="Rectangle 27"/>
              <p:cNvSpPr/>
              <p:nvPr/>
            </p:nvSpPr>
            <p:spPr>
              <a:xfrm rot="19702570">
                <a:off x="1629897" y="1813491"/>
                <a:ext cx="373119" cy="78585"/>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35" name="Rectangle 28"/>
              <p:cNvSpPr/>
              <p:nvPr/>
            </p:nvSpPr>
            <p:spPr>
              <a:xfrm rot="2876004">
                <a:off x="1629208" y="2125005"/>
                <a:ext cx="117660" cy="76454"/>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36" name="Rectangle 29"/>
              <p:cNvSpPr/>
              <p:nvPr/>
            </p:nvSpPr>
            <p:spPr>
              <a:xfrm rot="17408157">
                <a:off x="1259570" y="2234042"/>
                <a:ext cx="378817"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37" name="Straight Connector 30"/>
              <p:cNvCxnSpPr/>
              <p:nvPr/>
            </p:nvCxnSpPr>
            <p:spPr>
              <a:xfrm rot="5400000" flipH="1" flipV="1">
                <a:off x="2045406" y="1376642"/>
                <a:ext cx="324598" cy="18544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TextBox 31"/>
              <p:cNvSpPr txBox="1"/>
              <p:nvPr/>
            </p:nvSpPr>
            <p:spPr>
              <a:xfrm>
                <a:off x="1145192" y="2647236"/>
                <a:ext cx="333670" cy="397476"/>
              </a:xfrm>
              <a:prstGeom prst="rect">
                <a:avLst/>
              </a:prstGeom>
              <a:noFill/>
            </p:spPr>
            <p:txBody>
              <a:bodyPr wrap="square" rtlCol="0">
                <a:spAutoFit/>
              </a:bodyPr>
              <a:lstStyle/>
              <a:p>
                <a:r>
                  <a:rPr lang="en-US" sz="2200" dirty="0" smtClean="0">
                    <a:solidFill>
                      <a:srgbClr val="B41746"/>
                    </a:solidFill>
                  </a:rPr>
                  <a:t>N</a:t>
                </a:r>
                <a:endParaRPr lang="en-US" sz="2200" dirty="0">
                  <a:solidFill>
                    <a:srgbClr val="B41746"/>
                  </a:solidFill>
                </a:endParaRPr>
              </a:p>
            </p:txBody>
          </p:sp>
          <p:sp>
            <p:nvSpPr>
              <p:cNvPr id="39" name="TextBox 32"/>
              <p:cNvSpPr txBox="1"/>
              <p:nvPr/>
            </p:nvSpPr>
            <p:spPr>
              <a:xfrm>
                <a:off x="1117380" y="1853421"/>
                <a:ext cx="315636" cy="397476"/>
              </a:xfrm>
              <a:prstGeom prst="rect">
                <a:avLst/>
              </a:prstGeom>
              <a:noFill/>
            </p:spPr>
            <p:txBody>
              <a:bodyPr wrap="square" rtlCol="0">
                <a:spAutoFit/>
              </a:bodyPr>
              <a:lstStyle/>
              <a:p>
                <a:r>
                  <a:rPr lang="en-US" sz="2200" dirty="0" smtClean="0"/>
                  <a:t>V</a:t>
                </a:r>
                <a:endParaRPr lang="en-US" sz="2200" dirty="0"/>
              </a:p>
            </p:txBody>
          </p:sp>
          <p:sp>
            <p:nvSpPr>
              <p:cNvPr id="40" name="Oval 34"/>
              <p:cNvSpPr/>
              <p:nvPr/>
            </p:nvSpPr>
            <p:spPr>
              <a:xfrm>
                <a:off x="1959465" y="1604432"/>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41" name="Straight Connector 35"/>
              <p:cNvCxnSpPr/>
              <p:nvPr/>
            </p:nvCxnSpPr>
            <p:spPr>
              <a:xfrm rot="16200000" flipH="1">
                <a:off x="1855774" y="1480678"/>
                <a:ext cx="272312" cy="12209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2" name="Straight Connector 36"/>
              <p:cNvCxnSpPr/>
              <p:nvPr/>
            </p:nvCxnSpPr>
            <p:spPr>
              <a:xfrm>
                <a:off x="2144718" y="1776748"/>
                <a:ext cx="370426" cy="3145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3" name="Oval 37"/>
              <p:cNvSpPr/>
              <p:nvPr/>
            </p:nvSpPr>
            <p:spPr>
              <a:xfrm>
                <a:off x="1753934" y="1235627"/>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44" name="Oval 38"/>
              <p:cNvSpPr/>
              <p:nvPr/>
            </p:nvSpPr>
            <p:spPr>
              <a:xfrm>
                <a:off x="2351906" y="1930473"/>
                <a:ext cx="237743" cy="2377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45" name="Oval 39"/>
              <p:cNvSpPr/>
              <p:nvPr/>
            </p:nvSpPr>
            <p:spPr>
              <a:xfrm>
                <a:off x="1668328" y="2841121"/>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grpSp>
      </p:grpSp>
      <p:grpSp>
        <p:nvGrpSpPr>
          <p:cNvPr id="6" name="Group 5"/>
          <p:cNvGrpSpPr/>
          <p:nvPr/>
        </p:nvGrpSpPr>
        <p:grpSpPr>
          <a:xfrm>
            <a:off x="892245" y="3224116"/>
            <a:ext cx="735198" cy="2751482"/>
            <a:chOff x="892245" y="3308786"/>
            <a:chExt cx="735198" cy="2751482"/>
          </a:xfrm>
        </p:grpSpPr>
        <p:sp>
          <p:nvSpPr>
            <p:cNvPr id="2" name="Rectangle 1"/>
            <p:cNvSpPr/>
            <p:nvPr/>
          </p:nvSpPr>
          <p:spPr>
            <a:xfrm>
              <a:off x="992291" y="5250431"/>
              <a:ext cx="542637" cy="369332"/>
            </a:xfrm>
            <a:prstGeom prst="rect">
              <a:avLst/>
            </a:prstGeom>
          </p:spPr>
          <p:txBody>
            <a:bodyPr wrap="none">
              <a:spAutoFit/>
            </a:bodyPr>
            <a:lstStyle/>
            <a:p>
              <a:r>
                <a:rPr lang="en-US" dirty="0">
                  <a:solidFill>
                    <a:srgbClr val="B80000"/>
                  </a:solidFill>
                </a:rPr>
                <a:t>NV</a:t>
              </a:r>
              <a:r>
                <a:rPr lang="en-US" baseline="30000" dirty="0">
                  <a:solidFill>
                    <a:srgbClr val="B80000"/>
                  </a:solidFill>
                </a:rPr>
                <a:t>0</a:t>
              </a:r>
              <a:endParaRPr lang="en-US" dirty="0"/>
            </a:p>
          </p:txBody>
        </p:sp>
        <p:cxnSp>
          <p:nvCxnSpPr>
            <p:cNvPr id="5" name="Straight Connector 4"/>
            <p:cNvCxnSpPr/>
            <p:nvPr/>
          </p:nvCxnSpPr>
          <p:spPr>
            <a:xfrm>
              <a:off x="892245" y="3308786"/>
              <a:ext cx="0" cy="2751482"/>
            </a:xfrm>
            <a:prstGeom prst="line">
              <a:avLst/>
            </a:prstGeom>
            <a:ln>
              <a:solidFill>
                <a:srgbClr val="C0504D"/>
              </a:solidFill>
              <a:prstDash val="sysDash"/>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1627443" y="3308786"/>
              <a:ext cx="0" cy="2751482"/>
            </a:xfrm>
            <a:prstGeom prst="line">
              <a:avLst/>
            </a:prstGeom>
            <a:ln>
              <a:solidFill>
                <a:srgbClr val="C0504D"/>
              </a:solidFill>
              <a:prstDash val="sysDash"/>
            </a:ln>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1790548" y="3224116"/>
            <a:ext cx="680088" cy="2751482"/>
            <a:chOff x="1790548" y="3308786"/>
            <a:chExt cx="680088" cy="2751482"/>
          </a:xfrm>
        </p:grpSpPr>
        <p:sp>
          <p:nvSpPr>
            <p:cNvPr id="83" name="Rectangle 82"/>
            <p:cNvSpPr/>
            <p:nvPr/>
          </p:nvSpPr>
          <p:spPr>
            <a:xfrm>
              <a:off x="1790548" y="5250431"/>
              <a:ext cx="511754" cy="369332"/>
            </a:xfrm>
            <a:prstGeom prst="rect">
              <a:avLst/>
            </a:prstGeom>
          </p:spPr>
          <p:txBody>
            <a:bodyPr wrap="none">
              <a:spAutoFit/>
            </a:bodyPr>
            <a:lstStyle/>
            <a:p>
              <a:r>
                <a:rPr lang="en-US" dirty="0" smtClean="0">
                  <a:solidFill>
                    <a:srgbClr val="B80000"/>
                  </a:solidFill>
                </a:rPr>
                <a:t>NV</a:t>
              </a:r>
              <a:r>
                <a:rPr lang="en-US" baseline="30000" dirty="0" smtClean="0">
                  <a:solidFill>
                    <a:srgbClr val="B80000"/>
                  </a:solidFill>
                </a:rPr>
                <a:t>-</a:t>
              </a:r>
              <a:endParaRPr lang="en-US" dirty="0"/>
            </a:p>
          </p:txBody>
        </p:sp>
        <p:cxnSp>
          <p:nvCxnSpPr>
            <p:cNvPr id="86" name="Straight Connector 85"/>
            <p:cNvCxnSpPr/>
            <p:nvPr/>
          </p:nvCxnSpPr>
          <p:spPr>
            <a:xfrm>
              <a:off x="2470636" y="3308786"/>
              <a:ext cx="0" cy="2751482"/>
            </a:xfrm>
            <a:prstGeom prst="line">
              <a:avLst/>
            </a:prstGeom>
            <a:ln>
              <a:solidFill>
                <a:srgbClr val="C0504D"/>
              </a:solidFill>
              <a:prstDash val="sysDash"/>
            </a:ln>
          </p:spPr>
          <p:style>
            <a:lnRef idx="2">
              <a:schemeClr val="accent1"/>
            </a:lnRef>
            <a:fillRef idx="0">
              <a:schemeClr val="accent1"/>
            </a:fillRef>
            <a:effectRef idx="1">
              <a:schemeClr val="accent1"/>
            </a:effectRef>
            <a:fontRef idx="minor">
              <a:schemeClr val="tx1"/>
            </a:fontRef>
          </p:style>
        </p:cxnSp>
      </p:grpSp>
      <p:sp>
        <p:nvSpPr>
          <p:cNvPr id="87" name="TextBox 86"/>
          <p:cNvSpPr txBox="1"/>
          <p:nvPr/>
        </p:nvSpPr>
        <p:spPr>
          <a:xfrm>
            <a:off x="284322" y="6239829"/>
            <a:ext cx="3124200" cy="584776"/>
          </a:xfrm>
          <a:prstGeom prst="rect">
            <a:avLst/>
          </a:prstGeom>
          <a:noFill/>
        </p:spPr>
        <p:txBody>
          <a:bodyPr wrap="square" rtlCol="0">
            <a:spAutoFit/>
          </a:bodyPr>
          <a:lstStyle/>
          <a:p>
            <a:r>
              <a:rPr lang="en-US" sz="1600" dirty="0" smtClean="0"/>
              <a:t>NV</a:t>
            </a:r>
            <a:r>
              <a:rPr lang="en-US" sz="1600" baseline="30000" dirty="0" smtClean="0"/>
              <a:t>- </a:t>
            </a:r>
            <a:r>
              <a:rPr lang="en-US" sz="1600" dirty="0" smtClean="0"/>
              <a:t>ground state predicted 2.8 </a:t>
            </a:r>
            <a:r>
              <a:rPr lang="en-US" sz="1600" dirty="0" err="1" smtClean="0"/>
              <a:t>eV</a:t>
            </a:r>
            <a:r>
              <a:rPr lang="en-US" sz="1600" dirty="0" smtClean="0"/>
              <a:t> above valence band maximum </a:t>
            </a:r>
            <a:r>
              <a:rPr lang="en-US" sz="1600" baseline="30000" dirty="0" smtClean="0"/>
              <a:t> </a:t>
            </a:r>
            <a:endParaRPr lang="en-US" sz="1600" baseline="30000" dirty="0"/>
          </a:p>
        </p:txBody>
      </p:sp>
      <p:sp>
        <p:nvSpPr>
          <p:cNvPr id="88" name="TextBox 87"/>
          <p:cNvSpPr txBox="1"/>
          <p:nvPr/>
        </p:nvSpPr>
        <p:spPr>
          <a:xfrm>
            <a:off x="3049516" y="3131470"/>
            <a:ext cx="2673891" cy="369332"/>
          </a:xfrm>
          <a:prstGeom prst="rect">
            <a:avLst/>
          </a:prstGeom>
          <a:noFill/>
        </p:spPr>
        <p:txBody>
          <a:bodyPr wrap="none" rtlCol="0">
            <a:spAutoFit/>
          </a:bodyPr>
          <a:lstStyle/>
          <a:p>
            <a:r>
              <a:rPr lang="en-US" b="1" dirty="0" smtClean="0"/>
              <a:t>Control over charge state: </a:t>
            </a:r>
            <a:endParaRPr lang="en-US" b="1" dirty="0"/>
          </a:p>
        </p:txBody>
      </p:sp>
      <p:sp>
        <p:nvSpPr>
          <p:cNvPr id="91" name="TextBox 90"/>
          <p:cNvSpPr txBox="1"/>
          <p:nvPr/>
        </p:nvSpPr>
        <p:spPr>
          <a:xfrm>
            <a:off x="3140206" y="3512496"/>
            <a:ext cx="1467068" cy="369332"/>
          </a:xfrm>
          <a:prstGeom prst="rect">
            <a:avLst/>
          </a:prstGeom>
          <a:noFill/>
        </p:spPr>
        <p:txBody>
          <a:bodyPr wrap="none" rtlCol="0">
            <a:spAutoFit/>
          </a:bodyPr>
          <a:lstStyle/>
          <a:p>
            <a:pPr marL="285750" indent="-285750">
              <a:buFont typeface="Arial"/>
              <a:buChar char="•"/>
            </a:pPr>
            <a:r>
              <a:rPr lang="en-US" dirty="0" smtClean="0"/>
              <a:t>[N] donors</a:t>
            </a:r>
          </a:p>
        </p:txBody>
      </p:sp>
      <p:grpSp>
        <p:nvGrpSpPr>
          <p:cNvPr id="110" name="Group 109"/>
          <p:cNvGrpSpPr/>
          <p:nvPr/>
        </p:nvGrpSpPr>
        <p:grpSpPr>
          <a:xfrm>
            <a:off x="5676181" y="786939"/>
            <a:ext cx="3391620" cy="2506009"/>
            <a:chOff x="5676181" y="964739"/>
            <a:chExt cx="3391620" cy="2506009"/>
          </a:xfrm>
        </p:grpSpPr>
        <p:sp>
          <p:nvSpPr>
            <p:cNvPr id="92" name="TextBox 91"/>
            <p:cNvSpPr txBox="1"/>
            <p:nvPr/>
          </p:nvSpPr>
          <p:spPr>
            <a:xfrm>
              <a:off x="5676181" y="964739"/>
              <a:ext cx="3388707" cy="646331"/>
            </a:xfrm>
            <a:prstGeom prst="rect">
              <a:avLst/>
            </a:prstGeom>
            <a:noFill/>
          </p:spPr>
          <p:txBody>
            <a:bodyPr wrap="square" rtlCol="0">
              <a:spAutoFit/>
            </a:bodyPr>
            <a:lstStyle/>
            <a:p>
              <a:r>
                <a:rPr lang="en-US" dirty="0" smtClean="0"/>
                <a:t>Commonly distinguished by differing fluorescence spectra:</a:t>
              </a:r>
              <a:endParaRPr lang="en-US" dirty="0"/>
            </a:p>
          </p:txBody>
        </p:sp>
        <p:grpSp>
          <p:nvGrpSpPr>
            <p:cNvPr id="99" name="Group 98"/>
            <p:cNvGrpSpPr/>
            <p:nvPr/>
          </p:nvGrpSpPr>
          <p:grpSpPr>
            <a:xfrm>
              <a:off x="5805011" y="1570801"/>
              <a:ext cx="3262790" cy="1899947"/>
              <a:chOff x="5805011" y="1570801"/>
              <a:chExt cx="3262790" cy="1899947"/>
            </a:xfrm>
          </p:grpSpPr>
          <p:pic>
            <p:nvPicPr>
              <p:cNvPr id="93" name="Picture 92"/>
              <p:cNvPicPr>
                <a:picLocks noChangeAspect="1"/>
              </p:cNvPicPr>
              <p:nvPr/>
            </p:nvPicPr>
            <p:blipFill>
              <a:blip r:embed="rId5"/>
              <a:stretch>
                <a:fillRect/>
              </a:stretch>
            </p:blipFill>
            <p:spPr>
              <a:xfrm>
                <a:off x="5805011" y="1570801"/>
                <a:ext cx="3231202" cy="1899947"/>
              </a:xfrm>
              <a:prstGeom prst="rect">
                <a:avLst/>
              </a:prstGeom>
            </p:spPr>
          </p:pic>
          <p:sp>
            <p:nvSpPr>
              <p:cNvPr id="94" name="TextBox 93"/>
              <p:cNvSpPr txBox="1"/>
              <p:nvPr/>
            </p:nvSpPr>
            <p:spPr>
              <a:xfrm>
                <a:off x="8174567" y="1984429"/>
                <a:ext cx="893234" cy="707886"/>
              </a:xfrm>
              <a:prstGeom prst="rect">
                <a:avLst/>
              </a:prstGeom>
              <a:noFill/>
            </p:spPr>
            <p:txBody>
              <a:bodyPr wrap="square" rtlCol="0">
                <a:spAutoFit/>
              </a:bodyPr>
              <a:lstStyle/>
              <a:p>
                <a:r>
                  <a:rPr lang="en-US" sz="1000" dirty="0" err="1" smtClean="0"/>
                  <a:t>Aslam</a:t>
                </a:r>
                <a:r>
                  <a:rPr lang="en-US" sz="1000" dirty="0" smtClean="0"/>
                  <a:t> et al. NJP 15, 013064 (2013)</a:t>
                </a:r>
                <a:endParaRPr lang="en-US" sz="1000" dirty="0"/>
              </a:p>
            </p:txBody>
          </p:sp>
        </p:grpSp>
      </p:grpSp>
      <p:sp>
        <p:nvSpPr>
          <p:cNvPr id="95" name="TextBox 94"/>
          <p:cNvSpPr txBox="1"/>
          <p:nvPr/>
        </p:nvSpPr>
        <p:spPr>
          <a:xfrm>
            <a:off x="3440484" y="1416538"/>
            <a:ext cx="1883448" cy="369332"/>
          </a:xfrm>
          <a:prstGeom prst="rect">
            <a:avLst/>
          </a:prstGeom>
          <a:noFill/>
        </p:spPr>
        <p:txBody>
          <a:bodyPr wrap="none" rtlCol="0">
            <a:spAutoFit/>
          </a:bodyPr>
          <a:lstStyle/>
          <a:p>
            <a:r>
              <a:rPr lang="en-US" b="1" dirty="0" smtClean="0">
                <a:solidFill>
                  <a:srgbClr val="FFA200"/>
                </a:solidFill>
              </a:rPr>
              <a:t>575 nm transition</a:t>
            </a:r>
            <a:endParaRPr lang="en-US" b="1" dirty="0">
              <a:solidFill>
                <a:srgbClr val="FFA200"/>
              </a:solidFill>
            </a:endParaRPr>
          </a:p>
        </p:txBody>
      </p:sp>
      <p:sp>
        <p:nvSpPr>
          <p:cNvPr id="96" name="TextBox 95"/>
          <p:cNvSpPr txBox="1"/>
          <p:nvPr/>
        </p:nvSpPr>
        <p:spPr>
          <a:xfrm>
            <a:off x="3415080" y="2225873"/>
            <a:ext cx="1850198" cy="369332"/>
          </a:xfrm>
          <a:prstGeom prst="rect">
            <a:avLst/>
          </a:prstGeom>
          <a:noFill/>
        </p:spPr>
        <p:txBody>
          <a:bodyPr wrap="none" rtlCol="0">
            <a:spAutoFit/>
          </a:bodyPr>
          <a:lstStyle/>
          <a:p>
            <a:r>
              <a:rPr lang="en-US" dirty="0" smtClean="0">
                <a:solidFill>
                  <a:srgbClr val="FF0000"/>
                </a:solidFill>
              </a:rPr>
              <a:t>637 nm transition</a:t>
            </a:r>
            <a:endParaRPr lang="en-US" dirty="0">
              <a:solidFill>
                <a:srgbClr val="FF0000"/>
              </a:solidFill>
            </a:endParaRPr>
          </a:p>
        </p:txBody>
      </p:sp>
      <p:grpSp>
        <p:nvGrpSpPr>
          <p:cNvPr id="109" name="Group 108"/>
          <p:cNvGrpSpPr/>
          <p:nvPr/>
        </p:nvGrpSpPr>
        <p:grpSpPr>
          <a:xfrm>
            <a:off x="5403912" y="3519882"/>
            <a:ext cx="3678679" cy="2194314"/>
            <a:chOff x="6165912" y="3910048"/>
            <a:chExt cx="3678679" cy="2194314"/>
          </a:xfrm>
        </p:grpSpPr>
        <p:grpSp>
          <p:nvGrpSpPr>
            <p:cNvPr id="100" name="Group 99"/>
            <p:cNvGrpSpPr/>
            <p:nvPr/>
          </p:nvGrpSpPr>
          <p:grpSpPr>
            <a:xfrm>
              <a:off x="6165912" y="4375495"/>
              <a:ext cx="3678679" cy="1728867"/>
              <a:chOff x="6129135" y="5111164"/>
              <a:chExt cx="3678679" cy="1728867"/>
            </a:xfrm>
          </p:grpSpPr>
          <p:pic>
            <p:nvPicPr>
              <p:cNvPr id="97" name="Picture 96"/>
              <p:cNvPicPr>
                <a:picLocks noChangeAspect="1"/>
              </p:cNvPicPr>
              <p:nvPr/>
            </p:nvPicPr>
            <p:blipFill rotWithShape="1">
              <a:blip r:embed="rId6"/>
              <a:srcRect t="14562" r="41800"/>
              <a:stretch/>
            </p:blipFill>
            <p:spPr>
              <a:xfrm>
                <a:off x="6129135" y="5111164"/>
                <a:ext cx="2744126" cy="1728867"/>
              </a:xfrm>
              <a:prstGeom prst="rect">
                <a:avLst/>
              </a:prstGeom>
            </p:spPr>
          </p:pic>
          <p:sp>
            <p:nvSpPr>
              <p:cNvPr id="98" name="TextBox 97"/>
              <p:cNvSpPr txBox="1"/>
              <p:nvPr/>
            </p:nvSpPr>
            <p:spPr>
              <a:xfrm>
                <a:off x="8723101" y="5111164"/>
                <a:ext cx="1084713" cy="400110"/>
              </a:xfrm>
              <a:prstGeom prst="rect">
                <a:avLst/>
              </a:prstGeom>
              <a:noFill/>
            </p:spPr>
            <p:txBody>
              <a:bodyPr wrap="square" rtlCol="0">
                <a:spAutoFit/>
              </a:bodyPr>
              <a:lstStyle/>
              <a:p>
                <a:r>
                  <a:rPr lang="en-US" sz="1000" dirty="0" err="1" smtClean="0"/>
                  <a:t>Grotz</a:t>
                </a:r>
                <a:r>
                  <a:rPr lang="en-US" sz="1000" dirty="0"/>
                  <a:t> </a:t>
                </a:r>
                <a:r>
                  <a:rPr lang="en-US" sz="1000" dirty="0" smtClean="0"/>
                  <a:t>et al. 2013 Nat. Comm.</a:t>
                </a:r>
                <a:endParaRPr lang="en-US" sz="1000" dirty="0"/>
              </a:p>
            </p:txBody>
          </p:sp>
        </p:grpSp>
        <p:sp>
          <p:nvSpPr>
            <p:cNvPr id="90" name="Rectangle 89"/>
            <p:cNvSpPr/>
            <p:nvPr/>
          </p:nvSpPr>
          <p:spPr>
            <a:xfrm>
              <a:off x="6343613" y="3910048"/>
              <a:ext cx="2710999" cy="369332"/>
            </a:xfrm>
            <a:prstGeom prst="rect">
              <a:avLst/>
            </a:prstGeom>
          </p:spPr>
          <p:txBody>
            <a:bodyPr wrap="none">
              <a:spAutoFit/>
            </a:bodyPr>
            <a:lstStyle/>
            <a:p>
              <a:pPr marL="285750" indent="-285750">
                <a:buFont typeface="Arial"/>
                <a:buChar char="•"/>
              </a:pPr>
              <a:r>
                <a:rPr lang="en-US" dirty="0" smtClean="0"/>
                <a:t>Applied voltage/current </a:t>
              </a:r>
              <a:endParaRPr lang="en-US" dirty="0"/>
            </a:p>
          </p:txBody>
        </p:sp>
      </p:grpSp>
      <p:grpSp>
        <p:nvGrpSpPr>
          <p:cNvPr id="108" name="Group 107"/>
          <p:cNvGrpSpPr/>
          <p:nvPr/>
        </p:nvGrpSpPr>
        <p:grpSpPr>
          <a:xfrm>
            <a:off x="3129491" y="3910048"/>
            <a:ext cx="2427186" cy="2805331"/>
            <a:chOff x="3561292" y="3910048"/>
            <a:chExt cx="2427186" cy="2805331"/>
          </a:xfrm>
        </p:grpSpPr>
        <p:sp>
          <p:nvSpPr>
            <p:cNvPr id="89" name="TextBox 88"/>
            <p:cNvSpPr txBox="1"/>
            <p:nvPr/>
          </p:nvSpPr>
          <p:spPr>
            <a:xfrm>
              <a:off x="3561292" y="3910048"/>
              <a:ext cx="2326278" cy="369332"/>
            </a:xfrm>
            <a:prstGeom prst="rect">
              <a:avLst/>
            </a:prstGeom>
            <a:noFill/>
          </p:spPr>
          <p:txBody>
            <a:bodyPr wrap="none" rtlCol="0">
              <a:spAutoFit/>
            </a:bodyPr>
            <a:lstStyle/>
            <a:p>
              <a:pPr marL="285750" indent="-285750">
                <a:buFont typeface="Arial"/>
                <a:buChar char="•"/>
              </a:pPr>
              <a:r>
                <a:rPr lang="en-US" dirty="0" smtClean="0"/>
                <a:t>Surface termination</a:t>
              </a:r>
            </a:p>
          </p:txBody>
        </p:sp>
        <p:grpSp>
          <p:nvGrpSpPr>
            <p:cNvPr id="107" name="Group 106"/>
            <p:cNvGrpSpPr/>
            <p:nvPr/>
          </p:nvGrpSpPr>
          <p:grpSpPr>
            <a:xfrm>
              <a:off x="3826933" y="4279381"/>
              <a:ext cx="2161545" cy="2435998"/>
              <a:chOff x="3826933" y="4279381"/>
              <a:chExt cx="2161545" cy="2435998"/>
            </a:xfrm>
          </p:grpSpPr>
          <p:grpSp>
            <p:nvGrpSpPr>
              <p:cNvPr id="105" name="Group 104"/>
              <p:cNvGrpSpPr/>
              <p:nvPr/>
            </p:nvGrpSpPr>
            <p:grpSpPr>
              <a:xfrm>
                <a:off x="3826933" y="4279381"/>
                <a:ext cx="1914983" cy="2435998"/>
                <a:chOff x="4233333" y="4487229"/>
                <a:chExt cx="1237649" cy="1752600"/>
              </a:xfrm>
            </p:grpSpPr>
            <p:pic>
              <p:nvPicPr>
                <p:cNvPr id="102" name="Picture 101"/>
                <p:cNvPicPr>
                  <a:picLocks noChangeAspect="1"/>
                </p:cNvPicPr>
                <p:nvPr/>
              </p:nvPicPr>
              <p:blipFill rotWithShape="1">
                <a:blip r:embed="rId7"/>
                <a:srcRect l="65378"/>
                <a:stretch/>
              </p:blipFill>
              <p:spPr>
                <a:xfrm>
                  <a:off x="4292600" y="4487229"/>
                  <a:ext cx="1178382" cy="1752600"/>
                </a:xfrm>
                <a:prstGeom prst="rect">
                  <a:avLst/>
                </a:prstGeom>
              </p:spPr>
            </p:pic>
            <p:sp>
              <p:nvSpPr>
                <p:cNvPr id="104" name="Rectangle 103"/>
                <p:cNvSpPr/>
                <p:nvPr/>
              </p:nvSpPr>
              <p:spPr>
                <a:xfrm>
                  <a:off x="4233333" y="4487229"/>
                  <a:ext cx="355600" cy="39828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6" name="TextBox 105"/>
              <p:cNvSpPr txBox="1"/>
              <p:nvPr/>
            </p:nvSpPr>
            <p:spPr>
              <a:xfrm>
                <a:off x="4592886" y="6469158"/>
                <a:ext cx="1395592" cy="246221"/>
              </a:xfrm>
              <a:prstGeom prst="rect">
                <a:avLst/>
              </a:prstGeom>
              <a:noFill/>
            </p:spPr>
            <p:txBody>
              <a:bodyPr wrap="square" rtlCol="0">
                <a:spAutoFit/>
              </a:bodyPr>
              <a:lstStyle/>
              <a:p>
                <a:r>
                  <a:rPr lang="en-US" sz="1000" dirty="0" err="1" smtClean="0"/>
                  <a:t>Hauf</a:t>
                </a:r>
                <a:r>
                  <a:rPr lang="en-US" sz="1000" dirty="0" smtClean="0"/>
                  <a:t> et al. 2011 PRB</a:t>
                </a:r>
                <a:endParaRPr lang="en-US" sz="1000" dirty="0"/>
              </a:p>
            </p:txBody>
          </p:sp>
        </p:grpSp>
      </p:grpSp>
      <p:sp>
        <p:nvSpPr>
          <p:cNvPr id="111" name="TextBox 110"/>
          <p:cNvSpPr txBox="1"/>
          <p:nvPr/>
        </p:nvSpPr>
        <p:spPr>
          <a:xfrm>
            <a:off x="5641485" y="6411497"/>
            <a:ext cx="2095445" cy="369332"/>
          </a:xfrm>
          <a:prstGeom prst="rect">
            <a:avLst/>
          </a:prstGeom>
          <a:noFill/>
        </p:spPr>
        <p:txBody>
          <a:bodyPr wrap="none" rtlCol="0">
            <a:spAutoFit/>
          </a:bodyPr>
          <a:lstStyle/>
          <a:p>
            <a:pPr marL="285750" indent="-285750">
              <a:buFont typeface="Arial"/>
              <a:buChar char="•"/>
            </a:pPr>
            <a:r>
              <a:rPr lang="en-US" dirty="0" smtClean="0"/>
              <a:t>Optical excitation</a:t>
            </a:r>
          </a:p>
        </p:txBody>
      </p:sp>
      <p:sp>
        <p:nvSpPr>
          <p:cNvPr id="112" name="TextBox 111"/>
          <p:cNvSpPr txBox="1"/>
          <p:nvPr/>
        </p:nvSpPr>
        <p:spPr>
          <a:xfrm>
            <a:off x="-3505200" y="3470749"/>
            <a:ext cx="3318933" cy="646331"/>
          </a:xfrm>
          <a:prstGeom prst="rect">
            <a:avLst/>
          </a:prstGeom>
          <a:noFill/>
        </p:spPr>
        <p:txBody>
          <a:bodyPr wrap="square" rtlCol="0">
            <a:spAutoFit/>
          </a:bodyPr>
          <a:lstStyle/>
          <a:p>
            <a:r>
              <a:rPr lang="en-US" dirty="0" smtClean="0"/>
              <a:t>Add something here about NV0? Why we don’t use that one?</a:t>
            </a:r>
            <a:endParaRPr lang="en-US" dirty="0"/>
          </a:p>
        </p:txBody>
      </p:sp>
      <p:grpSp>
        <p:nvGrpSpPr>
          <p:cNvPr id="116" name="Group 115"/>
          <p:cNvGrpSpPr/>
          <p:nvPr/>
        </p:nvGrpSpPr>
        <p:grpSpPr>
          <a:xfrm>
            <a:off x="6010354" y="5410200"/>
            <a:ext cx="3147732" cy="1069033"/>
            <a:chOff x="6010354" y="5410200"/>
            <a:chExt cx="3147732" cy="1069033"/>
          </a:xfrm>
        </p:grpSpPr>
        <p:sp>
          <p:nvSpPr>
            <p:cNvPr id="113" name="Rectangle 112"/>
            <p:cNvSpPr/>
            <p:nvPr/>
          </p:nvSpPr>
          <p:spPr>
            <a:xfrm>
              <a:off x="7095067" y="5410200"/>
              <a:ext cx="939800" cy="19473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4" name="Picture 113"/>
            <p:cNvPicPr>
              <a:picLocks noChangeAspect="1"/>
            </p:cNvPicPr>
            <p:nvPr/>
          </p:nvPicPr>
          <p:blipFill>
            <a:blip r:embed="rId8"/>
            <a:stretch>
              <a:fillRect/>
            </a:stretch>
          </p:blipFill>
          <p:spPr>
            <a:xfrm>
              <a:off x="6911648" y="5423072"/>
              <a:ext cx="2246438" cy="1056161"/>
            </a:xfrm>
            <a:prstGeom prst="rect">
              <a:avLst/>
            </a:prstGeom>
            <a:noFill/>
          </p:spPr>
        </p:pic>
        <p:sp>
          <p:nvSpPr>
            <p:cNvPr id="115" name="TextBox 114"/>
            <p:cNvSpPr txBox="1"/>
            <p:nvPr/>
          </p:nvSpPr>
          <p:spPr>
            <a:xfrm>
              <a:off x="6010354" y="5775543"/>
              <a:ext cx="1084713" cy="400110"/>
            </a:xfrm>
            <a:prstGeom prst="rect">
              <a:avLst/>
            </a:prstGeom>
            <a:noFill/>
          </p:spPr>
          <p:txBody>
            <a:bodyPr wrap="square" rtlCol="0">
              <a:spAutoFit/>
            </a:bodyPr>
            <a:lstStyle/>
            <a:p>
              <a:r>
                <a:rPr lang="en-US" sz="1000" dirty="0" err="1" smtClean="0"/>
                <a:t>Doi</a:t>
              </a:r>
              <a:r>
                <a:rPr lang="en-US" sz="1000" dirty="0" smtClean="0"/>
                <a:t> et al. PRX 4, 011057 (2014)</a:t>
              </a:r>
              <a:endParaRPr lang="en-US" sz="1000" dirty="0"/>
            </a:p>
          </p:txBody>
        </p:sp>
      </p:gr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8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4" grpId="0" animBg="1"/>
      <p:bldP spid="84" grpId="1" animBg="1"/>
      <p:bldP spid="87" grpId="0"/>
      <p:bldP spid="88" grpId="0"/>
      <p:bldP spid="91" grpId="0"/>
      <p:bldP spid="95" grpId="0"/>
      <p:bldP spid="96" grpId="0"/>
      <p:bldP spid="1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Group 122"/>
          <p:cNvGrpSpPr/>
          <p:nvPr/>
        </p:nvGrpSpPr>
        <p:grpSpPr>
          <a:xfrm>
            <a:off x="5670640" y="3042442"/>
            <a:ext cx="2074138" cy="1981595"/>
            <a:chOff x="5670640" y="3042442"/>
            <a:chExt cx="2074138" cy="1981595"/>
          </a:xfrm>
        </p:grpSpPr>
        <p:sp>
          <p:nvSpPr>
            <p:cNvPr id="110" name="AutoShape 13"/>
            <p:cNvSpPr>
              <a:spLocks noChangeArrowheads="1"/>
            </p:cNvSpPr>
            <p:nvPr/>
          </p:nvSpPr>
          <p:spPr bwMode="auto">
            <a:xfrm rot="19604116" flipH="1">
              <a:off x="6821440" y="3561935"/>
              <a:ext cx="543530" cy="1297497"/>
            </a:xfrm>
            <a:prstGeom prst="triangle">
              <a:avLst>
                <a:gd name="adj" fmla="val 29871"/>
              </a:avLst>
            </a:prstGeom>
            <a:solidFill>
              <a:schemeClr val="accent1">
                <a:alpha val="67842"/>
              </a:schemeClr>
            </a:solidFill>
            <a:ln w="9525">
              <a:noFill/>
              <a:miter lim="800000"/>
              <a:headEnd/>
              <a:tailEnd/>
            </a:ln>
          </p:spPr>
          <p:txBody>
            <a:bodyPr wrap="none" anchor="ctr"/>
            <a:lstStyle/>
            <a:p>
              <a:pPr algn="ctr"/>
              <a:endParaRPr lang="en-US" baseline="-25000" dirty="0"/>
            </a:p>
          </p:txBody>
        </p:sp>
        <p:cxnSp>
          <p:nvCxnSpPr>
            <p:cNvPr id="119" name="Straight Connector 118"/>
            <p:cNvCxnSpPr>
              <a:stCxn id="174" idx="2"/>
              <a:endCxn id="110" idx="4"/>
            </p:cNvCxnSpPr>
            <p:nvPr/>
          </p:nvCxnSpPr>
          <p:spPr>
            <a:xfrm rot="16200000" flipH="1">
              <a:off x="6444798" y="4125181"/>
              <a:ext cx="303082" cy="1250949"/>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11" name="Parallelogram 110"/>
            <p:cNvSpPr/>
            <p:nvPr/>
          </p:nvSpPr>
          <p:spPr>
            <a:xfrm rot="16200000">
              <a:off x="5716911" y="2996171"/>
              <a:ext cx="1981595" cy="2074138"/>
            </a:xfrm>
            <a:prstGeom prst="parallelogram">
              <a:avLst>
                <a:gd name="adj" fmla="val 24768"/>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extBox 2"/>
          <p:cNvSpPr txBox="1"/>
          <p:nvPr/>
        </p:nvSpPr>
        <p:spPr>
          <a:xfrm>
            <a:off x="1"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The electronic structure of the NV</a:t>
            </a:r>
            <a:r>
              <a:rPr lang="en-US" sz="2800" b="1" baseline="30000" dirty="0" smtClean="0">
                <a:solidFill>
                  <a:schemeClr val="bg1"/>
                </a:solidFill>
              </a:rPr>
              <a:t>-</a:t>
            </a:r>
            <a:r>
              <a:rPr lang="en-US" sz="2800" b="1" dirty="0" smtClean="0">
                <a:solidFill>
                  <a:schemeClr val="bg1"/>
                </a:solidFill>
              </a:rPr>
              <a:t> center</a:t>
            </a:r>
            <a:endParaRPr lang="en-US" sz="2800" b="1" dirty="0">
              <a:solidFill>
                <a:schemeClr val="bg1"/>
              </a:solidFill>
            </a:endParaRPr>
          </a:p>
        </p:txBody>
      </p:sp>
      <p:grpSp>
        <p:nvGrpSpPr>
          <p:cNvPr id="8" name="Group 96"/>
          <p:cNvGrpSpPr/>
          <p:nvPr/>
        </p:nvGrpSpPr>
        <p:grpSpPr>
          <a:xfrm>
            <a:off x="405110" y="881920"/>
            <a:ext cx="2131211" cy="2100346"/>
            <a:chOff x="3611204" y="952224"/>
            <a:chExt cx="2817792" cy="2708526"/>
          </a:xfrm>
        </p:grpSpPr>
        <p:grpSp>
          <p:nvGrpSpPr>
            <p:cNvPr id="9" name="Group 198"/>
            <p:cNvGrpSpPr/>
            <p:nvPr/>
          </p:nvGrpSpPr>
          <p:grpSpPr>
            <a:xfrm>
              <a:off x="3611683" y="952224"/>
              <a:ext cx="2817313" cy="2702865"/>
              <a:chOff x="4899710" y="726135"/>
              <a:chExt cx="2817313" cy="2702865"/>
            </a:xfrm>
          </p:grpSpPr>
          <p:cxnSp>
            <p:nvCxnSpPr>
              <p:cNvPr id="46" name="Straight Connector 45"/>
              <p:cNvCxnSpPr/>
              <p:nvPr/>
            </p:nvCxnSpPr>
            <p:spPr>
              <a:xfrm flipH="1" flipV="1">
                <a:off x="6134375" y="2247691"/>
                <a:ext cx="474219" cy="269435"/>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7" name="Oval 46"/>
              <p:cNvSpPr/>
              <p:nvPr/>
            </p:nvSpPr>
            <p:spPr>
              <a:xfrm flipH="1">
                <a:off x="7412582" y="1629785"/>
                <a:ext cx="304441" cy="2940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48" name="Straight Connector 47"/>
              <p:cNvCxnSpPr/>
              <p:nvPr/>
            </p:nvCxnSpPr>
            <p:spPr>
              <a:xfrm rot="10800000">
                <a:off x="6963093" y="1349378"/>
                <a:ext cx="575639" cy="409967"/>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9" name="Oval 48"/>
              <p:cNvSpPr/>
              <p:nvPr/>
            </p:nvSpPr>
            <p:spPr>
              <a:xfrm flipH="1">
                <a:off x="5172775" y="771047"/>
                <a:ext cx="291204" cy="2812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50" name="Oval 49"/>
              <p:cNvSpPr/>
              <p:nvPr/>
            </p:nvSpPr>
            <p:spPr>
              <a:xfrm flipH="1">
                <a:off x="6872037" y="1234663"/>
                <a:ext cx="330914" cy="3195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51" name="Oval 50"/>
              <p:cNvSpPr/>
              <p:nvPr/>
            </p:nvSpPr>
            <p:spPr>
              <a:xfrm flipH="1">
                <a:off x="6594179" y="726135"/>
                <a:ext cx="300273" cy="2959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52" name="Oval 51"/>
              <p:cNvSpPr/>
              <p:nvPr/>
            </p:nvSpPr>
            <p:spPr>
              <a:xfrm flipH="1">
                <a:off x="7303422" y="762696"/>
                <a:ext cx="370624" cy="3589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53" name="Oval 52"/>
              <p:cNvSpPr/>
              <p:nvPr/>
            </p:nvSpPr>
            <p:spPr>
              <a:xfrm flipH="1">
                <a:off x="6927927" y="2193534"/>
                <a:ext cx="423570" cy="4090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54" name="Oval 53"/>
              <p:cNvSpPr/>
              <p:nvPr/>
            </p:nvSpPr>
            <p:spPr>
              <a:xfrm flipH="1">
                <a:off x="5787376" y="1554237"/>
                <a:ext cx="220609" cy="22181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55" name="Oval 54"/>
              <p:cNvSpPr/>
              <p:nvPr/>
            </p:nvSpPr>
            <p:spPr>
              <a:xfrm flipH="1">
                <a:off x="6559510" y="2422801"/>
                <a:ext cx="220609" cy="22181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56" name="Straight Connector 13"/>
              <p:cNvCxnSpPr>
                <a:stCxn id="52" idx="5"/>
              </p:cNvCxnSpPr>
              <p:nvPr/>
            </p:nvCxnSpPr>
            <p:spPr>
              <a:xfrm rot="5400000">
                <a:off x="7107754" y="1072940"/>
                <a:ext cx="253787" cy="246103"/>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16200000" flipV="1">
                <a:off x="6651322" y="971240"/>
                <a:ext cx="378610" cy="201462"/>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8" name="Oval 57"/>
              <p:cNvSpPr/>
              <p:nvPr/>
            </p:nvSpPr>
            <p:spPr>
              <a:xfrm flipH="1">
                <a:off x="6521758" y="2517126"/>
                <a:ext cx="344149" cy="3323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59" name="Straight Connector 58"/>
              <p:cNvCxnSpPr/>
              <p:nvPr/>
            </p:nvCxnSpPr>
            <p:spPr>
              <a:xfrm flipH="1">
                <a:off x="6752152" y="2491235"/>
                <a:ext cx="201464" cy="160995"/>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0" name="Oval 59"/>
              <p:cNvSpPr/>
              <p:nvPr/>
            </p:nvSpPr>
            <p:spPr>
              <a:xfrm flipH="1">
                <a:off x="7201361" y="2915902"/>
                <a:ext cx="300273" cy="2959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61" name="Straight Connector 60"/>
              <p:cNvCxnSpPr/>
              <p:nvPr/>
            </p:nvCxnSpPr>
            <p:spPr>
              <a:xfrm flipH="1" flipV="1">
                <a:off x="6829203" y="2781185"/>
                <a:ext cx="474219" cy="269435"/>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10800000" flipV="1">
                <a:off x="6055485" y="2736159"/>
                <a:ext cx="559946" cy="537927"/>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3" name="Oval 21"/>
              <p:cNvSpPr/>
              <p:nvPr/>
            </p:nvSpPr>
            <p:spPr>
              <a:xfrm flipH="1">
                <a:off x="5958612" y="2094769"/>
                <a:ext cx="291204" cy="2812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64" name="Straight Connector 22"/>
              <p:cNvCxnSpPr/>
              <p:nvPr/>
            </p:nvCxnSpPr>
            <p:spPr>
              <a:xfrm flipH="1">
                <a:off x="5519268" y="2281099"/>
                <a:ext cx="536217" cy="47205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5" name="Oval 23"/>
              <p:cNvSpPr/>
              <p:nvPr/>
            </p:nvSpPr>
            <p:spPr>
              <a:xfrm flipH="1">
                <a:off x="5414381" y="2539595"/>
                <a:ext cx="291204" cy="2812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66" name="Straight Connector 24"/>
              <p:cNvCxnSpPr/>
              <p:nvPr/>
            </p:nvCxnSpPr>
            <p:spPr>
              <a:xfrm rot="16200000" flipV="1">
                <a:off x="5783291" y="1831261"/>
                <a:ext cx="390445" cy="16166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7" name="Straight Connector 30"/>
              <p:cNvCxnSpPr/>
              <p:nvPr/>
            </p:nvCxnSpPr>
            <p:spPr>
              <a:xfrm rot="16200000" flipV="1">
                <a:off x="5225712" y="1018142"/>
                <a:ext cx="453775" cy="26844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8" name="Oval 34"/>
              <p:cNvSpPr/>
              <p:nvPr/>
            </p:nvSpPr>
            <p:spPr>
              <a:xfrm flipH="1">
                <a:off x="5481030" y="1341183"/>
                <a:ext cx="330914" cy="3195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69" name="Straight Connector 35"/>
              <p:cNvCxnSpPr/>
              <p:nvPr/>
            </p:nvCxnSpPr>
            <p:spPr>
              <a:xfrm rot="5400000">
                <a:off x="5574608" y="1165152"/>
                <a:ext cx="380682" cy="176735"/>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0" name="Straight Connector 36"/>
              <p:cNvCxnSpPr/>
              <p:nvPr/>
            </p:nvCxnSpPr>
            <p:spPr>
              <a:xfrm flipH="1">
                <a:off x="5007561" y="1582074"/>
                <a:ext cx="536217" cy="43967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1" name="Oval 37"/>
              <p:cNvSpPr/>
              <p:nvPr/>
            </p:nvSpPr>
            <p:spPr>
              <a:xfrm flipH="1">
                <a:off x="5685895" y="825608"/>
                <a:ext cx="423570" cy="4090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72" name="Oval 38"/>
              <p:cNvSpPr/>
              <p:nvPr/>
            </p:nvSpPr>
            <p:spPr>
              <a:xfrm flipH="1">
                <a:off x="4899710" y="1796976"/>
                <a:ext cx="344149" cy="3323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73" name="Oval 39"/>
              <p:cNvSpPr/>
              <p:nvPr/>
            </p:nvSpPr>
            <p:spPr>
              <a:xfrm flipH="1">
                <a:off x="5862761" y="3070026"/>
                <a:ext cx="370624" cy="3589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74" name="Straight Connector 22"/>
              <p:cNvCxnSpPr/>
              <p:nvPr/>
            </p:nvCxnSpPr>
            <p:spPr>
              <a:xfrm flipH="1">
                <a:off x="6428996" y="1424731"/>
                <a:ext cx="536217" cy="47205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400000">
                <a:off x="6127702" y="1945175"/>
                <a:ext cx="244228" cy="20146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7" name="Oval 76"/>
              <p:cNvSpPr/>
              <p:nvPr/>
            </p:nvSpPr>
            <p:spPr>
              <a:xfrm flipH="1">
                <a:off x="6201783" y="1699793"/>
                <a:ext cx="423570" cy="4090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cxnSp>
            <p:nvCxnSpPr>
              <p:cNvPr id="78" name="Straight Connector 24"/>
              <p:cNvCxnSpPr/>
              <p:nvPr/>
            </p:nvCxnSpPr>
            <p:spPr>
              <a:xfrm rot="16200000" flipV="1">
                <a:off x="6307302" y="2168903"/>
                <a:ext cx="513583" cy="17521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flipV="1">
                <a:off x="5788932" y="1568994"/>
                <a:ext cx="474219" cy="269435"/>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10" name="Group 98"/>
            <p:cNvGrpSpPr/>
            <p:nvPr/>
          </p:nvGrpSpPr>
          <p:grpSpPr>
            <a:xfrm flipH="1">
              <a:off x="3611204" y="957885"/>
              <a:ext cx="2817313" cy="2702865"/>
              <a:chOff x="643411" y="1164471"/>
              <a:chExt cx="1946238" cy="1933434"/>
            </a:xfrm>
          </p:grpSpPr>
          <p:sp>
            <p:nvSpPr>
              <p:cNvPr id="11" name="Oval 10"/>
              <p:cNvSpPr/>
              <p:nvPr/>
            </p:nvSpPr>
            <p:spPr>
              <a:xfrm>
                <a:off x="643411" y="1810877"/>
                <a:ext cx="210312" cy="2103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2" name="Straight Connector 11"/>
              <p:cNvCxnSpPr/>
              <p:nvPr/>
            </p:nvCxnSpPr>
            <p:spPr>
              <a:xfrm rot="10800000" flipH="1">
                <a:off x="766577" y="1610294"/>
                <a:ext cx="397659" cy="29326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2199844" y="1196598"/>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 name="Oval 13"/>
              <p:cNvSpPr/>
              <p:nvPr/>
            </p:nvSpPr>
            <p:spPr>
              <a:xfrm>
                <a:off x="998539" y="152823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5" name="Oval 14"/>
              <p:cNvSpPr/>
              <p:nvPr/>
            </p:nvSpPr>
            <p:spPr>
              <a:xfrm>
                <a:off x="1211654" y="1164471"/>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6" name="Oval 15"/>
              <p:cNvSpPr/>
              <p:nvPr/>
            </p:nvSpPr>
            <p:spPr>
              <a:xfrm>
                <a:off x="673100" y="1190624"/>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7" name="Oval 16"/>
              <p:cNvSpPr/>
              <p:nvPr/>
            </p:nvSpPr>
            <p:spPr>
              <a:xfrm>
                <a:off x="895921" y="2214142"/>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8" name="Oval 17"/>
              <p:cNvSpPr/>
              <p:nvPr/>
            </p:nvSpPr>
            <p:spPr>
              <a:xfrm>
                <a:off x="1824037" y="1756835"/>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9" name="Oval 18"/>
              <p:cNvSpPr/>
              <p:nvPr/>
            </p:nvSpPr>
            <p:spPr>
              <a:xfrm>
                <a:off x="1290637" y="2378143"/>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20" name="Straight Connector 13"/>
              <p:cNvCxnSpPr>
                <a:stCxn id="16" idx="5"/>
              </p:cNvCxnSpPr>
              <p:nvPr/>
            </p:nvCxnSpPr>
            <p:spPr>
              <a:xfrm rot="16200000" flipH="1">
                <a:off x="885872" y="1415567"/>
                <a:ext cx="181541" cy="1700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flipV="1">
                <a:off x="1113422" y="1342271"/>
                <a:ext cx="270830" cy="13917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1231373" y="2445616"/>
                <a:ext cx="237743" cy="23774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00"/>
              </a:p>
            </p:txBody>
          </p:sp>
          <p:cxnSp>
            <p:nvCxnSpPr>
              <p:cNvPr id="23" name="Straight Connector 22"/>
              <p:cNvCxnSpPr/>
              <p:nvPr/>
            </p:nvCxnSpPr>
            <p:spPr>
              <a:xfrm>
                <a:off x="1170783" y="2427096"/>
                <a:ext cx="139174" cy="11516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792204" y="2730872"/>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25" name="Straight Connector 24"/>
              <p:cNvCxnSpPr/>
              <p:nvPr/>
            </p:nvCxnSpPr>
            <p:spPr>
              <a:xfrm flipV="1">
                <a:off x="929132" y="2634505"/>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flipH="1" flipV="1">
                <a:off x="1404406" y="2602297"/>
                <a:ext cx="386818" cy="38479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1409129" y="2252882"/>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 name="Oval 21"/>
              <p:cNvSpPr/>
              <p:nvPr/>
            </p:nvSpPr>
            <p:spPr>
              <a:xfrm>
                <a:off x="1656977" y="2143493"/>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29" name="Straight Connector 22"/>
              <p:cNvCxnSpPr/>
              <p:nvPr/>
            </p:nvCxnSpPr>
            <p:spPr>
              <a:xfrm>
                <a:off x="1791224" y="2276780"/>
                <a:ext cx="370426" cy="33767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 name="Oval 23"/>
              <p:cNvSpPr/>
              <p:nvPr/>
            </p:nvSpPr>
            <p:spPr>
              <a:xfrm>
                <a:off x="2032939" y="2461689"/>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31" name="Straight Connector 24"/>
              <p:cNvCxnSpPr/>
              <p:nvPr/>
            </p:nvCxnSpPr>
            <p:spPr>
              <a:xfrm rot="5400000" flipH="1" flipV="1">
                <a:off x="1704749" y="1956980"/>
                <a:ext cx="279296" cy="111680"/>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2" name="Oval 25"/>
              <p:cNvSpPr/>
              <p:nvPr/>
            </p:nvSpPr>
            <p:spPr>
              <a:xfrm>
                <a:off x="1400233" y="1859837"/>
                <a:ext cx="292608" cy="292608"/>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33" name="Rectangle 26"/>
              <p:cNvSpPr/>
              <p:nvPr/>
            </p:nvSpPr>
            <p:spPr>
              <a:xfrm rot="2441537">
                <a:off x="1146709" y="1770113"/>
                <a:ext cx="343428"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34" name="Rectangle 27"/>
              <p:cNvSpPr/>
              <p:nvPr/>
            </p:nvSpPr>
            <p:spPr>
              <a:xfrm rot="19702570">
                <a:off x="1629897" y="1813491"/>
                <a:ext cx="373119" cy="78585"/>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35" name="Rectangle 28"/>
              <p:cNvSpPr/>
              <p:nvPr/>
            </p:nvSpPr>
            <p:spPr>
              <a:xfrm rot="2876004">
                <a:off x="1629208" y="2125005"/>
                <a:ext cx="117660" cy="76454"/>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36" name="Rectangle 29"/>
              <p:cNvSpPr/>
              <p:nvPr/>
            </p:nvSpPr>
            <p:spPr>
              <a:xfrm rot="17408157">
                <a:off x="1259570" y="2234042"/>
                <a:ext cx="378817"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37" name="Straight Connector 30"/>
              <p:cNvCxnSpPr/>
              <p:nvPr/>
            </p:nvCxnSpPr>
            <p:spPr>
              <a:xfrm rot="5400000" flipH="1" flipV="1">
                <a:off x="2045406" y="1376642"/>
                <a:ext cx="324598" cy="18544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TextBox 31"/>
              <p:cNvSpPr txBox="1"/>
              <p:nvPr/>
            </p:nvSpPr>
            <p:spPr>
              <a:xfrm>
                <a:off x="1145192" y="2647236"/>
                <a:ext cx="333670" cy="397476"/>
              </a:xfrm>
              <a:prstGeom prst="rect">
                <a:avLst/>
              </a:prstGeom>
              <a:noFill/>
            </p:spPr>
            <p:txBody>
              <a:bodyPr wrap="square" rtlCol="0">
                <a:spAutoFit/>
              </a:bodyPr>
              <a:lstStyle/>
              <a:p>
                <a:r>
                  <a:rPr lang="en-US" sz="2200" dirty="0" smtClean="0">
                    <a:solidFill>
                      <a:srgbClr val="B41746"/>
                    </a:solidFill>
                  </a:rPr>
                  <a:t>N</a:t>
                </a:r>
                <a:endParaRPr lang="en-US" sz="2200" dirty="0">
                  <a:solidFill>
                    <a:srgbClr val="B41746"/>
                  </a:solidFill>
                </a:endParaRPr>
              </a:p>
            </p:txBody>
          </p:sp>
          <p:sp>
            <p:nvSpPr>
              <p:cNvPr id="39" name="TextBox 32"/>
              <p:cNvSpPr txBox="1"/>
              <p:nvPr/>
            </p:nvSpPr>
            <p:spPr>
              <a:xfrm>
                <a:off x="1117380" y="1853421"/>
                <a:ext cx="315636" cy="397476"/>
              </a:xfrm>
              <a:prstGeom prst="rect">
                <a:avLst/>
              </a:prstGeom>
              <a:noFill/>
            </p:spPr>
            <p:txBody>
              <a:bodyPr wrap="square" rtlCol="0">
                <a:spAutoFit/>
              </a:bodyPr>
              <a:lstStyle/>
              <a:p>
                <a:r>
                  <a:rPr lang="en-US" sz="2200" dirty="0" smtClean="0"/>
                  <a:t>V</a:t>
                </a:r>
                <a:endParaRPr lang="en-US" sz="2200" dirty="0"/>
              </a:p>
            </p:txBody>
          </p:sp>
          <p:sp>
            <p:nvSpPr>
              <p:cNvPr id="40" name="Oval 34"/>
              <p:cNvSpPr/>
              <p:nvPr/>
            </p:nvSpPr>
            <p:spPr>
              <a:xfrm>
                <a:off x="1959465" y="1604432"/>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41" name="Straight Connector 35"/>
              <p:cNvCxnSpPr/>
              <p:nvPr/>
            </p:nvCxnSpPr>
            <p:spPr>
              <a:xfrm rot="16200000" flipH="1">
                <a:off x="1855774" y="1480678"/>
                <a:ext cx="272312" cy="12209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2" name="Straight Connector 36"/>
              <p:cNvCxnSpPr/>
              <p:nvPr/>
            </p:nvCxnSpPr>
            <p:spPr>
              <a:xfrm>
                <a:off x="2144718" y="1776748"/>
                <a:ext cx="370426" cy="3145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3" name="Oval 37"/>
              <p:cNvSpPr/>
              <p:nvPr/>
            </p:nvSpPr>
            <p:spPr>
              <a:xfrm>
                <a:off x="1753934" y="1235627"/>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44" name="Oval 38"/>
              <p:cNvSpPr/>
              <p:nvPr/>
            </p:nvSpPr>
            <p:spPr>
              <a:xfrm>
                <a:off x="2351906" y="1930473"/>
                <a:ext cx="237743" cy="2377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45" name="Oval 39"/>
              <p:cNvSpPr/>
              <p:nvPr/>
            </p:nvSpPr>
            <p:spPr>
              <a:xfrm>
                <a:off x="1668328" y="2841121"/>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grpSp>
      </p:grpSp>
      <p:sp>
        <p:nvSpPr>
          <p:cNvPr id="4" name="TextBox 3"/>
          <p:cNvSpPr txBox="1"/>
          <p:nvPr/>
        </p:nvSpPr>
        <p:spPr>
          <a:xfrm>
            <a:off x="3018366" y="1992118"/>
            <a:ext cx="5981125" cy="923330"/>
          </a:xfrm>
          <a:prstGeom prst="rect">
            <a:avLst/>
          </a:prstGeom>
          <a:noFill/>
        </p:spPr>
        <p:txBody>
          <a:bodyPr wrap="none" rtlCol="0">
            <a:spAutoFit/>
          </a:bodyPr>
          <a:lstStyle/>
          <a:p>
            <a:r>
              <a:rPr lang="en-US" dirty="0" smtClean="0"/>
              <a:t>Approaches:</a:t>
            </a:r>
          </a:p>
          <a:p>
            <a:r>
              <a:rPr lang="en-US" dirty="0"/>
              <a:t> </a:t>
            </a:r>
            <a:r>
              <a:rPr lang="en-US" dirty="0" smtClean="0"/>
              <a:t>    </a:t>
            </a:r>
            <a:r>
              <a:rPr lang="en-US" i="1" dirty="0" err="1" smtClean="0"/>
              <a:t>Ab</a:t>
            </a:r>
            <a:r>
              <a:rPr lang="en-US" i="1" dirty="0" smtClean="0"/>
              <a:t> initio </a:t>
            </a:r>
            <a:r>
              <a:rPr lang="en-US" dirty="0" smtClean="0"/>
              <a:t>numeric calculation</a:t>
            </a:r>
          </a:p>
          <a:p>
            <a:r>
              <a:rPr lang="en-US" dirty="0"/>
              <a:t> </a:t>
            </a:r>
            <a:r>
              <a:rPr lang="en-US" dirty="0" smtClean="0"/>
              <a:t>    Symmetry properties and qualitative effects of interactions</a:t>
            </a:r>
            <a:endParaRPr lang="en-US" dirty="0"/>
          </a:p>
        </p:txBody>
      </p:sp>
      <p:sp>
        <p:nvSpPr>
          <p:cNvPr id="112" name="Oval 56"/>
          <p:cNvSpPr>
            <a:spLocks noChangeArrowheads="1"/>
          </p:cNvSpPr>
          <p:nvPr/>
        </p:nvSpPr>
        <p:spPr bwMode="auto">
          <a:xfrm>
            <a:off x="2913528" y="1164173"/>
            <a:ext cx="304800" cy="304800"/>
          </a:xfrm>
          <a:prstGeom prst="ellipse">
            <a:avLst/>
          </a:prstGeom>
          <a:solidFill>
            <a:srgbClr val="FFF495"/>
          </a:solidFill>
          <a:ln w="9525">
            <a:noFill/>
            <a:round/>
            <a:headEnd/>
            <a:tailEnd/>
          </a:ln>
          <a:effectLst/>
        </p:spPr>
        <p:txBody>
          <a:bodyPr wrap="none" anchor="ctr">
            <a:prstTxWarp prst="textNoShape">
              <a:avLst/>
            </a:prstTxWarp>
          </a:bodyPr>
          <a:lstStyle/>
          <a:p>
            <a:pPr algn="ctr"/>
            <a:r>
              <a:rPr lang="en-US" sz="2000" dirty="0" err="1">
                <a:solidFill>
                  <a:prstClr val="black"/>
                </a:solidFill>
                <a:cs typeface="Calibri"/>
              </a:rPr>
              <a:t>e</a:t>
            </a:r>
            <a:r>
              <a:rPr lang="en-US" sz="2000" baseline="30000" dirty="0">
                <a:solidFill>
                  <a:prstClr val="black"/>
                </a:solidFill>
                <a:cs typeface="Calibri"/>
              </a:rPr>
              <a:t>-</a:t>
            </a:r>
            <a:endParaRPr lang="en-US" sz="2000" dirty="0">
              <a:solidFill>
                <a:prstClr val="black"/>
              </a:solidFill>
              <a:cs typeface="Calibri"/>
            </a:endParaRPr>
          </a:p>
        </p:txBody>
      </p:sp>
      <p:sp>
        <p:nvSpPr>
          <p:cNvPr id="113" name="Oval 57"/>
          <p:cNvSpPr>
            <a:spLocks noChangeArrowheads="1"/>
          </p:cNvSpPr>
          <p:nvPr/>
        </p:nvSpPr>
        <p:spPr bwMode="auto">
          <a:xfrm>
            <a:off x="3086100" y="1392773"/>
            <a:ext cx="304800" cy="304800"/>
          </a:xfrm>
          <a:prstGeom prst="ellipse">
            <a:avLst/>
          </a:prstGeom>
          <a:solidFill>
            <a:srgbClr val="FFF495"/>
          </a:solidFill>
          <a:ln w="9525">
            <a:noFill/>
            <a:round/>
            <a:headEnd/>
            <a:tailEnd/>
          </a:ln>
          <a:effectLst/>
        </p:spPr>
        <p:txBody>
          <a:bodyPr wrap="none" anchor="ctr">
            <a:prstTxWarp prst="textNoShape">
              <a:avLst/>
            </a:prstTxWarp>
          </a:bodyPr>
          <a:lstStyle/>
          <a:p>
            <a:pPr algn="ctr"/>
            <a:r>
              <a:rPr lang="en-US" sz="2000">
                <a:solidFill>
                  <a:prstClr val="black"/>
                </a:solidFill>
                <a:cs typeface="Calibri"/>
              </a:rPr>
              <a:t>e</a:t>
            </a:r>
            <a:r>
              <a:rPr lang="en-US" sz="2000" baseline="30000">
                <a:solidFill>
                  <a:prstClr val="black"/>
                </a:solidFill>
                <a:cs typeface="Calibri"/>
              </a:rPr>
              <a:t>-</a:t>
            </a:r>
            <a:endParaRPr lang="en-US" sz="2000">
              <a:solidFill>
                <a:prstClr val="black"/>
              </a:solidFill>
              <a:cs typeface="Calibri"/>
            </a:endParaRPr>
          </a:p>
        </p:txBody>
      </p:sp>
      <p:sp>
        <p:nvSpPr>
          <p:cNvPr id="114" name="Oval 58"/>
          <p:cNvSpPr>
            <a:spLocks noChangeArrowheads="1"/>
          </p:cNvSpPr>
          <p:nvPr/>
        </p:nvSpPr>
        <p:spPr bwMode="auto">
          <a:xfrm>
            <a:off x="3162300" y="1164173"/>
            <a:ext cx="304800" cy="304800"/>
          </a:xfrm>
          <a:prstGeom prst="ellipse">
            <a:avLst/>
          </a:prstGeom>
          <a:solidFill>
            <a:srgbClr val="FFF495"/>
          </a:solidFill>
          <a:ln w="9525">
            <a:noFill/>
            <a:round/>
            <a:headEnd/>
            <a:tailEnd/>
          </a:ln>
          <a:effectLst/>
        </p:spPr>
        <p:txBody>
          <a:bodyPr wrap="none" anchor="ctr">
            <a:prstTxWarp prst="textNoShape">
              <a:avLst/>
            </a:prstTxWarp>
          </a:bodyPr>
          <a:lstStyle/>
          <a:p>
            <a:pPr algn="ctr"/>
            <a:r>
              <a:rPr lang="en-US" sz="2000">
                <a:solidFill>
                  <a:prstClr val="black"/>
                </a:solidFill>
                <a:cs typeface="Calibri"/>
              </a:rPr>
              <a:t>e</a:t>
            </a:r>
            <a:r>
              <a:rPr lang="en-US" sz="2000" baseline="30000">
                <a:solidFill>
                  <a:prstClr val="black"/>
                </a:solidFill>
                <a:cs typeface="Calibri"/>
              </a:rPr>
              <a:t>-</a:t>
            </a:r>
            <a:endParaRPr lang="en-US" sz="2000">
              <a:solidFill>
                <a:prstClr val="black"/>
              </a:solidFill>
              <a:cs typeface="Calibri"/>
            </a:endParaRPr>
          </a:p>
        </p:txBody>
      </p:sp>
      <p:sp>
        <p:nvSpPr>
          <p:cNvPr id="115" name="Oval 59"/>
          <p:cNvSpPr>
            <a:spLocks noChangeArrowheads="1"/>
          </p:cNvSpPr>
          <p:nvPr/>
        </p:nvSpPr>
        <p:spPr bwMode="auto">
          <a:xfrm>
            <a:off x="3364382" y="1392773"/>
            <a:ext cx="304800" cy="304800"/>
          </a:xfrm>
          <a:prstGeom prst="ellipse">
            <a:avLst/>
          </a:prstGeom>
          <a:solidFill>
            <a:srgbClr val="FFF495"/>
          </a:solidFill>
          <a:ln w="9525">
            <a:noFill/>
            <a:round/>
            <a:headEnd/>
            <a:tailEnd/>
          </a:ln>
          <a:effectLst/>
        </p:spPr>
        <p:txBody>
          <a:bodyPr wrap="none" anchor="ctr">
            <a:prstTxWarp prst="textNoShape">
              <a:avLst/>
            </a:prstTxWarp>
          </a:bodyPr>
          <a:lstStyle/>
          <a:p>
            <a:pPr algn="ctr"/>
            <a:r>
              <a:rPr lang="en-US" sz="2000" dirty="0" err="1">
                <a:solidFill>
                  <a:prstClr val="black"/>
                </a:solidFill>
                <a:cs typeface="Calibri"/>
              </a:rPr>
              <a:t>e</a:t>
            </a:r>
            <a:r>
              <a:rPr lang="en-US" sz="2000" baseline="30000" dirty="0">
                <a:solidFill>
                  <a:prstClr val="black"/>
                </a:solidFill>
                <a:cs typeface="Calibri"/>
              </a:rPr>
              <a:t>-</a:t>
            </a:r>
            <a:endParaRPr lang="en-US" sz="2000" dirty="0">
              <a:solidFill>
                <a:prstClr val="black"/>
              </a:solidFill>
              <a:cs typeface="Calibri"/>
            </a:endParaRPr>
          </a:p>
        </p:txBody>
      </p:sp>
      <p:sp>
        <p:nvSpPr>
          <p:cNvPr id="116" name="Oval 60"/>
          <p:cNvSpPr>
            <a:spLocks noChangeArrowheads="1"/>
          </p:cNvSpPr>
          <p:nvPr/>
        </p:nvSpPr>
        <p:spPr bwMode="auto">
          <a:xfrm>
            <a:off x="3467100" y="1087973"/>
            <a:ext cx="304800" cy="304800"/>
          </a:xfrm>
          <a:prstGeom prst="ellipse">
            <a:avLst/>
          </a:prstGeom>
          <a:solidFill>
            <a:srgbClr val="FFF495"/>
          </a:solidFill>
          <a:ln w="9525">
            <a:noFill/>
            <a:round/>
            <a:headEnd/>
            <a:tailEnd/>
          </a:ln>
          <a:effectLst/>
        </p:spPr>
        <p:txBody>
          <a:bodyPr wrap="none" anchor="ctr">
            <a:prstTxWarp prst="textNoShape">
              <a:avLst/>
            </a:prstTxWarp>
          </a:bodyPr>
          <a:lstStyle/>
          <a:p>
            <a:pPr algn="ctr"/>
            <a:r>
              <a:rPr lang="en-US" sz="2000" dirty="0" err="1">
                <a:solidFill>
                  <a:prstClr val="black"/>
                </a:solidFill>
                <a:cs typeface="Calibri"/>
              </a:rPr>
              <a:t>e</a:t>
            </a:r>
            <a:r>
              <a:rPr lang="en-US" sz="2000" baseline="30000" dirty="0" smtClean="0">
                <a:solidFill>
                  <a:prstClr val="black"/>
                </a:solidFill>
                <a:cs typeface="Calibri"/>
              </a:rPr>
              <a:t>-</a:t>
            </a:r>
            <a:endParaRPr lang="en-US" sz="2000" dirty="0">
              <a:solidFill>
                <a:prstClr val="black"/>
              </a:solidFill>
              <a:cs typeface="Calibri"/>
            </a:endParaRPr>
          </a:p>
        </p:txBody>
      </p:sp>
      <p:sp>
        <p:nvSpPr>
          <p:cNvPr id="117" name="Oval 61"/>
          <p:cNvSpPr>
            <a:spLocks noChangeArrowheads="1"/>
          </p:cNvSpPr>
          <p:nvPr/>
        </p:nvSpPr>
        <p:spPr bwMode="auto">
          <a:xfrm>
            <a:off x="3086100" y="935573"/>
            <a:ext cx="304800" cy="304800"/>
          </a:xfrm>
          <a:prstGeom prst="ellipse">
            <a:avLst/>
          </a:prstGeom>
          <a:solidFill>
            <a:srgbClr val="FFF495"/>
          </a:solidFill>
          <a:ln w="9525">
            <a:noFill/>
            <a:round/>
            <a:headEnd/>
            <a:tailEnd/>
          </a:ln>
          <a:effectLst/>
        </p:spPr>
        <p:txBody>
          <a:bodyPr wrap="none" anchor="ctr">
            <a:prstTxWarp prst="textNoShape">
              <a:avLst/>
            </a:prstTxWarp>
          </a:bodyPr>
          <a:lstStyle/>
          <a:p>
            <a:pPr algn="ctr"/>
            <a:r>
              <a:rPr lang="en-US" sz="2000" dirty="0" err="1">
                <a:solidFill>
                  <a:prstClr val="black"/>
                </a:solidFill>
                <a:cs typeface="Calibri"/>
              </a:rPr>
              <a:t>e</a:t>
            </a:r>
            <a:r>
              <a:rPr lang="en-US" sz="2000" baseline="30000" dirty="0">
                <a:solidFill>
                  <a:prstClr val="black"/>
                </a:solidFill>
                <a:cs typeface="Calibri"/>
              </a:rPr>
              <a:t>-</a:t>
            </a:r>
            <a:endParaRPr lang="en-US" sz="2000" dirty="0">
              <a:solidFill>
                <a:prstClr val="black"/>
              </a:solidFill>
              <a:cs typeface="Calibri"/>
            </a:endParaRPr>
          </a:p>
        </p:txBody>
      </p:sp>
      <p:sp>
        <p:nvSpPr>
          <p:cNvPr id="121" name="TextBox 120"/>
          <p:cNvSpPr txBox="1"/>
          <p:nvPr/>
        </p:nvSpPr>
        <p:spPr>
          <a:xfrm>
            <a:off x="3920065" y="990619"/>
            <a:ext cx="4732868" cy="646331"/>
          </a:xfrm>
          <a:prstGeom prst="rect">
            <a:avLst/>
          </a:prstGeom>
          <a:noFill/>
        </p:spPr>
        <p:txBody>
          <a:bodyPr wrap="square" rtlCol="0">
            <a:spAutoFit/>
          </a:bodyPr>
          <a:lstStyle/>
          <a:p>
            <a:r>
              <a:rPr lang="en-US" dirty="0" smtClean="0"/>
              <a:t>What are the energy levels for 6 electrons occupying the dangling bonds of the NV defect?</a:t>
            </a:r>
            <a:endParaRPr lang="en-US" dirty="0"/>
          </a:p>
        </p:txBody>
      </p:sp>
      <p:sp>
        <p:nvSpPr>
          <p:cNvPr id="122" name="Freeform 121"/>
          <p:cNvSpPr/>
          <p:nvPr/>
        </p:nvSpPr>
        <p:spPr>
          <a:xfrm>
            <a:off x="3441702" y="2873114"/>
            <a:ext cx="5274734" cy="66818"/>
          </a:xfrm>
          <a:custGeom>
            <a:avLst/>
            <a:gdLst>
              <a:gd name="connsiteX0" fmla="*/ 0 w 9076267"/>
              <a:gd name="connsiteY0" fmla="*/ 973976 h 973976"/>
              <a:gd name="connsiteX1" fmla="*/ 465667 w 9076267"/>
              <a:gd name="connsiteY1" fmla="*/ 178109 h 973976"/>
              <a:gd name="connsiteX2" fmla="*/ 1236133 w 9076267"/>
              <a:gd name="connsiteY2" fmla="*/ 897776 h 973976"/>
              <a:gd name="connsiteX3" fmla="*/ 1854200 w 9076267"/>
              <a:gd name="connsiteY3" fmla="*/ 161176 h 973976"/>
              <a:gd name="connsiteX4" fmla="*/ 2472267 w 9076267"/>
              <a:gd name="connsiteY4" fmla="*/ 677643 h 973976"/>
              <a:gd name="connsiteX5" fmla="*/ 2997200 w 9076267"/>
              <a:gd name="connsiteY5" fmla="*/ 271243 h 973976"/>
              <a:gd name="connsiteX6" fmla="*/ 3699933 w 9076267"/>
              <a:gd name="connsiteY6" fmla="*/ 728443 h 973976"/>
              <a:gd name="connsiteX7" fmla="*/ 4106333 w 9076267"/>
              <a:gd name="connsiteY7" fmla="*/ 186576 h 973976"/>
              <a:gd name="connsiteX8" fmla="*/ 4631267 w 9076267"/>
              <a:gd name="connsiteY8" fmla="*/ 736909 h 973976"/>
              <a:gd name="connsiteX9" fmla="*/ 5249333 w 9076267"/>
              <a:gd name="connsiteY9" fmla="*/ 245843 h 973976"/>
              <a:gd name="connsiteX10" fmla="*/ 5850467 w 9076267"/>
              <a:gd name="connsiteY10" fmla="*/ 652243 h 973976"/>
              <a:gd name="connsiteX11" fmla="*/ 6790267 w 9076267"/>
              <a:gd name="connsiteY11" fmla="*/ 309 h 973976"/>
              <a:gd name="connsiteX12" fmla="*/ 7526867 w 9076267"/>
              <a:gd name="connsiteY12" fmla="*/ 559109 h 973976"/>
              <a:gd name="connsiteX13" fmla="*/ 8407400 w 9076267"/>
              <a:gd name="connsiteY13" fmla="*/ 309 h 973976"/>
              <a:gd name="connsiteX14" fmla="*/ 9076267 w 9076267"/>
              <a:gd name="connsiteY14" fmla="*/ 516776 h 97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76267" h="973976">
                <a:moveTo>
                  <a:pt x="0" y="973976"/>
                </a:moveTo>
                <a:cubicBezTo>
                  <a:pt x="129822" y="582392"/>
                  <a:pt x="259645" y="190809"/>
                  <a:pt x="465667" y="178109"/>
                </a:cubicBezTo>
                <a:cubicBezTo>
                  <a:pt x="671689" y="165409"/>
                  <a:pt x="1004711" y="900598"/>
                  <a:pt x="1236133" y="897776"/>
                </a:cubicBezTo>
                <a:cubicBezTo>
                  <a:pt x="1467555" y="894954"/>
                  <a:pt x="1648178" y="197865"/>
                  <a:pt x="1854200" y="161176"/>
                </a:cubicBezTo>
                <a:cubicBezTo>
                  <a:pt x="2060222" y="124487"/>
                  <a:pt x="2281767" y="659299"/>
                  <a:pt x="2472267" y="677643"/>
                </a:cubicBezTo>
                <a:cubicBezTo>
                  <a:pt x="2662767" y="695987"/>
                  <a:pt x="2792589" y="262776"/>
                  <a:pt x="2997200" y="271243"/>
                </a:cubicBezTo>
                <a:cubicBezTo>
                  <a:pt x="3201811" y="279710"/>
                  <a:pt x="3515078" y="742554"/>
                  <a:pt x="3699933" y="728443"/>
                </a:cubicBezTo>
                <a:cubicBezTo>
                  <a:pt x="3884788" y="714332"/>
                  <a:pt x="3951111" y="185165"/>
                  <a:pt x="4106333" y="186576"/>
                </a:cubicBezTo>
                <a:cubicBezTo>
                  <a:pt x="4261555" y="187987"/>
                  <a:pt x="4440767" y="727031"/>
                  <a:pt x="4631267" y="736909"/>
                </a:cubicBezTo>
                <a:cubicBezTo>
                  <a:pt x="4821767" y="746787"/>
                  <a:pt x="5046133" y="259954"/>
                  <a:pt x="5249333" y="245843"/>
                </a:cubicBezTo>
                <a:cubicBezTo>
                  <a:pt x="5452533" y="231732"/>
                  <a:pt x="5593645" y="693165"/>
                  <a:pt x="5850467" y="652243"/>
                </a:cubicBezTo>
                <a:cubicBezTo>
                  <a:pt x="6107289" y="611321"/>
                  <a:pt x="6510867" y="15831"/>
                  <a:pt x="6790267" y="309"/>
                </a:cubicBezTo>
                <a:cubicBezTo>
                  <a:pt x="7069667" y="-15213"/>
                  <a:pt x="7257345" y="559109"/>
                  <a:pt x="7526867" y="559109"/>
                </a:cubicBezTo>
                <a:cubicBezTo>
                  <a:pt x="7796389" y="559109"/>
                  <a:pt x="8149167" y="7364"/>
                  <a:pt x="8407400" y="309"/>
                </a:cubicBezTo>
                <a:cubicBezTo>
                  <a:pt x="8665633" y="-6747"/>
                  <a:pt x="9076267" y="516776"/>
                  <a:pt x="9076267" y="51677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68" name="Group 167"/>
          <p:cNvGrpSpPr/>
          <p:nvPr/>
        </p:nvGrpSpPr>
        <p:grpSpPr>
          <a:xfrm>
            <a:off x="350831" y="3487648"/>
            <a:ext cx="2078904" cy="2261874"/>
            <a:chOff x="350831" y="3487648"/>
            <a:chExt cx="2078904" cy="2261874"/>
          </a:xfrm>
        </p:grpSpPr>
        <p:sp>
          <p:nvSpPr>
            <p:cNvPr id="131" name="Text Box 6"/>
            <p:cNvSpPr txBox="1">
              <a:spLocks noChangeArrowheads="1"/>
            </p:cNvSpPr>
            <p:nvPr/>
          </p:nvSpPr>
          <p:spPr bwMode="auto">
            <a:xfrm>
              <a:off x="350831" y="4826192"/>
              <a:ext cx="207890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sz="1800" b="0" dirty="0">
                  <a:latin typeface="+mn-lt"/>
                </a:rPr>
                <a:t>Spherical </a:t>
              </a:r>
              <a:r>
                <a:rPr lang="en-US" sz="1800" b="0" dirty="0" smtClean="0">
                  <a:latin typeface="+mn-lt"/>
                </a:rPr>
                <a:t>symmetry =&gt; possible orbitals s, p, d, f</a:t>
              </a:r>
              <a:endParaRPr lang="en-US" sz="1800" b="0" dirty="0">
                <a:latin typeface="+mn-lt"/>
              </a:endParaRPr>
            </a:p>
          </p:txBody>
        </p:sp>
        <p:sp>
          <p:nvSpPr>
            <p:cNvPr id="132" name="Oval 10"/>
            <p:cNvSpPr>
              <a:spLocks noChangeArrowheads="1"/>
            </p:cNvSpPr>
            <p:nvPr/>
          </p:nvSpPr>
          <p:spPr bwMode="auto">
            <a:xfrm>
              <a:off x="763446" y="3640048"/>
              <a:ext cx="990600" cy="914400"/>
            </a:xfrm>
            <a:prstGeom prst="ellipse">
              <a:avLst/>
            </a:prstGeom>
            <a:solidFill>
              <a:srgbClr val="BBE0E3"/>
            </a:solidFill>
            <a:ln w="9525">
              <a:solidFill>
                <a:srgbClr val="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133" name="Group 25"/>
            <p:cNvGrpSpPr>
              <a:grpSpLocks/>
            </p:cNvGrpSpPr>
            <p:nvPr/>
          </p:nvGrpSpPr>
          <p:grpSpPr bwMode="auto">
            <a:xfrm>
              <a:off x="684340" y="3487648"/>
              <a:ext cx="1143000" cy="1219200"/>
              <a:chOff x="384" y="2544"/>
              <a:chExt cx="960" cy="960"/>
            </a:xfrm>
          </p:grpSpPr>
          <p:sp>
            <p:nvSpPr>
              <p:cNvPr id="134" name="Oval 26"/>
              <p:cNvSpPr>
                <a:spLocks noChangeArrowheads="1"/>
              </p:cNvSpPr>
              <p:nvPr/>
            </p:nvSpPr>
            <p:spPr bwMode="auto">
              <a:xfrm>
                <a:off x="811" y="2971"/>
                <a:ext cx="106" cy="106"/>
              </a:xfrm>
              <a:prstGeom prst="ellipse">
                <a:avLst/>
              </a:prstGeom>
              <a:solidFill>
                <a:srgbClr val="0000FF"/>
              </a:solidFill>
              <a:ln w="9525">
                <a:solidFill>
                  <a:srgbClr val="000000"/>
                </a:solidFill>
                <a:round/>
                <a:headEnd/>
                <a:tailEnd/>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ysClr val="windowText" lastClr="000000"/>
                  </a:solidFill>
                  <a:effectLst/>
                  <a:uLnTx/>
                  <a:uFillTx/>
                  <a:latin typeface="Helvetica" charset="0"/>
                </a:endParaRPr>
              </a:p>
            </p:txBody>
          </p:sp>
          <p:sp>
            <p:nvSpPr>
              <p:cNvPr id="135" name="Oval 27"/>
              <p:cNvSpPr>
                <a:spLocks noChangeArrowheads="1"/>
              </p:cNvSpPr>
              <p:nvPr/>
            </p:nvSpPr>
            <p:spPr bwMode="auto">
              <a:xfrm>
                <a:off x="384" y="2917"/>
                <a:ext cx="960" cy="21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6" name="Oval 28"/>
              <p:cNvSpPr>
                <a:spLocks noChangeArrowheads="1"/>
              </p:cNvSpPr>
              <p:nvPr/>
            </p:nvSpPr>
            <p:spPr bwMode="auto">
              <a:xfrm rot="-2562134">
                <a:off x="384" y="2917"/>
                <a:ext cx="960" cy="21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7" name="Oval 29"/>
              <p:cNvSpPr>
                <a:spLocks noChangeArrowheads="1"/>
              </p:cNvSpPr>
              <p:nvPr/>
            </p:nvSpPr>
            <p:spPr bwMode="auto">
              <a:xfrm rot="2121396">
                <a:off x="384" y="2917"/>
                <a:ext cx="960" cy="21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8" name="Oval 30"/>
              <p:cNvSpPr>
                <a:spLocks noChangeArrowheads="1"/>
              </p:cNvSpPr>
              <p:nvPr/>
            </p:nvSpPr>
            <p:spPr bwMode="auto">
              <a:xfrm rot="-5383170">
                <a:off x="384" y="2917"/>
                <a:ext cx="960" cy="214"/>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grpSp>
        <p:nvGrpSpPr>
          <p:cNvPr id="170" name="Group 169"/>
          <p:cNvGrpSpPr/>
          <p:nvPr/>
        </p:nvGrpSpPr>
        <p:grpSpPr>
          <a:xfrm>
            <a:off x="1279269" y="4748560"/>
            <a:ext cx="3917172" cy="1000962"/>
            <a:chOff x="1279269" y="4748560"/>
            <a:chExt cx="3917172" cy="1000962"/>
          </a:xfrm>
        </p:grpSpPr>
        <p:sp>
          <p:nvSpPr>
            <p:cNvPr id="141" name="TextBox 140"/>
            <p:cNvSpPr txBox="1"/>
            <p:nvPr/>
          </p:nvSpPr>
          <p:spPr>
            <a:xfrm rot="19406341">
              <a:off x="2478642" y="4748560"/>
              <a:ext cx="2717799" cy="923330"/>
            </a:xfrm>
            <a:prstGeom prst="rect">
              <a:avLst/>
            </a:prstGeom>
            <a:noFill/>
          </p:spPr>
          <p:txBody>
            <a:bodyPr wrap="square" rtlCol="0">
              <a:spAutoFit/>
            </a:bodyPr>
            <a:lstStyle/>
            <a:p>
              <a:r>
                <a:rPr lang="en-US" i="1" dirty="0" smtClean="0"/>
                <a:t>Correspond to irreducible representations of the group of 3D rotations</a:t>
              </a:r>
              <a:endParaRPr lang="en-US" i="1" dirty="0"/>
            </a:p>
          </p:txBody>
        </p:sp>
        <p:cxnSp>
          <p:nvCxnSpPr>
            <p:cNvPr id="143" name="Straight Arrow Connector 142"/>
            <p:cNvCxnSpPr/>
            <p:nvPr/>
          </p:nvCxnSpPr>
          <p:spPr>
            <a:xfrm flipH="1" flipV="1">
              <a:off x="1279269" y="5562600"/>
              <a:ext cx="1191769" cy="1869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77" name="Group 176"/>
          <p:cNvGrpSpPr/>
          <p:nvPr/>
        </p:nvGrpSpPr>
        <p:grpSpPr>
          <a:xfrm>
            <a:off x="5670640" y="3484961"/>
            <a:ext cx="3259786" cy="3187891"/>
            <a:chOff x="5670640" y="3484961"/>
            <a:chExt cx="3259786" cy="3187891"/>
          </a:xfrm>
        </p:grpSpPr>
        <p:sp>
          <p:nvSpPr>
            <p:cNvPr id="146" name="Text Box 9"/>
            <p:cNvSpPr txBox="1">
              <a:spLocks noChangeArrowheads="1"/>
            </p:cNvSpPr>
            <p:nvPr/>
          </p:nvSpPr>
          <p:spPr bwMode="auto">
            <a:xfrm>
              <a:off x="5670640" y="5749522"/>
              <a:ext cx="279602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sz="1800" b="0" dirty="0">
                  <a:latin typeface="+mn-lt"/>
                </a:rPr>
                <a:t>A</a:t>
              </a:r>
              <a:r>
                <a:rPr lang="en-US" sz="1800" b="0" baseline="-25000" dirty="0">
                  <a:latin typeface="+mn-lt"/>
                </a:rPr>
                <a:t>1</a:t>
              </a:r>
              <a:r>
                <a:rPr lang="en-US" sz="1800" b="0" dirty="0">
                  <a:latin typeface="+mn-lt"/>
                </a:rPr>
                <a:t>, A</a:t>
              </a:r>
              <a:r>
                <a:rPr lang="en-US" sz="1800" b="0" baseline="-25000" dirty="0">
                  <a:latin typeface="+mn-lt"/>
                </a:rPr>
                <a:t>2</a:t>
              </a:r>
              <a:r>
                <a:rPr lang="en-US" sz="1800" b="0" dirty="0">
                  <a:latin typeface="+mn-lt"/>
                </a:rPr>
                <a:t>, E –  irreducible representations of the group of </a:t>
              </a:r>
              <a:r>
                <a:rPr lang="en-US" sz="1800" b="0" dirty="0" smtClean="0">
                  <a:latin typeface="+mn-lt"/>
                </a:rPr>
                <a:t>C</a:t>
              </a:r>
              <a:r>
                <a:rPr lang="en-US" sz="1800" b="0" baseline="-25000" dirty="0" smtClean="0">
                  <a:latin typeface="+mn-lt"/>
                </a:rPr>
                <a:t>3v</a:t>
              </a:r>
              <a:r>
                <a:rPr lang="en-US" sz="1800" b="0" dirty="0" smtClean="0">
                  <a:latin typeface="+mn-lt"/>
                </a:rPr>
                <a:t> </a:t>
              </a:r>
              <a:r>
                <a:rPr lang="en-US" sz="1800" b="0" dirty="0">
                  <a:latin typeface="+mn-lt"/>
                </a:rPr>
                <a:t>symmetries  </a:t>
              </a:r>
            </a:p>
          </p:txBody>
        </p:sp>
        <p:sp>
          <p:nvSpPr>
            <p:cNvPr id="144" name="Text Box 2"/>
            <p:cNvSpPr txBox="1">
              <a:spLocks noChangeArrowheads="1"/>
            </p:cNvSpPr>
            <p:nvPr/>
          </p:nvSpPr>
          <p:spPr bwMode="auto">
            <a:xfrm>
              <a:off x="6442649" y="4584697"/>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sz="1800" dirty="0">
                  <a:latin typeface="+mn-lt"/>
                </a:rPr>
                <a:t>V</a:t>
              </a:r>
            </a:p>
          </p:txBody>
        </p:sp>
        <p:sp>
          <p:nvSpPr>
            <p:cNvPr id="145" name="Oval 4"/>
            <p:cNvSpPr>
              <a:spLocks noChangeArrowheads="1"/>
            </p:cNvSpPr>
            <p:nvPr/>
          </p:nvSpPr>
          <p:spPr bwMode="auto">
            <a:xfrm>
              <a:off x="6692412" y="4673597"/>
              <a:ext cx="228600" cy="228600"/>
            </a:xfrm>
            <a:prstGeom prst="ellipse">
              <a:avLst/>
            </a:prstGeom>
            <a:solidFill>
              <a:schemeClr val="bg1">
                <a:lumMod val="65000"/>
              </a:schemeClr>
            </a:solidFill>
            <a:ln w="9525">
              <a:solidFill>
                <a:schemeClr val="tx1"/>
              </a:solidFill>
              <a:round/>
              <a:headEnd/>
              <a:tailEnd/>
            </a:ln>
          </p:spPr>
          <p:txBody>
            <a:bodyPr wrap="none" anchor="ctr"/>
            <a:lstStyle/>
            <a:p>
              <a:endParaRPr lang="en-US"/>
            </a:p>
          </p:txBody>
        </p:sp>
        <p:sp>
          <p:nvSpPr>
            <p:cNvPr id="147" name="Line 11"/>
            <p:cNvSpPr>
              <a:spLocks noChangeShapeType="1"/>
            </p:cNvSpPr>
            <p:nvPr/>
          </p:nvSpPr>
          <p:spPr bwMode="auto">
            <a:xfrm>
              <a:off x="5996639" y="4579849"/>
              <a:ext cx="1676400" cy="198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 name="AutoShape 13"/>
            <p:cNvSpPr>
              <a:spLocks noChangeArrowheads="1"/>
            </p:cNvSpPr>
            <p:nvPr/>
          </p:nvSpPr>
          <p:spPr bwMode="auto">
            <a:xfrm rot="19604116" flipH="1">
              <a:off x="6382549" y="3692704"/>
              <a:ext cx="1019821" cy="1291577"/>
            </a:xfrm>
            <a:prstGeom prst="triangle">
              <a:avLst>
                <a:gd name="adj" fmla="val 16742"/>
              </a:avLst>
            </a:prstGeom>
            <a:solidFill>
              <a:schemeClr val="accent1">
                <a:alpha val="67842"/>
              </a:schemeClr>
            </a:solidFill>
            <a:ln w="9525">
              <a:solidFill>
                <a:schemeClr val="tx1"/>
              </a:solidFill>
              <a:miter lim="800000"/>
              <a:headEnd/>
              <a:tailEnd/>
            </a:ln>
          </p:spPr>
          <p:txBody>
            <a:bodyPr wrap="none" anchor="ctr"/>
            <a:lstStyle/>
            <a:p>
              <a:pPr algn="ctr"/>
              <a:endParaRPr lang="en-US" baseline="-25000" dirty="0"/>
            </a:p>
          </p:txBody>
        </p:sp>
        <p:sp>
          <p:nvSpPr>
            <p:cNvPr id="150" name="Text Box 14"/>
            <p:cNvSpPr txBox="1">
              <a:spLocks noChangeArrowheads="1"/>
            </p:cNvSpPr>
            <p:nvPr/>
          </p:nvSpPr>
          <p:spPr bwMode="auto">
            <a:xfrm>
              <a:off x="6187226" y="5223270"/>
              <a:ext cx="274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sz="1800" b="0" dirty="0">
                  <a:latin typeface="+mn-lt"/>
                </a:rPr>
                <a:t>C</a:t>
              </a:r>
              <a:r>
                <a:rPr lang="en-US" sz="1800" b="0" baseline="-25000" dirty="0">
                  <a:latin typeface="+mn-lt"/>
                </a:rPr>
                <a:t>3v</a:t>
              </a:r>
              <a:r>
                <a:rPr lang="en-US" sz="1800" b="0" dirty="0">
                  <a:latin typeface="+mn-lt"/>
                </a:rPr>
                <a:t> symmetry</a:t>
              </a:r>
            </a:p>
          </p:txBody>
        </p:sp>
        <p:sp>
          <p:nvSpPr>
            <p:cNvPr id="151" name="Text Box 17"/>
            <p:cNvSpPr txBox="1">
              <a:spLocks noChangeArrowheads="1"/>
            </p:cNvSpPr>
            <p:nvPr/>
          </p:nvSpPr>
          <p:spPr bwMode="auto">
            <a:xfrm>
              <a:off x="6317314" y="3484961"/>
              <a:ext cx="336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sz="1800">
                  <a:solidFill>
                    <a:schemeClr val="accent2"/>
                  </a:solidFill>
                  <a:latin typeface="+mn-lt"/>
                </a:rPr>
                <a:t>N</a:t>
              </a:r>
            </a:p>
          </p:txBody>
        </p:sp>
        <p:sp>
          <p:nvSpPr>
            <p:cNvPr id="174" name="AutoShape 13"/>
            <p:cNvSpPr>
              <a:spLocks noChangeArrowheads="1"/>
            </p:cNvSpPr>
            <p:nvPr/>
          </p:nvSpPr>
          <p:spPr bwMode="auto">
            <a:xfrm rot="1995884">
              <a:off x="6241534" y="3693044"/>
              <a:ext cx="1019821" cy="1291577"/>
            </a:xfrm>
            <a:prstGeom prst="triangle">
              <a:avLst>
                <a:gd name="adj" fmla="val 16742"/>
              </a:avLst>
            </a:prstGeom>
            <a:solidFill>
              <a:schemeClr val="accent1">
                <a:alpha val="67842"/>
              </a:schemeClr>
            </a:solidFill>
            <a:ln w="9525">
              <a:solidFill>
                <a:schemeClr val="tx1"/>
              </a:solidFill>
              <a:miter lim="800000"/>
              <a:headEnd/>
              <a:tailEnd/>
            </a:ln>
          </p:spPr>
          <p:txBody>
            <a:bodyPr wrap="none" anchor="ctr"/>
            <a:lstStyle/>
            <a:p>
              <a:pPr algn="ctr"/>
              <a:endParaRPr lang="en-US" baseline="-25000" dirty="0"/>
            </a:p>
          </p:txBody>
        </p:sp>
        <p:sp>
          <p:nvSpPr>
            <p:cNvPr id="176" name="Oval 3"/>
            <p:cNvSpPr>
              <a:spLocks noChangeArrowheads="1"/>
            </p:cNvSpPr>
            <p:nvPr/>
          </p:nvSpPr>
          <p:spPr bwMode="auto">
            <a:xfrm>
              <a:off x="6692412" y="3541414"/>
              <a:ext cx="228600" cy="228600"/>
            </a:xfrm>
            <a:prstGeom prst="ellipse">
              <a:avLst/>
            </a:prstGeom>
            <a:solidFill>
              <a:schemeClr val="accent2"/>
            </a:solidFill>
            <a:ln w="9525">
              <a:solidFill>
                <a:schemeClr val="tx1"/>
              </a:solidFill>
              <a:round/>
              <a:headEnd/>
              <a:tailEnd/>
            </a:ln>
          </p:spPr>
          <p:txBody>
            <a:bodyPr wrap="none" anchor="ctr"/>
            <a:lstStyle/>
            <a:p>
              <a:endParaRPr lang="en-US"/>
            </a:p>
          </p:txBody>
        </p:sp>
      </p:grpSp>
      <p:sp>
        <p:nvSpPr>
          <p:cNvPr id="107" name="TextBox 106"/>
          <p:cNvSpPr txBox="1"/>
          <p:nvPr/>
        </p:nvSpPr>
        <p:spPr>
          <a:xfrm>
            <a:off x="325856" y="5918855"/>
            <a:ext cx="2175933" cy="646331"/>
          </a:xfrm>
          <a:prstGeom prst="rect">
            <a:avLst/>
          </a:prstGeom>
          <a:noFill/>
        </p:spPr>
        <p:txBody>
          <a:bodyPr wrap="square" rtlCol="0">
            <a:spAutoFit/>
          </a:bodyPr>
          <a:lstStyle/>
          <a:p>
            <a:r>
              <a:rPr lang="en-US" dirty="0" smtClean="0"/>
              <a:t>Coulomb interaction =&gt; </a:t>
            </a:r>
            <a:r>
              <a:rPr lang="en-US" dirty="0" err="1" smtClean="0"/>
              <a:t>Hund’s</a:t>
            </a:r>
            <a:r>
              <a:rPr lang="en-US" dirty="0" smtClean="0"/>
              <a:t> rules</a:t>
            </a:r>
            <a:endParaRPr lang="en-US" dirty="0"/>
          </a:p>
        </p:txBody>
      </p:sp>
      <p:grpSp>
        <p:nvGrpSpPr>
          <p:cNvPr id="124" name="Group 123"/>
          <p:cNvGrpSpPr/>
          <p:nvPr/>
        </p:nvGrpSpPr>
        <p:grpSpPr>
          <a:xfrm>
            <a:off x="176060" y="3237764"/>
            <a:ext cx="4894481" cy="3319463"/>
            <a:chOff x="309564" y="3136186"/>
            <a:chExt cx="4894481" cy="3319463"/>
          </a:xfrm>
        </p:grpSpPr>
        <p:pic>
          <p:nvPicPr>
            <p:cNvPr id="118" name="Picture 22"/>
            <p:cNvPicPr>
              <a:picLocks noChangeAspect="1" noChangeArrowheads="1"/>
            </p:cNvPicPr>
            <p:nvPr/>
          </p:nvPicPr>
          <p:blipFill>
            <a:blip r:embed="rId4"/>
            <a:srcRect/>
            <a:stretch>
              <a:fillRect/>
            </a:stretch>
          </p:blipFill>
          <p:spPr bwMode="auto">
            <a:xfrm>
              <a:off x="309564" y="3136186"/>
              <a:ext cx="3132138" cy="3319463"/>
            </a:xfrm>
            <a:prstGeom prst="rect">
              <a:avLst/>
            </a:prstGeom>
            <a:noFill/>
            <a:ln w="9525">
              <a:noFill/>
              <a:miter lim="800000"/>
              <a:headEnd/>
              <a:tailEnd/>
            </a:ln>
          </p:spPr>
        </p:pic>
        <p:sp>
          <p:nvSpPr>
            <p:cNvPr id="120" name="Rectangle 23"/>
            <p:cNvSpPr>
              <a:spLocks noChangeArrowheads="1"/>
            </p:cNvSpPr>
            <p:nvPr/>
          </p:nvSpPr>
          <p:spPr bwMode="auto">
            <a:xfrm>
              <a:off x="3669182" y="4034700"/>
              <a:ext cx="1534863" cy="646331"/>
            </a:xfrm>
            <a:prstGeom prst="rect">
              <a:avLst/>
            </a:prstGeom>
            <a:noFill/>
            <a:ln w="9525">
              <a:noFill/>
              <a:miter lim="800000"/>
              <a:headEnd/>
              <a:tailEnd/>
            </a:ln>
          </p:spPr>
          <p:txBody>
            <a:bodyPr wrap="square">
              <a:prstTxWarp prst="textNoShape">
                <a:avLst/>
              </a:prstTxWarp>
              <a:spAutoFit/>
            </a:bodyPr>
            <a:lstStyle/>
            <a:p>
              <a:r>
                <a:rPr lang="en-US" b="0" dirty="0" err="1"/>
                <a:t>Gali</a:t>
              </a:r>
              <a:r>
                <a:rPr lang="en-US" b="0" dirty="0"/>
                <a:t>, PRB </a:t>
              </a:r>
              <a:r>
                <a:rPr lang="en-US" dirty="0"/>
                <a:t>80</a:t>
              </a:r>
              <a:r>
                <a:rPr lang="en-US" b="0" dirty="0"/>
                <a:t> 241204R 2009</a:t>
              </a:r>
            </a:p>
          </p:txBody>
        </p:sp>
      </p:grpSp>
    </p:spTree>
    <p:custDataLst>
      <p:tags r:id="rId1"/>
    </p:custDataLst>
    <p:extLst>
      <p:ext uri="{BB962C8B-B14F-4D97-AF65-F5344CB8AC3E}">
        <p14:creationId xmlns:p14="http://schemas.microsoft.com/office/powerpoint/2010/main" val="4490791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2" grpId="0" animBg="1"/>
      <p:bldP spid="10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Why does symmetry matter?</a:t>
            </a:r>
            <a:endParaRPr lang="en-US" sz="2800" b="1" dirty="0">
              <a:solidFill>
                <a:schemeClr val="bg1"/>
              </a:solidFill>
            </a:endParaRPr>
          </a:p>
        </p:txBody>
      </p:sp>
      <p:sp>
        <p:nvSpPr>
          <p:cNvPr id="109" name="Text Box 40"/>
          <p:cNvSpPr txBox="1">
            <a:spLocks noChangeArrowheads="1"/>
          </p:cNvSpPr>
          <p:nvPr/>
        </p:nvSpPr>
        <p:spPr bwMode="auto">
          <a:xfrm>
            <a:off x="377823" y="810154"/>
            <a:ext cx="3409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dirty="0">
                <a:latin typeface="+mn-lt"/>
              </a:rPr>
              <a:t>A system exhibits a symmetry</a:t>
            </a:r>
          </a:p>
        </p:txBody>
      </p:sp>
      <p:sp>
        <p:nvSpPr>
          <p:cNvPr id="110" name="Text Box 41"/>
          <p:cNvSpPr txBox="1">
            <a:spLocks noChangeArrowheads="1"/>
          </p:cNvSpPr>
          <p:nvPr/>
        </p:nvSpPr>
        <p:spPr bwMode="auto">
          <a:xfrm>
            <a:off x="4576762" y="674688"/>
            <a:ext cx="3444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b="0" dirty="0" smtClean="0">
                <a:latin typeface="+mn-lt"/>
              </a:rPr>
              <a:t>Symmetry transformations don’t affect </a:t>
            </a:r>
            <a:r>
              <a:rPr lang="en-US" b="0" dirty="0">
                <a:latin typeface="+mn-lt"/>
              </a:rPr>
              <a:t>the </a:t>
            </a:r>
            <a:r>
              <a:rPr lang="en-US" b="0" dirty="0" smtClean="0">
                <a:latin typeface="+mn-lt"/>
              </a:rPr>
              <a:t>Hamiltonian</a:t>
            </a:r>
            <a:endParaRPr lang="en-US" b="0" dirty="0">
              <a:latin typeface="+mn-lt"/>
            </a:endParaRPr>
          </a:p>
        </p:txBody>
      </p:sp>
      <p:sp>
        <p:nvSpPr>
          <p:cNvPr id="111" name="Text Box 42"/>
          <p:cNvSpPr txBox="1">
            <a:spLocks noChangeArrowheads="1"/>
          </p:cNvSpPr>
          <p:nvPr/>
        </p:nvSpPr>
        <p:spPr bwMode="auto">
          <a:xfrm>
            <a:off x="3838575" y="810154"/>
            <a:ext cx="454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dirty="0">
                <a:latin typeface="+mn-lt"/>
                <a:sym typeface="Wingdings" charset="0"/>
              </a:rPr>
              <a:t></a:t>
            </a:r>
            <a:endParaRPr lang="en-US" dirty="0">
              <a:latin typeface="+mn-lt"/>
            </a:endParaRPr>
          </a:p>
        </p:txBody>
      </p:sp>
      <p:sp>
        <p:nvSpPr>
          <p:cNvPr id="123" name="Text Box 81"/>
          <p:cNvSpPr txBox="1">
            <a:spLocks noChangeArrowheads="1"/>
          </p:cNvSpPr>
          <p:nvPr/>
        </p:nvSpPr>
        <p:spPr bwMode="auto">
          <a:xfrm>
            <a:off x="314324" y="2118007"/>
            <a:ext cx="76991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dirty="0">
                <a:latin typeface="+mn-lt"/>
              </a:rPr>
              <a:t>How do </a:t>
            </a:r>
            <a:r>
              <a:rPr lang="en-US" dirty="0" err="1" smtClean="0">
                <a:latin typeface="+mn-lt"/>
              </a:rPr>
              <a:t>eigenstates</a:t>
            </a:r>
            <a:r>
              <a:rPr lang="en-US" dirty="0" smtClean="0">
                <a:latin typeface="+mn-lt"/>
              </a:rPr>
              <a:t> </a:t>
            </a:r>
            <a:r>
              <a:rPr lang="en-US" dirty="0">
                <a:latin typeface="+mn-lt"/>
              </a:rPr>
              <a:t>of H transform under these symmetry operations?</a:t>
            </a:r>
          </a:p>
        </p:txBody>
      </p:sp>
      <p:grpSp>
        <p:nvGrpSpPr>
          <p:cNvPr id="23" name="Group 22"/>
          <p:cNvGrpSpPr/>
          <p:nvPr/>
        </p:nvGrpSpPr>
        <p:grpSpPr>
          <a:xfrm>
            <a:off x="1649413" y="2789176"/>
            <a:ext cx="5281613" cy="1020763"/>
            <a:chOff x="1649413" y="2789176"/>
            <a:chExt cx="5281613" cy="1020763"/>
          </a:xfrm>
        </p:grpSpPr>
        <p:graphicFrame>
          <p:nvGraphicFramePr>
            <p:cNvPr id="124" name="Object 3"/>
            <p:cNvGraphicFramePr>
              <a:graphicFrameLocks noChangeAspect="1"/>
            </p:cNvGraphicFramePr>
            <p:nvPr>
              <p:extLst>
                <p:ext uri="{D42A27DB-BD31-4B8C-83A1-F6EECF244321}">
                  <p14:modId xmlns:p14="http://schemas.microsoft.com/office/powerpoint/2010/main" val="3042813798"/>
                </p:ext>
              </p:extLst>
            </p:nvPr>
          </p:nvGraphicFramePr>
          <p:xfrm>
            <a:off x="1649413" y="2789176"/>
            <a:ext cx="1828800" cy="487363"/>
          </p:xfrm>
          <a:graphic>
            <a:graphicData uri="http://schemas.openxmlformats.org/presentationml/2006/ole">
              <mc:AlternateContent xmlns:mc="http://schemas.openxmlformats.org/markup-compatibility/2006">
                <mc:Choice xmlns:v="urn:schemas-microsoft-com:vml" Requires="v">
                  <p:oleObj spid="_x0000_s5515" name="Equation" r:id="rId5" imgW="952200" imgH="253800" progId="Equation.3">
                    <p:embed/>
                  </p:oleObj>
                </mc:Choice>
                <mc:Fallback>
                  <p:oleObj name="Equation" r:id="rId5" imgW="952200" imgH="253800" progId="Equation.3">
                    <p:embed/>
                    <p:pic>
                      <p:nvPicPr>
                        <p:cNvPr id="0" name="Picture 3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9413" y="2789176"/>
                          <a:ext cx="1828800" cy="48736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25" name="Object 4"/>
            <p:cNvGraphicFramePr>
              <a:graphicFrameLocks noChangeAspect="1"/>
            </p:cNvGraphicFramePr>
            <p:nvPr>
              <p:extLst>
                <p:ext uri="{D42A27DB-BD31-4B8C-83A1-F6EECF244321}">
                  <p14:modId xmlns:p14="http://schemas.microsoft.com/office/powerpoint/2010/main" val="2821623168"/>
                </p:ext>
              </p:extLst>
            </p:nvPr>
          </p:nvGraphicFramePr>
          <p:xfrm>
            <a:off x="4468813" y="2789176"/>
            <a:ext cx="2413000" cy="487363"/>
          </p:xfrm>
          <a:graphic>
            <a:graphicData uri="http://schemas.openxmlformats.org/presentationml/2006/ole">
              <mc:AlternateContent xmlns:mc="http://schemas.openxmlformats.org/markup-compatibility/2006">
                <mc:Choice xmlns:v="urn:schemas-microsoft-com:vml" Requires="v">
                  <p:oleObj spid="_x0000_s5516" name="Equation" r:id="rId7" imgW="1257120" imgH="253800" progId="Equation.3">
                    <p:embed/>
                  </p:oleObj>
                </mc:Choice>
                <mc:Fallback>
                  <p:oleObj name="Equation" r:id="rId7" imgW="1257120" imgH="253800" progId="Equation.3">
                    <p:embed/>
                    <p:pic>
                      <p:nvPicPr>
                        <p:cNvPr id="0" name="Picture 37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68813" y="2789176"/>
                          <a:ext cx="2413000" cy="48736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26" name="Object 5"/>
            <p:cNvGraphicFramePr>
              <a:graphicFrameLocks noChangeAspect="1"/>
            </p:cNvGraphicFramePr>
            <p:nvPr>
              <p:extLst>
                <p:ext uri="{D42A27DB-BD31-4B8C-83A1-F6EECF244321}">
                  <p14:modId xmlns:p14="http://schemas.microsoft.com/office/powerpoint/2010/main" val="3670613458"/>
                </p:ext>
              </p:extLst>
            </p:nvPr>
          </p:nvGraphicFramePr>
          <p:xfrm>
            <a:off x="4421188" y="3322576"/>
            <a:ext cx="2509838" cy="487363"/>
          </p:xfrm>
          <a:graphic>
            <a:graphicData uri="http://schemas.openxmlformats.org/presentationml/2006/ole">
              <mc:AlternateContent xmlns:mc="http://schemas.openxmlformats.org/markup-compatibility/2006">
                <mc:Choice xmlns:v="urn:schemas-microsoft-com:vml" Requires="v">
                  <p:oleObj spid="_x0000_s5517" name="Equation" r:id="rId9" imgW="1307880" imgH="253800" progId="Equation.3">
                    <p:embed/>
                  </p:oleObj>
                </mc:Choice>
                <mc:Fallback>
                  <p:oleObj name="Equation" r:id="rId9" imgW="1307880" imgH="253800" progId="Equation.3">
                    <p:embed/>
                    <p:pic>
                      <p:nvPicPr>
                        <p:cNvPr id="0" name="Picture 37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1188" y="3322576"/>
                          <a:ext cx="2509838" cy="48736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27" name="Text Box 85"/>
            <p:cNvSpPr txBox="1">
              <a:spLocks noChangeArrowheads="1"/>
            </p:cNvSpPr>
            <p:nvPr/>
          </p:nvSpPr>
          <p:spPr bwMode="auto">
            <a:xfrm>
              <a:off x="3919538" y="2849501"/>
              <a:ext cx="4401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a:latin typeface="+mn-lt"/>
                  <a:sym typeface="Wingdings" charset="0"/>
                </a:rPr>
                <a:t>=&gt;</a:t>
              </a:r>
              <a:endParaRPr lang="en-US">
                <a:latin typeface="+mn-lt"/>
              </a:endParaRPr>
            </a:p>
          </p:txBody>
        </p:sp>
      </p:grpSp>
      <p:grpSp>
        <p:nvGrpSpPr>
          <p:cNvPr id="22" name="Group 21"/>
          <p:cNvGrpSpPr/>
          <p:nvPr/>
        </p:nvGrpSpPr>
        <p:grpSpPr>
          <a:xfrm>
            <a:off x="288925" y="248850"/>
            <a:ext cx="8645042" cy="1990688"/>
            <a:chOff x="288925" y="248850"/>
            <a:chExt cx="8645042" cy="1990688"/>
          </a:xfrm>
        </p:grpSpPr>
        <p:graphicFrame>
          <p:nvGraphicFramePr>
            <p:cNvPr id="118" name="Object 2"/>
            <p:cNvGraphicFramePr>
              <a:graphicFrameLocks noChangeAspect="1"/>
            </p:cNvGraphicFramePr>
            <p:nvPr>
              <p:extLst>
                <p:ext uri="{D42A27DB-BD31-4B8C-83A1-F6EECF244321}">
                  <p14:modId xmlns:p14="http://schemas.microsoft.com/office/powerpoint/2010/main" val="1830902202"/>
                </p:ext>
              </p:extLst>
            </p:nvPr>
          </p:nvGraphicFramePr>
          <p:xfrm>
            <a:off x="5105398" y="1455961"/>
            <a:ext cx="2064808" cy="547062"/>
          </p:xfrm>
          <a:graphic>
            <a:graphicData uri="http://schemas.openxmlformats.org/presentationml/2006/ole">
              <mc:AlternateContent xmlns:mc="http://schemas.openxmlformats.org/markup-compatibility/2006">
                <mc:Choice xmlns:v="urn:schemas-microsoft-com:vml" Requires="v">
                  <p:oleObj spid="_x0000_s5518" name="Equation" r:id="rId11" imgW="863280" imgH="228600" progId="Equation.3">
                    <p:embed/>
                  </p:oleObj>
                </mc:Choice>
                <mc:Fallback>
                  <p:oleObj name="Equation" r:id="rId11" imgW="863280" imgH="228600" progId="Equation.3">
                    <p:embed/>
                    <p:pic>
                      <p:nvPicPr>
                        <p:cNvPr id="0" name="Picture 37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05398" y="1455961"/>
                          <a:ext cx="2064808" cy="547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9" name="Line 47"/>
            <p:cNvSpPr>
              <a:spLocks noChangeShapeType="1"/>
            </p:cNvSpPr>
            <p:nvPr/>
          </p:nvSpPr>
          <p:spPr bwMode="auto">
            <a:xfrm>
              <a:off x="4327525" y="1769131"/>
              <a:ext cx="396875" cy="0"/>
            </a:xfrm>
            <a:prstGeom prst="line">
              <a:avLst/>
            </a:prstGeom>
            <a:noFill/>
            <a:ln w="38100" cmpd="sng">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0" name="Text Box 49"/>
            <p:cNvSpPr txBox="1">
              <a:spLocks noChangeArrowheads="1"/>
            </p:cNvSpPr>
            <p:nvPr/>
          </p:nvSpPr>
          <p:spPr bwMode="auto">
            <a:xfrm rot="18833042">
              <a:off x="7430792" y="736362"/>
              <a:ext cx="19906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b="0" dirty="0" smtClean="0">
                  <a:latin typeface="+mn-lt"/>
                </a:rPr>
                <a:t>S</a:t>
              </a:r>
              <a:r>
                <a:rPr lang="en-US" b="0" baseline="-25000" dirty="0" smtClean="0">
                  <a:latin typeface="+mn-lt"/>
                </a:rPr>
                <a:t>R</a:t>
              </a:r>
              <a:r>
                <a:rPr lang="en-US" b="0" dirty="0" smtClean="0">
                  <a:latin typeface="+mn-lt"/>
                </a:rPr>
                <a:t> commutes </a:t>
              </a:r>
              <a:r>
                <a:rPr lang="en-US" b="0" dirty="0">
                  <a:latin typeface="+mn-lt"/>
                </a:rPr>
                <a:t>with the Hamiltonian</a:t>
              </a:r>
            </a:p>
          </p:txBody>
        </p:sp>
        <p:sp>
          <p:nvSpPr>
            <p:cNvPr id="139" name="Text Box 8"/>
            <p:cNvSpPr txBox="1">
              <a:spLocks noChangeArrowheads="1"/>
            </p:cNvSpPr>
            <p:nvPr/>
          </p:nvSpPr>
          <p:spPr bwMode="auto">
            <a:xfrm>
              <a:off x="288925" y="1311931"/>
              <a:ext cx="4130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b="0" dirty="0">
                  <a:solidFill>
                    <a:schemeClr val="accent2"/>
                  </a:solidFill>
                  <a:latin typeface="+mn-lt"/>
                </a:rPr>
                <a:t>Operations S</a:t>
              </a:r>
              <a:r>
                <a:rPr lang="en-US" b="0" baseline="-25000" dirty="0">
                  <a:solidFill>
                    <a:schemeClr val="accent2"/>
                  </a:solidFill>
                  <a:latin typeface="+mn-lt"/>
                </a:rPr>
                <a:t>R</a:t>
              </a:r>
              <a:r>
                <a:rPr lang="en-US" b="0" dirty="0">
                  <a:solidFill>
                    <a:schemeClr val="accent2"/>
                  </a:solidFill>
                  <a:latin typeface="+mn-lt"/>
                </a:rPr>
                <a:t> form a group: </a:t>
              </a:r>
            </a:p>
            <a:p>
              <a:r>
                <a:rPr lang="ja-JP" altLang="en-US" b="0" dirty="0">
                  <a:solidFill>
                    <a:schemeClr val="accent2"/>
                  </a:solidFill>
                  <a:latin typeface="+mn-lt"/>
                </a:rPr>
                <a:t>“</a:t>
              </a:r>
              <a:r>
                <a:rPr lang="en-US" b="0" dirty="0">
                  <a:solidFill>
                    <a:schemeClr val="accent2"/>
                  </a:solidFill>
                  <a:latin typeface="+mn-lt"/>
                </a:rPr>
                <a:t>group of the Schrodinger equation</a:t>
              </a:r>
              <a:r>
                <a:rPr lang="ja-JP" altLang="en-US" b="0" dirty="0">
                  <a:solidFill>
                    <a:schemeClr val="accent2"/>
                  </a:solidFill>
                  <a:latin typeface="+mn-lt"/>
                </a:rPr>
                <a:t>”</a:t>
              </a:r>
              <a:endParaRPr lang="en-US" b="0" dirty="0">
                <a:solidFill>
                  <a:schemeClr val="accent2"/>
                </a:solidFill>
                <a:latin typeface="+mn-lt"/>
              </a:endParaRPr>
            </a:p>
          </p:txBody>
        </p:sp>
      </p:grpSp>
      <p:grpSp>
        <p:nvGrpSpPr>
          <p:cNvPr id="24" name="Group 23"/>
          <p:cNvGrpSpPr/>
          <p:nvPr/>
        </p:nvGrpSpPr>
        <p:grpSpPr>
          <a:xfrm>
            <a:off x="830960" y="3703575"/>
            <a:ext cx="7589087" cy="704910"/>
            <a:chOff x="830960" y="3703575"/>
            <a:chExt cx="7589087" cy="704910"/>
          </a:xfrm>
        </p:grpSpPr>
        <p:sp>
          <p:nvSpPr>
            <p:cNvPr id="128" name="AutoShape 86"/>
            <p:cNvSpPr>
              <a:spLocks/>
            </p:cNvSpPr>
            <p:nvPr/>
          </p:nvSpPr>
          <p:spPr bwMode="auto">
            <a:xfrm rot="16200000">
              <a:off x="4964113" y="3436876"/>
              <a:ext cx="304800" cy="838200"/>
            </a:xfrm>
            <a:prstGeom prst="leftBrace">
              <a:avLst>
                <a:gd name="adj1" fmla="val 28646"/>
                <a:gd name="adj2" fmla="val 50000"/>
              </a:avLst>
            </a:prstGeom>
            <a:noFill/>
            <a:ln w="9525">
              <a:solidFill>
                <a:srgbClr val="B8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9" name="Text Box 87"/>
            <p:cNvSpPr txBox="1">
              <a:spLocks noChangeArrowheads="1"/>
            </p:cNvSpPr>
            <p:nvPr/>
          </p:nvSpPr>
          <p:spPr bwMode="auto">
            <a:xfrm>
              <a:off x="830960" y="4008375"/>
              <a:ext cx="75890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dirty="0" smtClean="0">
                  <a:solidFill>
                    <a:srgbClr val="B80000"/>
                  </a:solidFill>
                  <a:latin typeface="+mn-lt"/>
                </a:rPr>
                <a:t>Applying a symmetry operation yields another degenerate </a:t>
              </a:r>
              <a:r>
                <a:rPr lang="en-US" dirty="0" err="1" smtClean="0">
                  <a:solidFill>
                    <a:srgbClr val="B80000"/>
                  </a:solidFill>
                  <a:latin typeface="+mn-lt"/>
                </a:rPr>
                <a:t>eigenstate</a:t>
              </a:r>
              <a:endParaRPr lang="en-US" dirty="0">
                <a:solidFill>
                  <a:srgbClr val="B80000"/>
                </a:solidFill>
                <a:latin typeface="+mn-lt"/>
              </a:endParaRPr>
            </a:p>
          </p:txBody>
        </p:sp>
        <p:sp>
          <p:nvSpPr>
            <p:cNvPr id="142" name="AutoShape 86"/>
            <p:cNvSpPr>
              <a:spLocks/>
            </p:cNvSpPr>
            <p:nvPr/>
          </p:nvSpPr>
          <p:spPr bwMode="auto">
            <a:xfrm rot="16200000">
              <a:off x="6428845" y="3436875"/>
              <a:ext cx="304800" cy="838200"/>
            </a:xfrm>
            <a:prstGeom prst="leftBrace">
              <a:avLst>
                <a:gd name="adj1" fmla="val 28646"/>
                <a:gd name="adj2" fmla="val 50000"/>
              </a:avLst>
            </a:prstGeom>
            <a:noFill/>
            <a:ln w="9525">
              <a:solidFill>
                <a:srgbClr val="B8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pic>
        <p:nvPicPr>
          <p:cNvPr id="6" name="Picture 5"/>
          <p:cNvPicPr>
            <a:picLocks noChangeAspect="1"/>
          </p:cNvPicPr>
          <p:nvPr/>
        </p:nvPicPr>
        <p:blipFill rotWithShape="1">
          <a:blip r:embed="rId13"/>
          <a:srcRect l="24846" b="56808"/>
          <a:stretch/>
        </p:blipFill>
        <p:spPr>
          <a:xfrm>
            <a:off x="453495" y="4715933"/>
            <a:ext cx="4123267" cy="1557867"/>
          </a:xfrm>
          <a:prstGeom prst="rect">
            <a:avLst/>
          </a:prstGeom>
        </p:spPr>
      </p:pic>
      <p:grpSp>
        <p:nvGrpSpPr>
          <p:cNvPr id="26" name="Group 25"/>
          <p:cNvGrpSpPr/>
          <p:nvPr/>
        </p:nvGrpSpPr>
        <p:grpSpPr>
          <a:xfrm>
            <a:off x="5012267" y="4531267"/>
            <a:ext cx="3953933" cy="1680617"/>
            <a:chOff x="5012267" y="4531267"/>
            <a:chExt cx="3953933" cy="1680617"/>
          </a:xfrm>
        </p:grpSpPr>
        <p:grpSp>
          <p:nvGrpSpPr>
            <p:cNvPr id="25" name="Group 24"/>
            <p:cNvGrpSpPr/>
            <p:nvPr/>
          </p:nvGrpSpPr>
          <p:grpSpPr>
            <a:xfrm>
              <a:off x="5012267" y="4531267"/>
              <a:ext cx="3953933" cy="1680617"/>
              <a:chOff x="5012267" y="4531267"/>
              <a:chExt cx="3953933" cy="1680617"/>
            </a:xfrm>
          </p:grpSpPr>
          <p:sp>
            <p:nvSpPr>
              <p:cNvPr id="7" name="TextBox 6"/>
              <p:cNvSpPr txBox="1"/>
              <p:nvPr/>
            </p:nvSpPr>
            <p:spPr>
              <a:xfrm>
                <a:off x="5012267" y="4531267"/>
                <a:ext cx="3953933" cy="646331"/>
              </a:xfrm>
              <a:prstGeom prst="rect">
                <a:avLst/>
              </a:prstGeom>
              <a:noFill/>
            </p:spPr>
            <p:txBody>
              <a:bodyPr wrap="square" rtlCol="0">
                <a:spAutoFit/>
              </a:bodyPr>
              <a:lstStyle/>
              <a:p>
                <a:r>
                  <a:rPr lang="en-US" dirty="0" smtClean="0"/>
                  <a:t>i.e. some linear combination of the degenerate </a:t>
                </a:r>
                <a:r>
                  <a:rPr lang="en-US" dirty="0" err="1" smtClean="0"/>
                  <a:t>eigenstates</a:t>
                </a:r>
                <a:endParaRPr lang="en-US" dirty="0" smtClean="0"/>
              </a:p>
            </p:txBody>
          </p:sp>
          <p:graphicFrame>
            <p:nvGraphicFramePr>
              <p:cNvPr id="157" name="Object 3"/>
              <p:cNvGraphicFramePr>
                <a:graphicFrameLocks noChangeAspect="1"/>
              </p:cNvGraphicFramePr>
              <p:nvPr>
                <p:extLst>
                  <p:ext uri="{D42A27DB-BD31-4B8C-83A1-F6EECF244321}">
                    <p14:modId xmlns:p14="http://schemas.microsoft.com/office/powerpoint/2010/main" val="4012350950"/>
                  </p:ext>
                </p:extLst>
              </p:nvPr>
            </p:nvGraphicFramePr>
            <p:xfrm>
              <a:off x="5427110" y="5605459"/>
              <a:ext cx="2438400" cy="606425"/>
            </p:xfrm>
            <a:graphic>
              <a:graphicData uri="http://schemas.openxmlformats.org/presentationml/2006/ole">
                <mc:AlternateContent xmlns:mc="http://schemas.openxmlformats.org/markup-compatibility/2006">
                  <mc:Choice xmlns:v="urn:schemas-microsoft-com:vml" Requires="v">
                    <p:oleObj spid="_x0000_s5519" name="Equation" r:id="rId14" imgW="1270000" imgH="355600" progId="Equation.3">
                      <p:embed/>
                    </p:oleObj>
                  </mc:Choice>
                  <mc:Fallback>
                    <p:oleObj name="Equation" r:id="rId14" imgW="1270000" imgH="355600" progId="Equation.3">
                      <p:embed/>
                      <p:pic>
                        <p:nvPicPr>
                          <p:cNvPr id="0" name="Picture 37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27110" y="5605459"/>
                            <a:ext cx="2438400" cy="6064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graphicFrame>
          <p:nvGraphicFramePr>
            <p:cNvPr id="158" name="Object 2"/>
            <p:cNvGraphicFramePr>
              <a:graphicFrameLocks noChangeAspect="1"/>
            </p:cNvGraphicFramePr>
            <p:nvPr>
              <p:extLst>
                <p:ext uri="{D42A27DB-BD31-4B8C-83A1-F6EECF244321}">
                  <p14:modId xmlns:p14="http://schemas.microsoft.com/office/powerpoint/2010/main" val="3760818098"/>
                </p:ext>
              </p:extLst>
            </p:nvPr>
          </p:nvGraphicFramePr>
          <p:xfrm>
            <a:off x="7364412" y="4797953"/>
            <a:ext cx="657225" cy="536575"/>
          </p:xfrm>
          <a:graphic>
            <a:graphicData uri="http://schemas.openxmlformats.org/presentationml/2006/ole">
              <mc:AlternateContent xmlns:mc="http://schemas.openxmlformats.org/markup-compatibility/2006">
                <mc:Choice xmlns:v="urn:schemas-microsoft-com:vml" Requires="v">
                  <p:oleObj spid="_x0000_s5520" name="Equation" r:id="rId16" imgW="342720" imgH="279360" progId="Equation.3">
                    <p:embed/>
                  </p:oleObj>
                </mc:Choice>
                <mc:Fallback>
                  <p:oleObj name="Equation" r:id="rId16" imgW="342720" imgH="279360" progId="Equation.3">
                    <p:embed/>
                    <p:pic>
                      <p:nvPicPr>
                        <p:cNvPr id="0" name="Picture 37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64412" y="4797953"/>
                          <a:ext cx="657225" cy="5365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Tree>
    <p:custDataLst>
      <p:tags r:id="rId2"/>
    </p:custDataLst>
    <p:extLst>
      <p:ext uri="{BB962C8B-B14F-4D97-AF65-F5344CB8AC3E}">
        <p14:creationId xmlns:p14="http://schemas.microsoft.com/office/powerpoint/2010/main" val="4288166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Why does symmetry matter?</a:t>
            </a:r>
            <a:endParaRPr lang="en-US" sz="2800" b="1" dirty="0">
              <a:solidFill>
                <a:schemeClr val="bg1"/>
              </a:solidFill>
            </a:endParaRPr>
          </a:p>
        </p:txBody>
      </p:sp>
      <p:sp>
        <p:nvSpPr>
          <p:cNvPr id="109" name="Text Box 40"/>
          <p:cNvSpPr txBox="1">
            <a:spLocks noChangeArrowheads="1"/>
          </p:cNvSpPr>
          <p:nvPr/>
        </p:nvSpPr>
        <p:spPr bwMode="auto">
          <a:xfrm>
            <a:off x="377823" y="810154"/>
            <a:ext cx="3409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dirty="0">
                <a:latin typeface="+mn-lt"/>
              </a:rPr>
              <a:t>A system exhibits a symmetry</a:t>
            </a:r>
          </a:p>
        </p:txBody>
      </p:sp>
      <p:sp>
        <p:nvSpPr>
          <p:cNvPr id="111" name="Text Box 42"/>
          <p:cNvSpPr txBox="1">
            <a:spLocks noChangeArrowheads="1"/>
          </p:cNvSpPr>
          <p:nvPr/>
        </p:nvSpPr>
        <p:spPr bwMode="auto">
          <a:xfrm>
            <a:off x="3838575" y="810154"/>
            <a:ext cx="454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dirty="0">
                <a:latin typeface="+mn-lt"/>
                <a:sym typeface="Wingdings" charset="0"/>
              </a:rPr>
              <a:t></a:t>
            </a:r>
            <a:endParaRPr lang="en-US" dirty="0">
              <a:latin typeface="+mn-lt"/>
            </a:endParaRPr>
          </a:p>
        </p:txBody>
      </p:sp>
      <p:graphicFrame>
        <p:nvGraphicFramePr>
          <p:cNvPr id="157" name="Object 3"/>
          <p:cNvGraphicFramePr>
            <a:graphicFrameLocks noChangeAspect="1"/>
          </p:cNvGraphicFramePr>
          <p:nvPr>
            <p:extLst>
              <p:ext uri="{D42A27DB-BD31-4B8C-83A1-F6EECF244321}">
                <p14:modId xmlns:p14="http://schemas.microsoft.com/office/powerpoint/2010/main" val="2916175184"/>
              </p:ext>
            </p:extLst>
          </p:nvPr>
        </p:nvGraphicFramePr>
        <p:xfrm>
          <a:off x="5198534" y="1391559"/>
          <a:ext cx="2438400" cy="606425"/>
        </p:xfrm>
        <a:graphic>
          <a:graphicData uri="http://schemas.openxmlformats.org/presentationml/2006/ole">
            <mc:AlternateContent xmlns:mc="http://schemas.openxmlformats.org/markup-compatibility/2006">
              <mc:Choice xmlns:v="urn:schemas-microsoft-com:vml" Requires="v">
                <p:oleObj spid="_x0000_s7364" name="Equation" r:id="rId5" imgW="1270000" imgH="355600" progId="Equation.3">
                  <p:embed/>
                </p:oleObj>
              </mc:Choice>
              <mc:Fallback>
                <p:oleObj name="Equation" r:id="rId5" imgW="1270000" imgH="355600" progId="Equation.3">
                  <p:embed/>
                  <p:pic>
                    <p:nvPicPr>
                      <p:cNvPr id="0" name="Picture 18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8534" y="1391559"/>
                        <a:ext cx="2438400" cy="60642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3" name="Text Box 40"/>
          <p:cNvSpPr txBox="1">
            <a:spLocks noChangeArrowheads="1"/>
          </p:cNvSpPr>
          <p:nvPr/>
        </p:nvSpPr>
        <p:spPr bwMode="auto">
          <a:xfrm>
            <a:off x="4468813" y="615413"/>
            <a:ext cx="42857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dirty="0" smtClean="0">
                <a:latin typeface="+mn-lt"/>
              </a:rPr>
              <a:t>Symmetry operations transform between degenerate </a:t>
            </a:r>
            <a:r>
              <a:rPr lang="en-US" dirty="0" err="1" smtClean="0">
                <a:latin typeface="+mn-lt"/>
              </a:rPr>
              <a:t>eigenstates</a:t>
            </a:r>
            <a:endParaRPr lang="en-US" dirty="0">
              <a:latin typeface="+mn-lt"/>
            </a:endParaRPr>
          </a:p>
        </p:txBody>
      </p:sp>
      <p:graphicFrame>
        <p:nvGraphicFramePr>
          <p:cNvPr id="24" name="Object 6"/>
          <p:cNvGraphicFramePr>
            <a:graphicFrameLocks noChangeAspect="1"/>
          </p:cNvGraphicFramePr>
          <p:nvPr>
            <p:extLst>
              <p:ext uri="{D42A27DB-BD31-4B8C-83A1-F6EECF244321}">
                <p14:modId xmlns:p14="http://schemas.microsoft.com/office/powerpoint/2010/main" val="2316430418"/>
              </p:ext>
            </p:extLst>
          </p:nvPr>
        </p:nvGraphicFramePr>
        <p:xfrm>
          <a:off x="5198534" y="2192723"/>
          <a:ext cx="2151063" cy="1295400"/>
        </p:xfrm>
        <a:graphic>
          <a:graphicData uri="http://schemas.openxmlformats.org/presentationml/2006/ole">
            <mc:AlternateContent xmlns:mc="http://schemas.openxmlformats.org/markup-compatibility/2006">
              <mc:Choice xmlns:v="urn:schemas-microsoft-com:vml" Requires="v">
                <p:oleObj spid="_x0000_s7365" name="Equation" r:id="rId7" imgW="1117600" imgH="673100" progId="Equation.3">
                  <p:embed/>
                </p:oleObj>
              </mc:Choice>
              <mc:Fallback>
                <p:oleObj name="Equation" r:id="rId7" imgW="1117600" imgH="673100" progId="Equation.3">
                  <p:embed/>
                  <p:pic>
                    <p:nvPicPr>
                      <p:cNvPr id="0" name="Picture 18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8534" y="2192723"/>
                        <a:ext cx="2151063"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1" name="Group 20"/>
          <p:cNvGrpSpPr/>
          <p:nvPr/>
        </p:nvGrpSpPr>
        <p:grpSpPr>
          <a:xfrm>
            <a:off x="1016000" y="2390338"/>
            <a:ext cx="3903133" cy="1156015"/>
            <a:chOff x="1016000" y="2390338"/>
            <a:chExt cx="3903133" cy="1156015"/>
          </a:xfrm>
        </p:grpSpPr>
        <p:sp>
          <p:nvSpPr>
            <p:cNvPr id="2" name="TextBox 1"/>
            <p:cNvSpPr txBox="1"/>
            <p:nvPr/>
          </p:nvSpPr>
          <p:spPr>
            <a:xfrm>
              <a:off x="1016000" y="2390338"/>
              <a:ext cx="3903133" cy="646331"/>
            </a:xfrm>
            <a:prstGeom prst="rect">
              <a:avLst/>
            </a:prstGeom>
            <a:noFill/>
          </p:spPr>
          <p:txBody>
            <a:bodyPr wrap="square" rtlCol="0">
              <a:spAutoFit/>
            </a:bodyPr>
            <a:lstStyle/>
            <a:p>
              <a:r>
                <a:rPr lang="en-US" dirty="0" smtClean="0">
                  <a:solidFill>
                    <a:schemeClr val="accent2">
                      <a:lumMod val="75000"/>
                    </a:schemeClr>
                  </a:solidFill>
                </a:rPr>
                <a:t>An </a:t>
              </a:r>
              <a:r>
                <a:rPr lang="en-US" dirty="0" err="1" smtClean="0">
                  <a:solidFill>
                    <a:schemeClr val="accent2">
                      <a:lumMod val="75000"/>
                    </a:schemeClr>
                  </a:solidFill>
                </a:rPr>
                <a:t>l</a:t>
              </a:r>
              <a:r>
                <a:rPr lang="en-US" baseline="-25000" dirty="0" err="1" smtClean="0">
                  <a:solidFill>
                    <a:schemeClr val="accent2">
                      <a:lumMod val="75000"/>
                    </a:schemeClr>
                  </a:solidFill>
                </a:rPr>
                <a:t>n</a:t>
              </a:r>
              <a:r>
                <a:rPr lang="en-US" dirty="0" smtClean="0">
                  <a:solidFill>
                    <a:schemeClr val="accent2">
                      <a:lumMod val="75000"/>
                    </a:schemeClr>
                  </a:solidFill>
                </a:rPr>
                <a:t>-dimensional matrix </a:t>
              </a:r>
              <a:r>
                <a:rPr lang="en-US" i="1" dirty="0" smtClean="0">
                  <a:solidFill>
                    <a:schemeClr val="accent2">
                      <a:lumMod val="75000"/>
                    </a:schemeClr>
                  </a:solidFill>
                </a:rPr>
                <a:t>representation</a:t>
              </a:r>
              <a:r>
                <a:rPr lang="en-US" dirty="0" smtClean="0">
                  <a:solidFill>
                    <a:schemeClr val="accent2">
                      <a:lumMod val="75000"/>
                    </a:schemeClr>
                  </a:solidFill>
                </a:rPr>
                <a:t> of the group of symmetry operations</a:t>
              </a:r>
              <a:endParaRPr lang="en-US" dirty="0">
                <a:solidFill>
                  <a:schemeClr val="accent2">
                    <a:lumMod val="75000"/>
                  </a:schemeClr>
                </a:solidFill>
              </a:endParaRPr>
            </a:p>
          </p:txBody>
        </p:sp>
        <p:graphicFrame>
          <p:nvGraphicFramePr>
            <p:cNvPr id="26" name="Object 4"/>
            <p:cNvGraphicFramePr>
              <a:graphicFrameLocks noChangeAspect="1"/>
            </p:cNvGraphicFramePr>
            <p:nvPr>
              <p:extLst>
                <p:ext uri="{D42A27DB-BD31-4B8C-83A1-F6EECF244321}">
                  <p14:modId xmlns:p14="http://schemas.microsoft.com/office/powerpoint/2010/main" val="1801507720"/>
                </p:ext>
              </p:extLst>
            </p:nvPr>
          </p:nvGraphicFramePr>
          <p:xfrm>
            <a:off x="1159930" y="2989609"/>
            <a:ext cx="3486680" cy="556744"/>
          </p:xfrm>
          <a:graphic>
            <a:graphicData uri="http://schemas.openxmlformats.org/presentationml/2006/ole">
              <mc:AlternateContent xmlns:mc="http://schemas.openxmlformats.org/markup-compatibility/2006">
                <mc:Choice xmlns:v="urn:schemas-microsoft-com:vml" Requires="v">
                  <p:oleObj spid="_x0000_s7366" name="Equation" r:id="rId9" imgW="1511280" imgH="241200" progId="Equation.3">
                    <p:embed/>
                  </p:oleObj>
                </mc:Choice>
                <mc:Fallback>
                  <p:oleObj name="Equation" r:id="rId9" imgW="1511280" imgH="241200" progId="Equation.3">
                    <p:embed/>
                    <p:pic>
                      <p:nvPicPr>
                        <p:cNvPr id="0" name="Picture 18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9930" y="2989609"/>
                          <a:ext cx="3486680" cy="5567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7" name="Text Box 31"/>
          <p:cNvSpPr txBox="1">
            <a:spLocks noChangeArrowheads="1"/>
          </p:cNvSpPr>
          <p:nvPr/>
        </p:nvSpPr>
        <p:spPr bwMode="auto">
          <a:xfrm rot="20099316">
            <a:off x="-462515" y="1626268"/>
            <a:ext cx="35337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pPr algn="ctr"/>
            <a:r>
              <a:rPr lang="en-US" dirty="0" err="1" smtClean="0">
                <a:solidFill>
                  <a:srgbClr val="B80000"/>
                </a:solidFill>
                <a:latin typeface="+mn-lt"/>
              </a:rPr>
              <a:t>Γ</a:t>
            </a:r>
            <a:r>
              <a:rPr lang="en-US" dirty="0" smtClean="0">
                <a:solidFill>
                  <a:srgbClr val="B80000"/>
                </a:solidFill>
                <a:latin typeface="+mn-lt"/>
              </a:rPr>
              <a:t> </a:t>
            </a:r>
            <a:r>
              <a:rPr lang="en-US" dirty="0">
                <a:solidFill>
                  <a:srgbClr val="B80000"/>
                </a:solidFill>
                <a:latin typeface="+mn-lt"/>
              </a:rPr>
              <a:t>is also an irreducible </a:t>
            </a:r>
            <a:r>
              <a:rPr lang="en-US" dirty="0" smtClean="0">
                <a:solidFill>
                  <a:srgbClr val="B80000"/>
                </a:solidFill>
                <a:latin typeface="+mn-lt"/>
              </a:rPr>
              <a:t>representation (IR)</a:t>
            </a:r>
            <a:endParaRPr lang="en-US" dirty="0">
              <a:solidFill>
                <a:srgbClr val="B80000"/>
              </a:solidFill>
              <a:latin typeface="+mn-lt"/>
            </a:endParaRPr>
          </a:p>
        </p:txBody>
      </p:sp>
      <p:sp>
        <p:nvSpPr>
          <p:cNvPr id="29" name="Text Box 3"/>
          <p:cNvSpPr txBox="1">
            <a:spLocks noChangeArrowheads="1"/>
          </p:cNvSpPr>
          <p:nvPr/>
        </p:nvSpPr>
        <p:spPr bwMode="auto">
          <a:xfrm>
            <a:off x="758295" y="3873910"/>
            <a:ext cx="184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endParaRPr lang="en-US" sz="1800">
              <a:latin typeface="+mn-lt"/>
            </a:endParaRPr>
          </a:p>
        </p:txBody>
      </p:sp>
      <p:sp>
        <p:nvSpPr>
          <p:cNvPr id="31" name="Text Box 17"/>
          <p:cNvSpPr txBox="1">
            <a:spLocks noChangeArrowheads="1"/>
          </p:cNvSpPr>
          <p:nvPr/>
        </p:nvSpPr>
        <p:spPr bwMode="auto">
          <a:xfrm>
            <a:off x="221188" y="4702778"/>
            <a:ext cx="88508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sz="1800" dirty="0">
                <a:latin typeface="+mn-lt"/>
              </a:rPr>
              <a:t>Example:</a:t>
            </a:r>
            <a:r>
              <a:rPr lang="en-US" sz="1800" b="0" dirty="0">
                <a:latin typeface="+mn-lt"/>
              </a:rPr>
              <a:t>  </a:t>
            </a:r>
            <a:r>
              <a:rPr lang="ja-JP" altLang="en-US" sz="1800" b="0" dirty="0">
                <a:latin typeface="+mn-lt"/>
              </a:rPr>
              <a:t>“</a:t>
            </a:r>
            <a:r>
              <a:rPr lang="en-US" sz="1800" b="0" dirty="0">
                <a:latin typeface="+mn-lt"/>
              </a:rPr>
              <a:t>3d</a:t>
            </a:r>
            <a:r>
              <a:rPr lang="ja-JP" altLang="en-US" sz="1800" b="0" dirty="0">
                <a:latin typeface="+mn-lt"/>
              </a:rPr>
              <a:t>”</a:t>
            </a:r>
            <a:r>
              <a:rPr lang="en-US" sz="1800" b="0" dirty="0">
                <a:latin typeface="+mn-lt"/>
              </a:rPr>
              <a:t> states of hydrogen form a 5-fold degenerate level with states that transform under rotations according to </a:t>
            </a:r>
            <a:r>
              <a:rPr lang="en-US" sz="1800" b="0" dirty="0" smtClean="0">
                <a:latin typeface="+mn-lt"/>
              </a:rPr>
              <a:t>a </a:t>
            </a:r>
            <a:r>
              <a:rPr lang="en-US" sz="1800" b="0" dirty="0">
                <a:latin typeface="+mn-lt"/>
              </a:rPr>
              <a:t>5-dimensional matrix representation of the group SO3.</a:t>
            </a:r>
          </a:p>
        </p:txBody>
      </p:sp>
      <p:grpSp>
        <p:nvGrpSpPr>
          <p:cNvPr id="22" name="Group 21"/>
          <p:cNvGrpSpPr/>
          <p:nvPr/>
        </p:nvGrpSpPr>
        <p:grpSpPr>
          <a:xfrm>
            <a:off x="301095" y="3589185"/>
            <a:ext cx="8474075" cy="1077413"/>
            <a:chOff x="301095" y="3589185"/>
            <a:chExt cx="8474075" cy="1077413"/>
          </a:xfrm>
        </p:grpSpPr>
        <p:sp>
          <p:nvSpPr>
            <p:cNvPr id="30" name="Text Box 16"/>
            <p:cNvSpPr txBox="1">
              <a:spLocks noChangeArrowheads="1"/>
            </p:cNvSpPr>
            <p:nvPr/>
          </p:nvSpPr>
          <p:spPr bwMode="auto">
            <a:xfrm>
              <a:off x="301095" y="3589185"/>
              <a:ext cx="8474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dirty="0">
                  <a:solidFill>
                    <a:srgbClr val="953735"/>
                  </a:solidFill>
                  <a:latin typeface="+mn-lt"/>
                </a:rPr>
                <a:t>An energy level can be classified </a:t>
              </a:r>
              <a:r>
                <a:rPr lang="en-US" dirty="0" smtClean="0">
                  <a:solidFill>
                    <a:srgbClr val="953735"/>
                  </a:solidFill>
                  <a:latin typeface="+mn-lt"/>
                </a:rPr>
                <a:t>by its irreducible representation </a:t>
              </a:r>
              <a:r>
                <a:rPr lang="en-US" dirty="0" err="1" smtClean="0">
                  <a:solidFill>
                    <a:srgbClr val="953735"/>
                  </a:solidFill>
                  <a:latin typeface="+mn-lt"/>
                </a:rPr>
                <a:t>Γ</a:t>
              </a:r>
              <a:endParaRPr lang="en-US" dirty="0">
                <a:solidFill>
                  <a:srgbClr val="953735"/>
                </a:solidFill>
                <a:latin typeface="+mn-lt"/>
              </a:endParaRPr>
            </a:p>
          </p:txBody>
        </p:sp>
        <p:grpSp>
          <p:nvGrpSpPr>
            <p:cNvPr id="32" name="Group 24"/>
            <p:cNvGrpSpPr>
              <a:grpSpLocks/>
            </p:cNvGrpSpPr>
            <p:nvPr/>
          </p:nvGrpSpPr>
          <p:grpSpPr bwMode="auto">
            <a:xfrm>
              <a:off x="1456907" y="4020485"/>
              <a:ext cx="6180138" cy="646113"/>
              <a:chOff x="960" y="1248"/>
              <a:chExt cx="3893" cy="407"/>
            </a:xfrm>
          </p:grpSpPr>
          <p:sp>
            <p:nvSpPr>
              <p:cNvPr id="33" name="Text Box 21"/>
              <p:cNvSpPr txBox="1">
                <a:spLocks noChangeArrowheads="1"/>
              </p:cNvSpPr>
              <p:nvPr/>
            </p:nvSpPr>
            <p:spPr bwMode="auto">
              <a:xfrm>
                <a:off x="960" y="1248"/>
                <a:ext cx="129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sz="1800" b="0" dirty="0">
                    <a:latin typeface="+mn-lt"/>
                  </a:rPr>
                  <a:t>Energy level E</a:t>
                </a:r>
                <a:r>
                  <a:rPr lang="en-US" sz="1800" b="0" baseline="-25000" dirty="0">
                    <a:latin typeface="+mn-lt"/>
                  </a:rPr>
                  <a:t>n</a:t>
                </a:r>
                <a:r>
                  <a:rPr lang="en-US" sz="1800" b="0" dirty="0">
                    <a:latin typeface="+mn-lt"/>
                  </a:rPr>
                  <a:t> with degeneracy </a:t>
                </a:r>
                <a:r>
                  <a:rPr lang="en-US" sz="1800" b="0" dirty="0" err="1">
                    <a:latin typeface="+mn-lt"/>
                  </a:rPr>
                  <a:t>l</a:t>
                </a:r>
                <a:r>
                  <a:rPr lang="en-US" sz="1800" b="0" baseline="-25000" dirty="0" err="1">
                    <a:latin typeface="+mn-lt"/>
                  </a:rPr>
                  <a:t>n</a:t>
                </a:r>
                <a:endParaRPr lang="en-US" sz="1800" b="0" dirty="0">
                  <a:latin typeface="+mn-lt"/>
                </a:endParaRPr>
              </a:p>
            </p:txBody>
          </p:sp>
          <p:sp>
            <p:nvSpPr>
              <p:cNvPr id="34" name="Text Box 22"/>
              <p:cNvSpPr txBox="1">
                <a:spLocks noChangeArrowheads="1"/>
              </p:cNvSpPr>
              <p:nvPr/>
            </p:nvSpPr>
            <p:spPr bwMode="auto">
              <a:xfrm>
                <a:off x="2496" y="1344"/>
                <a:ext cx="27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sz="1800" b="0">
                    <a:latin typeface="+mn-lt"/>
                    <a:sym typeface="Wingdings" charset="0"/>
                  </a:rPr>
                  <a:t></a:t>
                </a:r>
                <a:endParaRPr lang="en-US" sz="1800" b="0">
                  <a:latin typeface="+mn-lt"/>
                </a:endParaRPr>
              </a:p>
            </p:txBody>
          </p:sp>
          <p:sp>
            <p:nvSpPr>
              <p:cNvPr id="35" name="Text Box 23"/>
              <p:cNvSpPr txBox="1">
                <a:spLocks noChangeArrowheads="1"/>
              </p:cNvSpPr>
              <p:nvPr/>
            </p:nvSpPr>
            <p:spPr bwMode="auto">
              <a:xfrm>
                <a:off x="3024" y="1248"/>
                <a:ext cx="182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sz="1800" b="0" dirty="0" err="1">
                    <a:latin typeface="+mn-lt"/>
                  </a:rPr>
                  <a:t>l</a:t>
                </a:r>
                <a:r>
                  <a:rPr lang="en-US" sz="1800" b="0" baseline="-25000" dirty="0" err="1">
                    <a:latin typeface="+mn-lt"/>
                  </a:rPr>
                  <a:t>n</a:t>
                </a:r>
                <a:r>
                  <a:rPr lang="en-US" sz="1800" b="0" baseline="-25000" dirty="0">
                    <a:latin typeface="+mn-lt"/>
                  </a:rPr>
                  <a:t> </a:t>
                </a:r>
                <a:r>
                  <a:rPr lang="en-US" sz="1800" b="0" dirty="0">
                    <a:latin typeface="+mn-lt"/>
                  </a:rPr>
                  <a:t>– dimensional IR of the group of symmetries</a:t>
                </a:r>
              </a:p>
            </p:txBody>
          </p:sp>
        </p:grpSp>
      </p:grpSp>
      <p:sp>
        <p:nvSpPr>
          <p:cNvPr id="36" name="Text Box 26"/>
          <p:cNvSpPr txBox="1">
            <a:spLocks noChangeArrowheads="1"/>
          </p:cNvSpPr>
          <p:nvPr/>
        </p:nvSpPr>
        <p:spPr bwMode="auto">
          <a:xfrm>
            <a:off x="1526176" y="5451355"/>
            <a:ext cx="667468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sz="1800" dirty="0">
                <a:latin typeface="+mn-lt"/>
              </a:rPr>
              <a:t>Knowing the </a:t>
            </a:r>
            <a:r>
              <a:rPr lang="en-US" sz="1800" dirty="0" smtClean="0">
                <a:latin typeface="+mn-lt"/>
              </a:rPr>
              <a:t>structure of the </a:t>
            </a:r>
            <a:r>
              <a:rPr lang="en-US" sz="1800" dirty="0">
                <a:latin typeface="+mn-lt"/>
              </a:rPr>
              <a:t>group of symmetries of a system yields</a:t>
            </a:r>
          </a:p>
          <a:p>
            <a:pPr lvl="1">
              <a:buFontTx/>
              <a:buChar char="•"/>
            </a:pPr>
            <a:r>
              <a:rPr lang="en-US" sz="1800" dirty="0">
                <a:latin typeface="+mn-lt"/>
              </a:rPr>
              <a:t> </a:t>
            </a:r>
            <a:r>
              <a:rPr lang="en-US" sz="1800" b="0" dirty="0">
                <a:latin typeface="+mn-lt"/>
              </a:rPr>
              <a:t>degeneracy of the levels</a:t>
            </a:r>
          </a:p>
          <a:p>
            <a:pPr lvl="1">
              <a:buFontTx/>
              <a:buChar char="•"/>
            </a:pPr>
            <a:r>
              <a:rPr lang="en-US" sz="1800" b="0" dirty="0">
                <a:latin typeface="+mn-lt"/>
              </a:rPr>
              <a:t> transformation properties of the </a:t>
            </a:r>
            <a:r>
              <a:rPr lang="ja-JP" altLang="en-US" sz="1800" b="0" dirty="0">
                <a:latin typeface="+mn-lt"/>
              </a:rPr>
              <a:t>“</a:t>
            </a:r>
            <a:r>
              <a:rPr lang="en-US" sz="1800" b="0" dirty="0">
                <a:latin typeface="+mn-lt"/>
              </a:rPr>
              <a:t>basis functions</a:t>
            </a:r>
            <a:r>
              <a:rPr lang="ja-JP" altLang="en-US" sz="1800" b="0" dirty="0">
                <a:latin typeface="+mn-lt"/>
              </a:rPr>
              <a:t>”</a:t>
            </a:r>
            <a:r>
              <a:rPr lang="en-US" sz="1800" b="0" dirty="0">
                <a:latin typeface="+mn-lt"/>
              </a:rPr>
              <a:t> (states)</a:t>
            </a:r>
          </a:p>
          <a:p>
            <a:pPr lvl="1">
              <a:buFontTx/>
              <a:buChar char="•"/>
            </a:pPr>
            <a:r>
              <a:rPr lang="en-US" sz="1800" b="0" dirty="0">
                <a:latin typeface="+mn-lt"/>
              </a:rPr>
              <a:t> selection rules for e.g. dipole transitions</a:t>
            </a:r>
            <a:r>
              <a:rPr lang="en-US" sz="1800" dirty="0">
                <a:latin typeface="+mn-lt"/>
              </a:rPr>
              <a:t>	 </a:t>
            </a:r>
          </a:p>
        </p:txBody>
      </p:sp>
    </p:spTree>
    <p:custDataLst>
      <p:tags r:id="rId2"/>
    </p:custDataLst>
    <p:extLst>
      <p:ext uri="{BB962C8B-B14F-4D97-AF65-F5344CB8AC3E}">
        <p14:creationId xmlns:p14="http://schemas.microsoft.com/office/powerpoint/2010/main" val="514014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9144000" cy="524933"/>
          </a:xfrm>
          <a:solidFill>
            <a:schemeClr val="accent2">
              <a:lumMod val="75000"/>
            </a:schemeClr>
          </a:solidFill>
        </p:spPr>
        <p:txBody>
          <a:bodyPr>
            <a:normAutofit fontScale="90000"/>
          </a:bodyPr>
          <a:lstStyle/>
          <a:p>
            <a:pPr eaLnBrk="1" hangingPunct="1"/>
            <a:r>
              <a:rPr lang="en-US" sz="3200" b="1" dirty="0">
                <a:solidFill>
                  <a:schemeClr val="bg1"/>
                </a:solidFill>
                <a:latin typeface="+mn-lt"/>
                <a:ea typeface="ＭＳ Ｐゴシック" charset="0"/>
                <a:cs typeface="ＭＳ Ｐゴシック" charset="0"/>
              </a:rPr>
              <a:t>Irreducible representations of C</a:t>
            </a:r>
            <a:r>
              <a:rPr lang="en-US" sz="3200" b="1" baseline="-25000" dirty="0">
                <a:solidFill>
                  <a:schemeClr val="bg1"/>
                </a:solidFill>
                <a:latin typeface="+mn-lt"/>
                <a:ea typeface="ＭＳ Ｐゴシック" charset="0"/>
                <a:cs typeface="ＭＳ Ｐゴシック" charset="0"/>
              </a:rPr>
              <a:t>3v</a:t>
            </a:r>
            <a:endParaRPr lang="en-US" sz="3200" b="1" dirty="0">
              <a:solidFill>
                <a:schemeClr val="bg1"/>
              </a:solidFill>
              <a:latin typeface="+mn-lt"/>
              <a:ea typeface="ＭＳ Ｐゴシック" charset="0"/>
              <a:cs typeface="ＭＳ Ｐゴシック" charset="0"/>
            </a:endParaRPr>
          </a:p>
        </p:txBody>
      </p:sp>
      <p:sp>
        <p:nvSpPr>
          <p:cNvPr id="38915" name="Text Box 3"/>
          <p:cNvSpPr txBox="1">
            <a:spLocks noChangeArrowheads="1"/>
          </p:cNvSpPr>
          <p:nvPr/>
        </p:nvSpPr>
        <p:spPr bwMode="auto">
          <a:xfrm>
            <a:off x="517525" y="557714"/>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endParaRPr lang="en-US" sz="2400">
              <a:solidFill>
                <a:srgbClr val="B80000"/>
              </a:solidFill>
              <a:latin typeface="+mn-lt"/>
            </a:endParaRPr>
          </a:p>
        </p:txBody>
      </p:sp>
      <p:sp>
        <p:nvSpPr>
          <p:cNvPr id="38916" name="Text Box 11"/>
          <p:cNvSpPr txBox="1">
            <a:spLocks noChangeArrowheads="1"/>
          </p:cNvSpPr>
          <p:nvPr/>
        </p:nvSpPr>
        <p:spPr bwMode="auto">
          <a:xfrm>
            <a:off x="1066800" y="516439"/>
            <a:ext cx="5235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sz="2800">
                <a:solidFill>
                  <a:srgbClr val="B80000"/>
                </a:solidFill>
                <a:latin typeface="+mn-lt"/>
              </a:rPr>
              <a:t>A</a:t>
            </a:r>
            <a:r>
              <a:rPr lang="en-US" sz="2800" baseline="-25000">
                <a:solidFill>
                  <a:srgbClr val="B80000"/>
                </a:solidFill>
                <a:latin typeface="+mn-lt"/>
              </a:rPr>
              <a:t>1</a:t>
            </a:r>
            <a:endParaRPr lang="en-US" sz="2800">
              <a:solidFill>
                <a:srgbClr val="B80000"/>
              </a:solidFill>
              <a:latin typeface="+mn-lt"/>
            </a:endParaRPr>
          </a:p>
        </p:txBody>
      </p:sp>
      <p:sp>
        <p:nvSpPr>
          <p:cNvPr id="38917" name="Text Box 12"/>
          <p:cNvSpPr txBox="1">
            <a:spLocks noChangeArrowheads="1"/>
          </p:cNvSpPr>
          <p:nvPr/>
        </p:nvSpPr>
        <p:spPr bwMode="auto">
          <a:xfrm>
            <a:off x="4114800" y="516439"/>
            <a:ext cx="5235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sz="2800">
                <a:solidFill>
                  <a:srgbClr val="B80000"/>
                </a:solidFill>
                <a:latin typeface="+mn-lt"/>
              </a:rPr>
              <a:t>A</a:t>
            </a:r>
            <a:r>
              <a:rPr lang="en-US" sz="2800" baseline="-25000">
                <a:solidFill>
                  <a:srgbClr val="B80000"/>
                </a:solidFill>
                <a:latin typeface="+mn-lt"/>
              </a:rPr>
              <a:t>2</a:t>
            </a:r>
            <a:endParaRPr lang="en-US" sz="2800">
              <a:solidFill>
                <a:srgbClr val="B80000"/>
              </a:solidFill>
              <a:latin typeface="+mn-lt"/>
            </a:endParaRPr>
          </a:p>
        </p:txBody>
      </p:sp>
      <p:sp>
        <p:nvSpPr>
          <p:cNvPr id="38918" name="Text Box 13"/>
          <p:cNvSpPr txBox="1">
            <a:spLocks noChangeArrowheads="1"/>
          </p:cNvSpPr>
          <p:nvPr/>
        </p:nvSpPr>
        <p:spPr bwMode="auto">
          <a:xfrm>
            <a:off x="7467600" y="516439"/>
            <a:ext cx="359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sz="2800">
                <a:solidFill>
                  <a:srgbClr val="B80000"/>
                </a:solidFill>
                <a:latin typeface="+mn-lt"/>
              </a:rPr>
              <a:t>E</a:t>
            </a:r>
          </a:p>
        </p:txBody>
      </p:sp>
      <p:sp>
        <p:nvSpPr>
          <p:cNvPr id="38919" name="Text Box 15"/>
          <p:cNvSpPr txBox="1">
            <a:spLocks noChangeArrowheads="1"/>
          </p:cNvSpPr>
          <p:nvPr/>
        </p:nvSpPr>
        <p:spPr bwMode="auto">
          <a:xfrm>
            <a:off x="152400" y="1659439"/>
            <a:ext cx="2971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sz="1600" b="0" dirty="0">
                <a:latin typeface="+mn-lt"/>
              </a:rPr>
              <a:t>The identity representation – the basis function transforms into itself under all symmetry operations. </a:t>
            </a:r>
          </a:p>
        </p:txBody>
      </p:sp>
      <p:sp>
        <p:nvSpPr>
          <p:cNvPr id="38920" name="Text Box 18"/>
          <p:cNvSpPr txBox="1">
            <a:spLocks noChangeArrowheads="1"/>
          </p:cNvSpPr>
          <p:nvPr/>
        </p:nvSpPr>
        <p:spPr bwMode="auto">
          <a:xfrm>
            <a:off x="1143000" y="1202239"/>
            <a:ext cx="3146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dirty="0">
                <a:solidFill>
                  <a:srgbClr val="000090"/>
                </a:solidFill>
                <a:latin typeface="+mn-lt"/>
              </a:rPr>
              <a:t>1</a:t>
            </a:r>
          </a:p>
        </p:txBody>
      </p:sp>
      <p:sp>
        <p:nvSpPr>
          <p:cNvPr id="38921" name="Text Box 19"/>
          <p:cNvSpPr txBox="1">
            <a:spLocks noChangeArrowheads="1"/>
          </p:cNvSpPr>
          <p:nvPr/>
        </p:nvSpPr>
        <p:spPr bwMode="auto">
          <a:xfrm>
            <a:off x="4114800" y="1202239"/>
            <a:ext cx="312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a:solidFill>
                  <a:srgbClr val="000090"/>
                </a:solidFill>
                <a:latin typeface="+mn-lt"/>
              </a:rPr>
              <a:t>1 </a:t>
            </a:r>
          </a:p>
        </p:txBody>
      </p:sp>
      <p:sp>
        <p:nvSpPr>
          <p:cNvPr id="38922" name="Text Box 20"/>
          <p:cNvSpPr txBox="1">
            <a:spLocks noChangeArrowheads="1"/>
          </p:cNvSpPr>
          <p:nvPr/>
        </p:nvSpPr>
        <p:spPr bwMode="auto">
          <a:xfrm>
            <a:off x="7467600" y="1126039"/>
            <a:ext cx="374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a:solidFill>
                  <a:srgbClr val="000090"/>
                </a:solidFill>
                <a:latin typeface="+mn-lt"/>
              </a:rPr>
              <a:t>2 </a:t>
            </a:r>
          </a:p>
        </p:txBody>
      </p:sp>
      <p:sp>
        <p:nvSpPr>
          <p:cNvPr id="38923" name="Text Box 21"/>
          <p:cNvSpPr txBox="1">
            <a:spLocks noChangeArrowheads="1"/>
          </p:cNvSpPr>
          <p:nvPr/>
        </p:nvSpPr>
        <p:spPr bwMode="auto">
          <a:xfrm>
            <a:off x="1914779" y="941889"/>
            <a:ext cx="19970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dirty="0">
                <a:solidFill>
                  <a:srgbClr val="000090"/>
                </a:solidFill>
                <a:latin typeface="+mn-lt"/>
              </a:rPr>
              <a:t>Dimensionality = degeneracy</a:t>
            </a:r>
          </a:p>
        </p:txBody>
      </p:sp>
      <p:sp>
        <p:nvSpPr>
          <p:cNvPr id="38924" name="Text Box 22"/>
          <p:cNvSpPr txBox="1">
            <a:spLocks noChangeArrowheads="1"/>
          </p:cNvSpPr>
          <p:nvPr/>
        </p:nvSpPr>
        <p:spPr bwMode="auto">
          <a:xfrm>
            <a:off x="3429000" y="1659439"/>
            <a:ext cx="259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sz="1600" b="0">
                <a:latin typeface="+mn-lt"/>
              </a:rPr>
              <a:t>The {1, -1} representation – the basis function picks up a minus sign under reflections. </a:t>
            </a:r>
          </a:p>
        </p:txBody>
      </p:sp>
      <p:sp>
        <p:nvSpPr>
          <p:cNvPr id="38925" name="Text Box 23"/>
          <p:cNvSpPr txBox="1">
            <a:spLocks noChangeArrowheads="1"/>
          </p:cNvSpPr>
          <p:nvPr/>
        </p:nvSpPr>
        <p:spPr bwMode="auto">
          <a:xfrm>
            <a:off x="6248400" y="1643564"/>
            <a:ext cx="2895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sz="1600" b="0" dirty="0">
                <a:latin typeface="+mn-lt"/>
              </a:rPr>
              <a:t>Basis functions transform into each other the way that the vectors x and y transform into each other under the C</a:t>
            </a:r>
            <a:r>
              <a:rPr lang="en-US" sz="1600" b="0" baseline="-25000" dirty="0">
                <a:latin typeface="+mn-lt"/>
              </a:rPr>
              <a:t>3v</a:t>
            </a:r>
            <a:r>
              <a:rPr lang="en-US" sz="1600" b="0" dirty="0">
                <a:latin typeface="+mn-lt"/>
              </a:rPr>
              <a:t> symmetry operations</a:t>
            </a:r>
          </a:p>
        </p:txBody>
      </p:sp>
      <p:grpSp>
        <p:nvGrpSpPr>
          <p:cNvPr id="2" name="Group 57"/>
          <p:cNvGrpSpPr>
            <a:grpSpLocks/>
          </p:cNvGrpSpPr>
          <p:nvPr/>
        </p:nvGrpSpPr>
        <p:grpSpPr bwMode="auto">
          <a:xfrm>
            <a:off x="2362200" y="5105400"/>
            <a:ext cx="1828800" cy="1600200"/>
            <a:chOff x="480" y="2976"/>
            <a:chExt cx="1402" cy="1210"/>
          </a:xfrm>
        </p:grpSpPr>
        <p:sp>
          <p:nvSpPr>
            <p:cNvPr id="38955" name="Oval 27"/>
            <p:cNvSpPr>
              <a:spLocks noChangeArrowheads="1"/>
            </p:cNvSpPr>
            <p:nvPr/>
          </p:nvSpPr>
          <p:spPr bwMode="auto">
            <a:xfrm rot="-4050380">
              <a:off x="1339" y="3349"/>
              <a:ext cx="219" cy="62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400"/>
            </a:p>
          </p:txBody>
        </p:sp>
        <p:sp>
          <p:nvSpPr>
            <p:cNvPr id="38956" name="Oval 28"/>
            <p:cNvSpPr>
              <a:spLocks noChangeArrowheads="1"/>
            </p:cNvSpPr>
            <p:nvPr/>
          </p:nvSpPr>
          <p:spPr bwMode="auto">
            <a:xfrm>
              <a:off x="1011" y="3525"/>
              <a:ext cx="250" cy="54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400"/>
            </a:p>
          </p:txBody>
        </p:sp>
        <p:sp>
          <p:nvSpPr>
            <p:cNvPr id="38957" name="Oval 29"/>
            <p:cNvSpPr>
              <a:spLocks noChangeArrowheads="1"/>
            </p:cNvSpPr>
            <p:nvPr/>
          </p:nvSpPr>
          <p:spPr bwMode="auto">
            <a:xfrm rot="3623948">
              <a:off x="746" y="3372"/>
              <a:ext cx="220" cy="62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400"/>
            </a:p>
          </p:txBody>
        </p:sp>
        <p:sp>
          <p:nvSpPr>
            <p:cNvPr id="38958" name="Oval 30"/>
            <p:cNvSpPr>
              <a:spLocks noChangeArrowheads="1"/>
            </p:cNvSpPr>
            <p:nvPr/>
          </p:nvSpPr>
          <p:spPr bwMode="auto">
            <a:xfrm>
              <a:off x="1043" y="2976"/>
              <a:ext cx="197" cy="173"/>
            </a:xfrm>
            <a:prstGeom prst="ellipse">
              <a:avLst/>
            </a:prstGeom>
            <a:solidFill>
              <a:srgbClr val="FF0000"/>
            </a:solidFill>
            <a:ln w="9525">
              <a:solidFill>
                <a:schemeClr val="tx1"/>
              </a:solidFill>
              <a:round/>
              <a:headEnd/>
              <a:tailEnd/>
            </a:ln>
          </p:spPr>
          <p:txBody>
            <a:bodyPr wrap="none" anchor="ctr"/>
            <a:lstStyle/>
            <a:p>
              <a:pPr algn="ctr"/>
              <a:r>
                <a:rPr lang="en-US" sz="1400" dirty="0"/>
                <a:t>N</a:t>
              </a:r>
            </a:p>
          </p:txBody>
        </p:sp>
        <p:sp>
          <p:nvSpPr>
            <p:cNvPr id="38959" name="Oval 31"/>
            <p:cNvSpPr>
              <a:spLocks noChangeArrowheads="1"/>
            </p:cNvSpPr>
            <p:nvPr/>
          </p:nvSpPr>
          <p:spPr bwMode="auto">
            <a:xfrm>
              <a:off x="1043" y="3497"/>
              <a:ext cx="156" cy="137"/>
            </a:xfrm>
            <a:prstGeom prst="ellipse">
              <a:avLst/>
            </a:prstGeom>
            <a:solidFill>
              <a:schemeClr val="bg1"/>
            </a:solidFill>
            <a:ln w="9525">
              <a:solidFill>
                <a:schemeClr val="tx1"/>
              </a:solidFill>
              <a:round/>
              <a:headEnd/>
              <a:tailEnd/>
            </a:ln>
          </p:spPr>
          <p:txBody>
            <a:bodyPr wrap="none" anchor="ctr"/>
            <a:lstStyle/>
            <a:p>
              <a:pPr algn="ctr"/>
              <a:r>
                <a:rPr lang="en-US" sz="1400"/>
                <a:t>V</a:t>
              </a:r>
            </a:p>
          </p:txBody>
        </p:sp>
        <p:sp>
          <p:nvSpPr>
            <p:cNvPr id="38960" name="Oval 32"/>
            <p:cNvSpPr>
              <a:spLocks noChangeArrowheads="1"/>
            </p:cNvSpPr>
            <p:nvPr/>
          </p:nvSpPr>
          <p:spPr bwMode="auto">
            <a:xfrm>
              <a:off x="480" y="3725"/>
              <a:ext cx="175" cy="173"/>
            </a:xfrm>
            <a:prstGeom prst="ellipse">
              <a:avLst/>
            </a:prstGeom>
            <a:solidFill>
              <a:srgbClr val="C0C0C0"/>
            </a:solidFill>
            <a:ln w="9525">
              <a:solidFill>
                <a:schemeClr val="tx1"/>
              </a:solidFill>
              <a:round/>
              <a:headEnd/>
              <a:tailEnd/>
            </a:ln>
          </p:spPr>
          <p:txBody>
            <a:bodyPr wrap="none" anchor="ctr"/>
            <a:lstStyle/>
            <a:p>
              <a:pPr algn="ctr"/>
              <a:r>
                <a:rPr lang="en-US" sz="1400"/>
                <a:t>C </a:t>
              </a:r>
            </a:p>
          </p:txBody>
        </p:sp>
        <p:sp>
          <p:nvSpPr>
            <p:cNvPr id="38961" name="Oval 33"/>
            <p:cNvSpPr>
              <a:spLocks noChangeArrowheads="1"/>
            </p:cNvSpPr>
            <p:nvPr/>
          </p:nvSpPr>
          <p:spPr bwMode="auto">
            <a:xfrm>
              <a:off x="1043" y="3991"/>
              <a:ext cx="197" cy="195"/>
            </a:xfrm>
            <a:prstGeom prst="ellipse">
              <a:avLst/>
            </a:prstGeom>
            <a:solidFill>
              <a:srgbClr val="C0C0C0"/>
            </a:solidFill>
            <a:ln w="9525">
              <a:solidFill>
                <a:schemeClr val="tx1"/>
              </a:solidFill>
              <a:round/>
              <a:headEnd/>
              <a:tailEnd/>
            </a:ln>
          </p:spPr>
          <p:txBody>
            <a:bodyPr wrap="none" anchor="ctr"/>
            <a:lstStyle/>
            <a:p>
              <a:pPr algn="ctr"/>
              <a:r>
                <a:rPr lang="en-US" sz="1400"/>
                <a:t>C</a:t>
              </a:r>
            </a:p>
          </p:txBody>
        </p:sp>
        <p:sp>
          <p:nvSpPr>
            <p:cNvPr id="38962" name="Oval 34"/>
            <p:cNvSpPr>
              <a:spLocks noChangeArrowheads="1"/>
            </p:cNvSpPr>
            <p:nvPr/>
          </p:nvSpPr>
          <p:spPr bwMode="auto">
            <a:xfrm>
              <a:off x="1668" y="3689"/>
              <a:ext cx="214" cy="209"/>
            </a:xfrm>
            <a:prstGeom prst="ellipse">
              <a:avLst/>
            </a:prstGeom>
            <a:solidFill>
              <a:srgbClr val="C0C0C0"/>
            </a:solidFill>
            <a:ln w="9525">
              <a:solidFill>
                <a:schemeClr val="tx1"/>
              </a:solidFill>
              <a:round/>
              <a:headEnd/>
              <a:tailEnd/>
            </a:ln>
          </p:spPr>
          <p:txBody>
            <a:bodyPr wrap="none" anchor="ctr"/>
            <a:lstStyle/>
            <a:p>
              <a:pPr algn="ctr"/>
              <a:r>
                <a:rPr lang="en-US" sz="1400"/>
                <a:t>C</a:t>
              </a:r>
            </a:p>
          </p:txBody>
        </p:sp>
      </p:grpSp>
      <p:grpSp>
        <p:nvGrpSpPr>
          <p:cNvPr id="3" name="Group 56"/>
          <p:cNvGrpSpPr>
            <a:grpSpLocks/>
          </p:cNvGrpSpPr>
          <p:nvPr/>
        </p:nvGrpSpPr>
        <p:grpSpPr bwMode="auto">
          <a:xfrm>
            <a:off x="381000" y="4419600"/>
            <a:ext cx="1752600" cy="1524000"/>
            <a:chOff x="3456" y="2976"/>
            <a:chExt cx="1405" cy="1213"/>
          </a:xfrm>
        </p:grpSpPr>
        <p:sp>
          <p:nvSpPr>
            <p:cNvPr id="38949" name="Oval 37"/>
            <p:cNvSpPr>
              <a:spLocks noChangeArrowheads="1"/>
            </p:cNvSpPr>
            <p:nvPr/>
          </p:nvSpPr>
          <p:spPr bwMode="auto">
            <a:xfrm>
              <a:off x="3987" y="3086"/>
              <a:ext cx="250" cy="54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400"/>
            </a:p>
          </p:txBody>
        </p:sp>
        <p:sp>
          <p:nvSpPr>
            <p:cNvPr id="38950" name="Oval 41"/>
            <p:cNvSpPr>
              <a:spLocks noChangeArrowheads="1"/>
            </p:cNvSpPr>
            <p:nvPr/>
          </p:nvSpPr>
          <p:spPr bwMode="auto">
            <a:xfrm>
              <a:off x="4019" y="2976"/>
              <a:ext cx="170" cy="182"/>
            </a:xfrm>
            <a:prstGeom prst="ellipse">
              <a:avLst/>
            </a:prstGeom>
            <a:solidFill>
              <a:srgbClr val="FF0000"/>
            </a:solidFill>
            <a:ln w="9525">
              <a:solidFill>
                <a:schemeClr val="tx1"/>
              </a:solidFill>
              <a:round/>
              <a:headEnd/>
              <a:tailEnd/>
            </a:ln>
          </p:spPr>
          <p:txBody>
            <a:bodyPr wrap="none" anchor="ctr"/>
            <a:lstStyle/>
            <a:p>
              <a:pPr algn="ctr"/>
              <a:r>
                <a:rPr lang="en-US" sz="1400"/>
                <a:t>N</a:t>
              </a:r>
            </a:p>
          </p:txBody>
        </p:sp>
        <p:sp>
          <p:nvSpPr>
            <p:cNvPr id="38951" name="Oval 42"/>
            <p:cNvSpPr>
              <a:spLocks noChangeArrowheads="1"/>
            </p:cNvSpPr>
            <p:nvPr/>
          </p:nvSpPr>
          <p:spPr bwMode="auto">
            <a:xfrm>
              <a:off x="4019" y="3497"/>
              <a:ext cx="156" cy="137"/>
            </a:xfrm>
            <a:prstGeom prst="ellipse">
              <a:avLst/>
            </a:prstGeom>
            <a:solidFill>
              <a:schemeClr val="bg1"/>
            </a:solidFill>
            <a:ln w="9525">
              <a:solidFill>
                <a:schemeClr val="tx1"/>
              </a:solidFill>
              <a:round/>
              <a:headEnd/>
              <a:tailEnd/>
            </a:ln>
          </p:spPr>
          <p:txBody>
            <a:bodyPr wrap="none" anchor="ctr"/>
            <a:lstStyle/>
            <a:p>
              <a:pPr algn="ctr"/>
              <a:r>
                <a:rPr lang="en-US" sz="1400"/>
                <a:t>V</a:t>
              </a:r>
            </a:p>
          </p:txBody>
        </p:sp>
        <p:sp>
          <p:nvSpPr>
            <p:cNvPr id="38952" name="Oval 43"/>
            <p:cNvSpPr>
              <a:spLocks noChangeArrowheads="1"/>
            </p:cNvSpPr>
            <p:nvPr/>
          </p:nvSpPr>
          <p:spPr bwMode="auto">
            <a:xfrm>
              <a:off x="3456" y="3744"/>
              <a:ext cx="183" cy="202"/>
            </a:xfrm>
            <a:prstGeom prst="ellipse">
              <a:avLst/>
            </a:prstGeom>
            <a:solidFill>
              <a:srgbClr val="C0C0C0"/>
            </a:solidFill>
            <a:ln w="9525">
              <a:solidFill>
                <a:schemeClr val="tx1"/>
              </a:solidFill>
              <a:round/>
              <a:headEnd/>
              <a:tailEnd/>
            </a:ln>
          </p:spPr>
          <p:txBody>
            <a:bodyPr wrap="none" anchor="ctr"/>
            <a:lstStyle/>
            <a:p>
              <a:pPr algn="ctr"/>
              <a:r>
                <a:rPr lang="en-US" sz="1400"/>
                <a:t>C</a:t>
              </a:r>
            </a:p>
          </p:txBody>
        </p:sp>
        <p:sp>
          <p:nvSpPr>
            <p:cNvPr id="38953" name="Oval 44"/>
            <p:cNvSpPr>
              <a:spLocks noChangeArrowheads="1"/>
            </p:cNvSpPr>
            <p:nvPr/>
          </p:nvSpPr>
          <p:spPr bwMode="auto">
            <a:xfrm>
              <a:off x="4019" y="3991"/>
              <a:ext cx="218" cy="198"/>
            </a:xfrm>
            <a:prstGeom prst="ellipse">
              <a:avLst/>
            </a:prstGeom>
            <a:solidFill>
              <a:srgbClr val="C0C0C0"/>
            </a:solidFill>
            <a:ln w="9525">
              <a:solidFill>
                <a:schemeClr val="tx1"/>
              </a:solidFill>
              <a:round/>
              <a:headEnd/>
              <a:tailEnd/>
            </a:ln>
          </p:spPr>
          <p:txBody>
            <a:bodyPr wrap="none" anchor="ctr"/>
            <a:lstStyle/>
            <a:p>
              <a:pPr algn="ctr"/>
              <a:r>
                <a:rPr lang="en-US" sz="1400" dirty="0"/>
                <a:t>C</a:t>
              </a:r>
            </a:p>
          </p:txBody>
        </p:sp>
        <p:sp>
          <p:nvSpPr>
            <p:cNvPr id="38954" name="Oval 45"/>
            <p:cNvSpPr>
              <a:spLocks noChangeArrowheads="1"/>
            </p:cNvSpPr>
            <p:nvPr/>
          </p:nvSpPr>
          <p:spPr bwMode="auto">
            <a:xfrm>
              <a:off x="4644" y="3689"/>
              <a:ext cx="217" cy="196"/>
            </a:xfrm>
            <a:prstGeom prst="ellipse">
              <a:avLst/>
            </a:prstGeom>
            <a:solidFill>
              <a:srgbClr val="C0C0C0"/>
            </a:solidFill>
            <a:ln w="9525">
              <a:solidFill>
                <a:schemeClr val="tx1"/>
              </a:solidFill>
              <a:round/>
              <a:headEnd/>
              <a:tailEnd/>
            </a:ln>
          </p:spPr>
          <p:txBody>
            <a:bodyPr wrap="none" anchor="ctr"/>
            <a:lstStyle/>
            <a:p>
              <a:pPr algn="ctr"/>
              <a:r>
                <a:rPr lang="en-US" sz="1400"/>
                <a:t>C</a:t>
              </a:r>
            </a:p>
          </p:txBody>
        </p:sp>
      </p:grpSp>
      <p:sp>
        <p:nvSpPr>
          <p:cNvPr id="359472" name="Oval 48"/>
          <p:cNvSpPr>
            <a:spLocks noChangeArrowheads="1"/>
          </p:cNvSpPr>
          <p:nvPr/>
        </p:nvSpPr>
        <p:spPr bwMode="auto">
          <a:xfrm rot="-4050380">
            <a:off x="8326437" y="5008563"/>
            <a:ext cx="246063" cy="744538"/>
          </a:xfrm>
          <a:prstGeom prst="ellipse">
            <a:avLst/>
          </a:prstGeom>
          <a:solidFill>
            <a:srgbClr val="E9CE5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400"/>
          </a:p>
        </p:txBody>
      </p:sp>
      <p:sp>
        <p:nvSpPr>
          <p:cNvPr id="359473" name="Oval 49"/>
          <p:cNvSpPr>
            <a:spLocks noChangeArrowheads="1"/>
          </p:cNvSpPr>
          <p:nvPr/>
        </p:nvSpPr>
        <p:spPr bwMode="auto">
          <a:xfrm>
            <a:off x="7948613" y="5265738"/>
            <a:ext cx="296862" cy="61595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400"/>
          </a:p>
        </p:txBody>
      </p:sp>
      <p:sp>
        <p:nvSpPr>
          <p:cNvPr id="359475" name="Oval 51"/>
          <p:cNvSpPr>
            <a:spLocks noChangeArrowheads="1"/>
          </p:cNvSpPr>
          <p:nvPr/>
        </p:nvSpPr>
        <p:spPr bwMode="auto">
          <a:xfrm>
            <a:off x="7985125" y="4648200"/>
            <a:ext cx="244475" cy="228600"/>
          </a:xfrm>
          <a:prstGeom prst="ellipse">
            <a:avLst/>
          </a:prstGeom>
          <a:solidFill>
            <a:srgbClr val="FF0000"/>
          </a:solidFill>
          <a:ln w="9525">
            <a:solidFill>
              <a:schemeClr val="tx1"/>
            </a:solidFill>
            <a:round/>
            <a:headEnd/>
            <a:tailEnd/>
          </a:ln>
        </p:spPr>
        <p:txBody>
          <a:bodyPr wrap="none" anchor="ctr"/>
          <a:lstStyle/>
          <a:p>
            <a:pPr algn="ctr"/>
            <a:r>
              <a:rPr lang="en-US" sz="1400"/>
              <a:t>N</a:t>
            </a:r>
          </a:p>
        </p:txBody>
      </p:sp>
      <p:sp>
        <p:nvSpPr>
          <p:cNvPr id="359476" name="Oval 52"/>
          <p:cNvSpPr>
            <a:spLocks noChangeArrowheads="1"/>
          </p:cNvSpPr>
          <p:nvPr/>
        </p:nvSpPr>
        <p:spPr bwMode="auto">
          <a:xfrm>
            <a:off x="7985125" y="5233988"/>
            <a:ext cx="185738" cy="153987"/>
          </a:xfrm>
          <a:prstGeom prst="ellipse">
            <a:avLst/>
          </a:prstGeom>
          <a:solidFill>
            <a:schemeClr val="bg1"/>
          </a:solidFill>
          <a:ln w="9525">
            <a:solidFill>
              <a:schemeClr val="tx1"/>
            </a:solidFill>
            <a:round/>
            <a:headEnd/>
            <a:tailEnd/>
          </a:ln>
        </p:spPr>
        <p:txBody>
          <a:bodyPr wrap="none" anchor="ctr"/>
          <a:lstStyle/>
          <a:p>
            <a:pPr algn="ctr"/>
            <a:r>
              <a:rPr lang="en-US" sz="1400"/>
              <a:t>V</a:t>
            </a:r>
          </a:p>
        </p:txBody>
      </p:sp>
      <p:sp>
        <p:nvSpPr>
          <p:cNvPr id="359477" name="Oval 53"/>
          <p:cNvSpPr>
            <a:spLocks noChangeArrowheads="1"/>
          </p:cNvSpPr>
          <p:nvPr/>
        </p:nvSpPr>
        <p:spPr bwMode="auto">
          <a:xfrm>
            <a:off x="7315200" y="5511800"/>
            <a:ext cx="228600" cy="203200"/>
          </a:xfrm>
          <a:prstGeom prst="ellipse">
            <a:avLst/>
          </a:prstGeom>
          <a:solidFill>
            <a:srgbClr val="C0C0C0"/>
          </a:solidFill>
          <a:ln w="9525">
            <a:solidFill>
              <a:schemeClr val="tx1"/>
            </a:solidFill>
            <a:round/>
            <a:headEnd/>
            <a:tailEnd/>
          </a:ln>
        </p:spPr>
        <p:txBody>
          <a:bodyPr wrap="none" anchor="ctr"/>
          <a:lstStyle/>
          <a:p>
            <a:pPr algn="ctr"/>
            <a:r>
              <a:rPr lang="en-US" sz="1400"/>
              <a:t>C</a:t>
            </a:r>
          </a:p>
        </p:txBody>
      </p:sp>
      <p:sp>
        <p:nvSpPr>
          <p:cNvPr id="359478" name="Oval 54"/>
          <p:cNvSpPr>
            <a:spLocks noChangeArrowheads="1"/>
          </p:cNvSpPr>
          <p:nvPr/>
        </p:nvSpPr>
        <p:spPr bwMode="auto">
          <a:xfrm>
            <a:off x="7985125" y="5789613"/>
            <a:ext cx="244475" cy="230187"/>
          </a:xfrm>
          <a:prstGeom prst="ellipse">
            <a:avLst/>
          </a:prstGeom>
          <a:solidFill>
            <a:srgbClr val="C0C0C0"/>
          </a:solidFill>
          <a:ln w="9525">
            <a:solidFill>
              <a:schemeClr val="tx1"/>
            </a:solidFill>
            <a:round/>
            <a:headEnd/>
            <a:tailEnd/>
          </a:ln>
        </p:spPr>
        <p:txBody>
          <a:bodyPr wrap="none" anchor="ctr"/>
          <a:lstStyle/>
          <a:p>
            <a:pPr algn="ctr"/>
            <a:r>
              <a:rPr lang="en-US" sz="1400"/>
              <a:t>C</a:t>
            </a:r>
          </a:p>
        </p:txBody>
      </p:sp>
      <p:sp>
        <p:nvSpPr>
          <p:cNvPr id="359479" name="Oval 55"/>
          <p:cNvSpPr>
            <a:spLocks noChangeArrowheads="1"/>
          </p:cNvSpPr>
          <p:nvPr/>
        </p:nvSpPr>
        <p:spPr bwMode="auto">
          <a:xfrm>
            <a:off x="8729663" y="5449888"/>
            <a:ext cx="261937" cy="265112"/>
          </a:xfrm>
          <a:prstGeom prst="ellipse">
            <a:avLst/>
          </a:prstGeom>
          <a:solidFill>
            <a:srgbClr val="C0C0C0"/>
          </a:solidFill>
          <a:ln w="9525">
            <a:solidFill>
              <a:schemeClr val="tx1"/>
            </a:solidFill>
            <a:round/>
            <a:headEnd/>
            <a:tailEnd/>
          </a:ln>
        </p:spPr>
        <p:txBody>
          <a:bodyPr wrap="none" anchor="ctr"/>
          <a:lstStyle/>
          <a:p>
            <a:pPr algn="ctr"/>
            <a:r>
              <a:rPr lang="en-US" sz="1400"/>
              <a:t>C</a:t>
            </a:r>
          </a:p>
        </p:txBody>
      </p:sp>
      <p:sp>
        <p:nvSpPr>
          <p:cNvPr id="359482" name="Text Box 58"/>
          <p:cNvSpPr txBox="1">
            <a:spLocks noChangeArrowheads="1"/>
          </p:cNvSpPr>
          <p:nvPr/>
        </p:nvSpPr>
        <p:spPr bwMode="auto">
          <a:xfrm>
            <a:off x="288925" y="3976688"/>
            <a:ext cx="18085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b="0" dirty="0">
                <a:latin typeface="+mn-lt"/>
              </a:rPr>
              <a:t>Two a</a:t>
            </a:r>
            <a:r>
              <a:rPr lang="en-US" b="0" baseline="-25000" dirty="0">
                <a:latin typeface="+mn-lt"/>
              </a:rPr>
              <a:t>1</a:t>
            </a:r>
            <a:r>
              <a:rPr lang="en-US" b="0" dirty="0">
                <a:latin typeface="+mn-lt"/>
              </a:rPr>
              <a:t> </a:t>
            </a:r>
            <a:r>
              <a:rPr lang="en-US" b="0" dirty="0" smtClean="0">
                <a:latin typeface="+mn-lt"/>
              </a:rPr>
              <a:t>orbitals:</a:t>
            </a:r>
            <a:endParaRPr lang="en-US" b="0" dirty="0">
              <a:latin typeface="+mn-lt"/>
            </a:endParaRPr>
          </a:p>
        </p:txBody>
      </p:sp>
      <p:sp>
        <p:nvSpPr>
          <p:cNvPr id="359483" name="Text Box 59"/>
          <p:cNvSpPr txBox="1">
            <a:spLocks noChangeArrowheads="1"/>
          </p:cNvSpPr>
          <p:nvPr/>
        </p:nvSpPr>
        <p:spPr bwMode="auto">
          <a:xfrm>
            <a:off x="5715000" y="4724400"/>
            <a:ext cx="17266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b="0" dirty="0">
                <a:latin typeface="+mn-lt"/>
              </a:rPr>
              <a:t>Two e </a:t>
            </a:r>
            <a:r>
              <a:rPr lang="en-US" b="0" dirty="0" smtClean="0">
                <a:latin typeface="+mn-lt"/>
              </a:rPr>
              <a:t>orbitals:</a:t>
            </a:r>
            <a:endParaRPr lang="en-US" b="0" dirty="0">
              <a:latin typeface="+mn-lt"/>
            </a:endParaRPr>
          </a:p>
        </p:txBody>
      </p:sp>
      <p:sp>
        <p:nvSpPr>
          <p:cNvPr id="359486" name="Oval 62"/>
          <p:cNvSpPr>
            <a:spLocks noChangeArrowheads="1"/>
          </p:cNvSpPr>
          <p:nvPr/>
        </p:nvSpPr>
        <p:spPr bwMode="auto">
          <a:xfrm rot="-4050380">
            <a:off x="6364287" y="5732463"/>
            <a:ext cx="246063" cy="744538"/>
          </a:xfrm>
          <a:prstGeom prst="ellipse">
            <a:avLst/>
          </a:prstGeom>
          <a:solidFill>
            <a:srgbClr val="E9CE5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400"/>
          </a:p>
        </p:txBody>
      </p:sp>
      <p:sp>
        <p:nvSpPr>
          <p:cNvPr id="359487" name="Oval 63"/>
          <p:cNvSpPr>
            <a:spLocks noChangeArrowheads="1"/>
          </p:cNvSpPr>
          <p:nvPr/>
        </p:nvSpPr>
        <p:spPr bwMode="auto">
          <a:xfrm>
            <a:off x="5967413" y="5951538"/>
            <a:ext cx="296862" cy="615950"/>
          </a:xfrm>
          <a:prstGeom prst="ellipse">
            <a:avLst/>
          </a:prstGeom>
          <a:solidFill>
            <a:srgbClr val="E9CE5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400"/>
          </a:p>
        </p:txBody>
      </p:sp>
      <p:sp>
        <p:nvSpPr>
          <p:cNvPr id="359488" name="Oval 64"/>
          <p:cNvSpPr>
            <a:spLocks noChangeArrowheads="1"/>
          </p:cNvSpPr>
          <p:nvPr/>
        </p:nvSpPr>
        <p:spPr bwMode="auto">
          <a:xfrm rot="3623948">
            <a:off x="5657057" y="5763419"/>
            <a:ext cx="247650" cy="74453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400"/>
          </a:p>
        </p:txBody>
      </p:sp>
      <p:sp>
        <p:nvSpPr>
          <p:cNvPr id="359489" name="Oval 65"/>
          <p:cNvSpPr>
            <a:spLocks noChangeArrowheads="1"/>
          </p:cNvSpPr>
          <p:nvPr/>
        </p:nvSpPr>
        <p:spPr bwMode="auto">
          <a:xfrm>
            <a:off x="6003925" y="5334000"/>
            <a:ext cx="244475" cy="228600"/>
          </a:xfrm>
          <a:prstGeom prst="ellipse">
            <a:avLst/>
          </a:prstGeom>
          <a:solidFill>
            <a:srgbClr val="FF0000"/>
          </a:solidFill>
          <a:ln w="9525">
            <a:solidFill>
              <a:schemeClr val="tx1"/>
            </a:solidFill>
            <a:round/>
            <a:headEnd/>
            <a:tailEnd/>
          </a:ln>
        </p:spPr>
        <p:txBody>
          <a:bodyPr wrap="none" anchor="ctr"/>
          <a:lstStyle/>
          <a:p>
            <a:pPr algn="ctr"/>
            <a:r>
              <a:rPr lang="en-US" sz="1400"/>
              <a:t>N</a:t>
            </a:r>
          </a:p>
        </p:txBody>
      </p:sp>
      <p:sp>
        <p:nvSpPr>
          <p:cNvPr id="359490" name="Oval 66"/>
          <p:cNvSpPr>
            <a:spLocks noChangeArrowheads="1"/>
          </p:cNvSpPr>
          <p:nvPr/>
        </p:nvSpPr>
        <p:spPr bwMode="auto">
          <a:xfrm>
            <a:off x="6003925" y="5919788"/>
            <a:ext cx="185738" cy="153987"/>
          </a:xfrm>
          <a:prstGeom prst="ellipse">
            <a:avLst/>
          </a:prstGeom>
          <a:solidFill>
            <a:schemeClr val="bg1"/>
          </a:solidFill>
          <a:ln w="9525">
            <a:solidFill>
              <a:schemeClr val="tx1"/>
            </a:solidFill>
            <a:round/>
            <a:headEnd/>
            <a:tailEnd/>
          </a:ln>
        </p:spPr>
        <p:txBody>
          <a:bodyPr wrap="none" anchor="ctr"/>
          <a:lstStyle/>
          <a:p>
            <a:pPr algn="ctr"/>
            <a:r>
              <a:rPr lang="en-US" sz="1400"/>
              <a:t>V</a:t>
            </a:r>
          </a:p>
        </p:txBody>
      </p:sp>
      <p:sp>
        <p:nvSpPr>
          <p:cNvPr id="359491" name="Oval 67"/>
          <p:cNvSpPr>
            <a:spLocks noChangeArrowheads="1"/>
          </p:cNvSpPr>
          <p:nvPr/>
        </p:nvSpPr>
        <p:spPr bwMode="auto">
          <a:xfrm>
            <a:off x="5334000" y="6197600"/>
            <a:ext cx="228600" cy="203200"/>
          </a:xfrm>
          <a:prstGeom prst="ellipse">
            <a:avLst/>
          </a:prstGeom>
          <a:solidFill>
            <a:srgbClr val="C0C0C0"/>
          </a:solidFill>
          <a:ln w="9525">
            <a:solidFill>
              <a:schemeClr val="tx1"/>
            </a:solidFill>
            <a:round/>
            <a:headEnd/>
            <a:tailEnd/>
          </a:ln>
        </p:spPr>
        <p:txBody>
          <a:bodyPr wrap="none" anchor="ctr"/>
          <a:lstStyle/>
          <a:p>
            <a:pPr algn="ctr"/>
            <a:r>
              <a:rPr lang="en-US" sz="1400"/>
              <a:t>C</a:t>
            </a:r>
          </a:p>
        </p:txBody>
      </p:sp>
      <p:sp>
        <p:nvSpPr>
          <p:cNvPr id="359492" name="Oval 68"/>
          <p:cNvSpPr>
            <a:spLocks noChangeArrowheads="1"/>
          </p:cNvSpPr>
          <p:nvPr/>
        </p:nvSpPr>
        <p:spPr bwMode="auto">
          <a:xfrm>
            <a:off x="6003925" y="6475413"/>
            <a:ext cx="244475" cy="230187"/>
          </a:xfrm>
          <a:prstGeom prst="ellipse">
            <a:avLst/>
          </a:prstGeom>
          <a:solidFill>
            <a:srgbClr val="C0C0C0"/>
          </a:solidFill>
          <a:ln w="9525">
            <a:solidFill>
              <a:schemeClr val="tx1"/>
            </a:solidFill>
            <a:round/>
            <a:headEnd/>
            <a:tailEnd/>
          </a:ln>
        </p:spPr>
        <p:txBody>
          <a:bodyPr wrap="none" anchor="ctr"/>
          <a:lstStyle/>
          <a:p>
            <a:pPr algn="ctr"/>
            <a:r>
              <a:rPr lang="en-US" sz="1400"/>
              <a:t>C</a:t>
            </a:r>
          </a:p>
        </p:txBody>
      </p:sp>
      <p:sp>
        <p:nvSpPr>
          <p:cNvPr id="359493" name="Oval 69"/>
          <p:cNvSpPr>
            <a:spLocks noChangeArrowheads="1"/>
          </p:cNvSpPr>
          <p:nvPr/>
        </p:nvSpPr>
        <p:spPr bwMode="auto">
          <a:xfrm>
            <a:off x="6748463" y="6135688"/>
            <a:ext cx="261937" cy="265112"/>
          </a:xfrm>
          <a:prstGeom prst="ellipse">
            <a:avLst/>
          </a:prstGeom>
          <a:solidFill>
            <a:srgbClr val="C0C0C0"/>
          </a:solidFill>
          <a:ln w="9525">
            <a:solidFill>
              <a:schemeClr val="tx1"/>
            </a:solidFill>
            <a:round/>
            <a:headEnd/>
            <a:tailEnd/>
          </a:ln>
        </p:spPr>
        <p:txBody>
          <a:bodyPr wrap="none" anchor="ctr"/>
          <a:lstStyle/>
          <a:p>
            <a:pPr algn="ctr"/>
            <a:r>
              <a:rPr lang="en-US" sz="1400"/>
              <a:t>C</a:t>
            </a:r>
          </a:p>
        </p:txBody>
      </p:sp>
      <p:sp>
        <p:nvSpPr>
          <p:cNvPr id="359494" name="Text Box 70"/>
          <p:cNvSpPr txBox="1">
            <a:spLocks noChangeArrowheads="1"/>
          </p:cNvSpPr>
          <p:nvPr/>
        </p:nvSpPr>
        <p:spPr bwMode="auto">
          <a:xfrm>
            <a:off x="2257656" y="3504087"/>
            <a:ext cx="50575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dirty="0">
                <a:solidFill>
                  <a:srgbClr val="000090"/>
                </a:solidFill>
                <a:latin typeface="+mn-lt"/>
              </a:rPr>
              <a:t>Symmetrized </a:t>
            </a:r>
            <a:r>
              <a:rPr lang="en-US" dirty="0" smtClean="0">
                <a:solidFill>
                  <a:srgbClr val="000090"/>
                </a:solidFill>
                <a:latin typeface="+mn-lt"/>
              </a:rPr>
              <a:t>LCAO orbitals for the NV center:</a:t>
            </a:r>
            <a:endParaRPr lang="en-US" dirty="0">
              <a:solidFill>
                <a:srgbClr val="000090"/>
              </a:solidFill>
              <a:latin typeface="+mn-lt"/>
            </a:endParaRPr>
          </a:p>
        </p:txBody>
      </p:sp>
      <p:sp>
        <p:nvSpPr>
          <p:cNvPr id="38946" name="Text Box 71"/>
          <p:cNvSpPr txBox="1">
            <a:spLocks noChangeArrowheads="1"/>
          </p:cNvSpPr>
          <p:nvPr/>
        </p:nvSpPr>
        <p:spPr bwMode="auto">
          <a:xfrm>
            <a:off x="6657446" y="2967003"/>
            <a:ext cx="162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dirty="0">
                <a:latin typeface="+mn-lt"/>
              </a:rPr>
              <a:t>like </a:t>
            </a:r>
            <a:r>
              <a:rPr lang="en-US" dirty="0" err="1">
                <a:latin typeface="+mn-lt"/>
              </a:rPr>
              <a:t>p</a:t>
            </a:r>
            <a:r>
              <a:rPr lang="en-US" baseline="-25000" dirty="0" err="1">
                <a:latin typeface="+mn-lt"/>
              </a:rPr>
              <a:t>x</a:t>
            </a:r>
            <a:r>
              <a:rPr lang="en-US" dirty="0">
                <a:latin typeface="+mn-lt"/>
              </a:rPr>
              <a:t> and </a:t>
            </a:r>
            <a:r>
              <a:rPr lang="en-US" dirty="0" err="1">
                <a:latin typeface="+mn-lt"/>
              </a:rPr>
              <a:t>p</a:t>
            </a:r>
            <a:r>
              <a:rPr lang="en-US" baseline="-25000" dirty="0" err="1">
                <a:latin typeface="+mn-lt"/>
              </a:rPr>
              <a:t>y</a:t>
            </a:r>
            <a:endParaRPr lang="en-US" dirty="0">
              <a:latin typeface="+mn-lt"/>
            </a:endParaRPr>
          </a:p>
        </p:txBody>
      </p:sp>
      <p:sp>
        <p:nvSpPr>
          <p:cNvPr id="38947" name="Text Box 72"/>
          <p:cNvSpPr txBox="1">
            <a:spLocks noChangeArrowheads="1"/>
          </p:cNvSpPr>
          <p:nvPr/>
        </p:nvSpPr>
        <p:spPr bwMode="auto">
          <a:xfrm>
            <a:off x="639060" y="2802439"/>
            <a:ext cx="7161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dirty="0">
                <a:latin typeface="+mn-lt"/>
              </a:rPr>
              <a:t>like </a:t>
            </a:r>
            <a:r>
              <a:rPr lang="en-US" dirty="0" err="1" smtClean="0">
                <a:latin typeface="+mn-lt"/>
              </a:rPr>
              <a:t>s</a:t>
            </a:r>
            <a:endParaRPr lang="en-US" dirty="0">
              <a:latin typeface="+mn-lt"/>
            </a:endParaRPr>
          </a:p>
        </p:txBody>
      </p:sp>
      <p:sp>
        <p:nvSpPr>
          <p:cNvPr id="38948" name="Text Box 72"/>
          <p:cNvSpPr txBox="1">
            <a:spLocks noChangeArrowheads="1"/>
          </p:cNvSpPr>
          <p:nvPr/>
        </p:nvSpPr>
        <p:spPr bwMode="auto">
          <a:xfrm>
            <a:off x="3581400" y="2802439"/>
            <a:ext cx="20491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dirty="0">
                <a:latin typeface="+mn-lt"/>
              </a:rPr>
              <a:t>like triplet m</a:t>
            </a:r>
            <a:r>
              <a:rPr lang="en-US" baseline="-25000" dirty="0">
                <a:latin typeface="+mn-lt"/>
              </a:rPr>
              <a:t>s</a:t>
            </a:r>
            <a:r>
              <a:rPr lang="en-US" dirty="0">
                <a:latin typeface="+mn-lt"/>
              </a:rPr>
              <a:t>  = 0</a:t>
            </a:r>
          </a:p>
        </p:txBody>
      </p:sp>
      <p:sp>
        <p:nvSpPr>
          <p:cNvPr id="4" name="TextBox 3"/>
          <p:cNvSpPr txBox="1"/>
          <p:nvPr/>
        </p:nvSpPr>
        <p:spPr>
          <a:xfrm>
            <a:off x="2292433" y="3859218"/>
            <a:ext cx="5083092" cy="369332"/>
          </a:xfrm>
          <a:prstGeom prst="rect">
            <a:avLst/>
          </a:prstGeom>
          <a:noFill/>
        </p:spPr>
        <p:txBody>
          <a:bodyPr wrap="none" rtlCol="0">
            <a:spAutoFit/>
          </a:bodyPr>
          <a:lstStyle/>
          <a:p>
            <a:r>
              <a:rPr lang="en-US" dirty="0" smtClean="0">
                <a:solidFill>
                  <a:srgbClr val="CC0A20"/>
                </a:solidFill>
              </a:rPr>
              <a:t>These orbitals are not exact – but their symmetry is!</a:t>
            </a:r>
            <a:endParaRPr lang="en-US" dirty="0">
              <a:solidFill>
                <a:srgbClr val="CC0A20"/>
              </a:solidFill>
            </a:endParaRPr>
          </a:p>
        </p:txBody>
      </p:sp>
      <p:grpSp>
        <p:nvGrpSpPr>
          <p:cNvPr id="52" name="Group 51"/>
          <p:cNvGrpSpPr/>
          <p:nvPr/>
        </p:nvGrpSpPr>
        <p:grpSpPr>
          <a:xfrm>
            <a:off x="1604174" y="4343397"/>
            <a:ext cx="6316651" cy="1508104"/>
            <a:chOff x="1604174" y="4343397"/>
            <a:chExt cx="6316651" cy="1508104"/>
          </a:xfrm>
        </p:grpSpPr>
        <p:sp>
          <p:nvSpPr>
            <p:cNvPr id="53" name="TextBox 52"/>
            <p:cNvSpPr txBox="1"/>
            <p:nvPr/>
          </p:nvSpPr>
          <p:spPr>
            <a:xfrm>
              <a:off x="7543799" y="4862011"/>
              <a:ext cx="377026" cy="369332"/>
            </a:xfrm>
            <a:prstGeom prst="rect">
              <a:avLst/>
            </a:prstGeom>
            <a:noFill/>
          </p:spPr>
          <p:txBody>
            <a:bodyPr wrap="none" rtlCol="0">
              <a:spAutoFit/>
            </a:bodyPr>
            <a:lstStyle/>
            <a:p>
              <a:r>
                <a:rPr lang="en-US" dirty="0" err="1" smtClean="0">
                  <a:solidFill>
                    <a:schemeClr val="accent2">
                      <a:lumMod val="75000"/>
                    </a:schemeClr>
                  </a:solidFill>
                </a:rPr>
                <a:t>e</a:t>
              </a:r>
              <a:r>
                <a:rPr lang="en-US" baseline="-25000" dirty="0" err="1" smtClean="0">
                  <a:solidFill>
                    <a:schemeClr val="accent2">
                      <a:lumMod val="75000"/>
                    </a:schemeClr>
                  </a:solidFill>
                </a:rPr>
                <a:t>y</a:t>
              </a:r>
              <a:endParaRPr lang="en-US" dirty="0">
                <a:solidFill>
                  <a:schemeClr val="accent2">
                    <a:lumMod val="75000"/>
                  </a:schemeClr>
                </a:solidFill>
              </a:endParaRPr>
            </a:p>
          </p:txBody>
        </p:sp>
        <p:sp>
          <p:nvSpPr>
            <p:cNvPr id="54" name="TextBox 53"/>
            <p:cNvSpPr txBox="1"/>
            <p:nvPr/>
          </p:nvSpPr>
          <p:spPr>
            <a:xfrm>
              <a:off x="5531916" y="5482169"/>
              <a:ext cx="366168" cy="369332"/>
            </a:xfrm>
            <a:prstGeom prst="rect">
              <a:avLst/>
            </a:prstGeom>
            <a:noFill/>
          </p:spPr>
          <p:txBody>
            <a:bodyPr wrap="none" rtlCol="0">
              <a:spAutoFit/>
            </a:bodyPr>
            <a:lstStyle/>
            <a:p>
              <a:r>
                <a:rPr lang="en-US" dirty="0" smtClean="0">
                  <a:solidFill>
                    <a:schemeClr val="accent2">
                      <a:lumMod val="75000"/>
                    </a:schemeClr>
                  </a:solidFill>
                </a:rPr>
                <a:t>e</a:t>
              </a:r>
              <a:r>
                <a:rPr lang="en-US" baseline="-25000" dirty="0" smtClean="0">
                  <a:solidFill>
                    <a:schemeClr val="accent2">
                      <a:lumMod val="75000"/>
                    </a:schemeClr>
                  </a:solidFill>
                </a:rPr>
                <a:t>x</a:t>
              </a:r>
              <a:endParaRPr lang="en-US" dirty="0">
                <a:solidFill>
                  <a:schemeClr val="accent2">
                    <a:lumMod val="75000"/>
                  </a:schemeClr>
                </a:solidFill>
              </a:endParaRPr>
            </a:p>
          </p:txBody>
        </p:sp>
        <p:sp>
          <p:nvSpPr>
            <p:cNvPr id="55" name="TextBox 54"/>
            <p:cNvSpPr txBox="1"/>
            <p:nvPr/>
          </p:nvSpPr>
          <p:spPr>
            <a:xfrm>
              <a:off x="1604174" y="4343397"/>
              <a:ext cx="2053426" cy="923330"/>
            </a:xfrm>
            <a:prstGeom prst="rect">
              <a:avLst/>
            </a:prstGeom>
            <a:noFill/>
          </p:spPr>
          <p:txBody>
            <a:bodyPr wrap="square" rtlCol="0">
              <a:spAutoFit/>
            </a:bodyPr>
            <a:lstStyle/>
            <a:p>
              <a:r>
                <a:rPr lang="en-US" dirty="0">
                  <a:solidFill>
                    <a:schemeClr val="accent2">
                      <a:lumMod val="75000"/>
                    </a:schemeClr>
                  </a:solidFill>
                </a:rPr>
                <a:t>a</a:t>
              </a:r>
              <a:r>
                <a:rPr lang="en-US" baseline="-25000" dirty="0" smtClean="0">
                  <a:solidFill>
                    <a:schemeClr val="accent2">
                      <a:lumMod val="75000"/>
                    </a:schemeClr>
                  </a:solidFill>
                </a:rPr>
                <a:t>1</a:t>
              </a:r>
              <a:r>
                <a:rPr lang="en-US" dirty="0" smtClean="0">
                  <a:solidFill>
                    <a:schemeClr val="accent2">
                      <a:lumMod val="75000"/>
                    </a:schemeClr>
                  </a:solidFill>
                </a:rPr>
                <a:t>, a</a:t>
              </a:r>
              <a:r>
                <a:rPr lang="en-US" baseline="-25000" dirty="0" smtClean="0">
                  <a:solidFill>
                    <a:schemeClr val="accent2">
                      <a:lumMod val="75000"/>
                    </a:schemeClr>
                  </a:solidFill>
                </a:rPr>
                <a:t>1</a:t>
              </a:r>
              <a:r>
                <a:rPr lang="en-US" dirty="0" smtClean="0">
                  <a:solidFill>
                    <a:schemeClr val="accent2">
                      <a:lumMod val="75000"/>
                    </a:schemeClr>
                  </a:solidFill>
                </a:rPr>
                <a:t>’ are linear combinations of these two</a:t>
              </a:r>
              <a:endParaRPr lang="en-US" dirty="0">
                <a:solidFill>
                  <a:schemeClr val="accent2">
                    <a:lumMod val="75000"/>
                  </a:schemeClr>
                </a:solidFill>
              </a:endParaRPr>
            </a:p>
          </p:txBody>
        </p:sp>
      </p:grpSp>
    </p:spTree>
    <p:custDataLst>
      <p:tags r:id="rId1"/>
    </p:custDataLst>
    <p:extLst>
      <p:ext uri="{BB962C8B-B14F-4D97-AF65-F5344CB8AC3E}">
        <p14:creationId xmlns:p14="http://schemas.microsoft.com/office/powerpoint/2010/main" val="35440242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94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94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94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94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94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947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947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947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948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948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948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948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948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949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949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949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949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948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72" grpId="0" animBg="1"/>
      <p:bldP spid="359473" grpId="0" animBg="1"/>
      <p:bldP spid="359475" grpId="0" animBg="1"/>
      <p:bldP spid="359476" grpId="0" animBg="1"/>
      <p:bldP spid="359477" grpId="0" animBg="1"/>
      <p:bldP spid="359478" grpId="0" animBg="1"/>
      <p:bldP spid="359479" grpId="0" animBg="1"/>
      <p:bldP spid="359482" grpId="0"/>
      <p:bldP spid="359483" grpId="0"/>
      <p:bldP spid="359486" grpId="0" animBg="1"/>
      <p:bldP spid="359487" grpId="0" animBg="1"/>
      <p:bldP spid="359488" grpId="0" animBg="1"/>
      <p:bldP spid="359489" grpId="0" animBg="1"/>
      <p:bldP spid="359490" grpId="0" animBg="1"/>
      <p:bldP spid="359491" grpId="0" animBg="1"/>
      <p:bldP spid="359492" grpId="0" animBg="1"/>
      <p:bldP spid="359493" grpId="0" animBg="1"/>
      <p:bldP spid="359494"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 name="Group 136"/>
          <p:cNvGrpSpPr/>
          <p:nvPr/>
        </p:nvGrpSpPr>
        <p:grpSpPr>
          <a:xfrm>
            <a:off x="288925" y="3504087"/>
            <a:ext cx="8702675" cy="3201513"/>
            <a:chOff x="288925" y="3504087"/>
            <a:chExt cx="8702675" cy="3201513"/>
          </a:xfrm>
        </p:grpSpPr>
        <p:grpSp>
          <p:nvGrpSpPr>
            <p:cNvPr id="150" name="Group 56"/>
            <p:cNvGrpSpPr/>
            <p:nvPr/>
          </p:nvGrpSpPr>
          <p:grpSpPr>
            <a:xfrm>
              <a:off x="288925" y="3976688"/>
              <a:ext cx="3902074" cy="2728914"/>
              <a:chOff x="288925" y="3976688"/>
              <a:chExt cx="3902074" cy="2728914"/>
            </a:xfrm>
          </p:grpSpPr>
          <p:grpSp>
            <p:nvGrpSpPr>
              <p:cNvPr id="177" name="Group 57"/>
              <p:cNvGrpSpPr>
                <a:grpSpLocks/>
              </p:cNvGrpSpPr>
              <p:nvPr/>
            </p:nvGrpSpPr>
            <p:grpSpPr bwMode="auto">
              <a:xfrm>
                <a:off x="2362198" y="5105402"/>
                <a:ext cx="1828801" cy="1600200"/>
                <a:chOff x="480" y="2976"/>
                <a:chExt cx="1402" cy="1210"/>
              </a:xfrm>
            </p:grpSpPr>
            <p:sp>
              <p:nvSpPr>
                <p:cNvPr id="186" name="Oval 27"/>
                <p:cNvSpPr>
                  <a:spLocks noChangeArrowheads="1"/>
                </p:cNvSpPr>
                <p:nvPr/>
              </p:nvSpPr>
              <p:spPr bwMode="auto">
                <a:xfrm rot="-4050380">
                  <a:off x="1339" y="3349"/>
                  <a:ext cx="219" cy="62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400"/>
                </a:p>
              </p:txBody>
            </p:sp>
            <p:sp>
              <p:nvSpPr>
                <p:cNvPr id="187" name="Oval 28"/>
                <p:cNvSpPr>
                  <a:spLocks noChangeArrowheads="1"/>
                </p:cNvSpPr>
                <p:nvPr/>
              </p:nvSpPr>
              <p:spPr bwMode="auto">
                <a:xfrm>
                  <a:off x="1011" y="3525"/>
                  <a:ext cx="250" cy="54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400"/>
                </a:p>
              </p:txBody>
            </p:sp>
            <p:sp>
              <p:nvSpPr>
                <p:cNvPr id="188" name="Oval 29"/>
                <p:cNvSpPr>
                  <a:spLocks noChangeArrowheads="1"/>
                </p:cNvSpPr>
                <p:nvPr/>
              </p:nvSpPr>
              <p:spPr bwMode="auto">
                <a:xfrm rot="3623948">
                  <a:off x="746" y="3372"/>
                  <a:ext cx="220" cy="62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400"/>
                </a:p>
              </p:txBody>
            </p:sp>
            <p:sp>
              <p:nvSpPr>
                <p:cNvPr id="189" name="Oval 30"/>
                <p:cNvSpPr>
                  <a:spLocks noChangeArrowheads="1"/>
                </p:cNvSpPr>
                <p:nvPr/>
              </p:nvSpPr>
              <p:spPr bwMode="auto">
                <a:xfrm>
                  <a:off x="1043" y="2976"/>
                  <a:ext cx="197" cy="173"/>
                </a:xfrm>
                <a:prstGeom prst="ellipse">
                  <a:avLst/>
                </a:prstGeom>
                <a:solidFill>
                  <a:srgbClr val="FF0000"/>
                </a:solidFill>
                <a:ln w="9525">
                  <a:solidFill>
                    <a:schemeClr val="tx1"/>
                  </a:solidFill>
                  <a:round/>
                  <a:headEnd/>
                  <a:tailEnd/>
                </a:ln>
              </p:spPr>
              <p:txBody>
                <a:bodyPr wrap="none" anchor="ctr"/>
                <a:lstStyle/>
                <a:p>
                  <a:pPr algn="ctr"/>
                  <a:r>
                    <a:rPr lang="en-US" sz="1400" dirty="0"/>
                    <a:t>N</a:t>
                  </a:r>
                </a:p>
              </p:txBody>
            </p:sp>
            <p:sp>
              <p:nvSpPr>
                <p:cNvPr id="190" name="Oval 31"/>
                <p:cNvSpPr>
                  <a:spLocks noChangeArrowheads="1"/>
                </p:cNvSpPr>
                <p:nvPr/>
              </p:nvSpPr>
              <p:spPr bwMode="auto">
                <a:xfrm>
                  <a:off x="1043" y="3497"/>
                  <a:ext cx="156" cy="137"/>
                </a:xfrm>
                <a:prstGeom prst="ellipse">
                  <a:avLst/>
                </a:prstGeom>
                <a:solidFill>
                  <a:schemeClr val="bg1"/>
                </a:solidFill>
                <a:ln w="9525">
                  <a:solidFill>
                    <a:schemeClr val="tx1"/>
                  </a:solidFill>
                  <a:round/>
                  <a:headEnd/>
                  <a:tailEnd/>
                </a:ln>
              </p:spPr>
              <p:txBody>
                <a:bodyPr wrap="none" anchor="ctr"/>
                <a:lstStyle/>
                <a:p>
                  <a:pPr algn="ctr"/>
                  <a:r>
                    <a:rPr lang="en-US" sz="1400"/>
                    <a:t>V</a:t>
                  </a:r>
                </a:p>
              </p:txBody>
            </p:sp>
            <p:sp>
              <p:nvSpPr>
                <p:cNvPr id="191" name="Oval 32"/>
                <p:cNvSpPr>
                  <a:spLocks noChangeArrowheads="1"/>
                </p:cNvSpPr>
                <p:nvPr/>
              </p:nvSpPr>
              <p:spPr bwMode="auto">
                <a:xfrm>
                  <a:off x="480" y="3725"/>
                  <a:ext cx="175" cy="173"/>
                </a:xfrm>
                <a:prstGeom prst="ellipse">
                  <a:avLst/>
                </a:prstGeom>
                <a:solidFill>
                  <a:srgbClr val="C0C0C0"/>
                </a:solidFill>
                <a:ln w="9525">
                  <a:solidFill>
                    <a:schemeClr val="tx1"/>
                  </a:solidFill>
                  <a:round/>
                  <a:headEnd/>
                  <a:tailEnd/>
                </a:ln>
              </p:spPr>
              <p:txBody>
                <a:bodyPr wrap="none" anchor="ctr"/>
                <a:lstStyle/>
                <a:p>
                  <a:pPr algn="ctr"/>
                  <a:r>
                    <a:rPr lang="en-US" sz="1400"/>
                    <a:t>C </a:t>
                  </a:r>
                </a:p>
              </p:txBody>
            </p:sp>
            <p:sp>
              <p:nvSpPr>
                <p:cNvPr id="192" name="Oval 33"/>
                <p:cNvSpPr>
                  <a:spLocks noChangeArrowheads="1"/>
                </p:cNvSpPr>
                <p:nvPr/>
              </p:nvSpPr>
              <p:spPr bwMode="auto">
                <a:xfrm>
                  <a:off x="1043" y="3991"/>
                  <a:ext cx="197" cy="195"/>
                </a:xfrm>
                <a:prstGeom prst="ellipse">
                  <a:avLst/>
                </a:prstGeom>
                <a:solidFill>
                  <a:srgbClr val="C0C0C0"/>
                </a:solidFill>
                <a:ln w="9525">
                  <a:solidFill>
                    <a:schemeClr val="tx1"/>
                  </a:solidFill>
                  <a:round/>
                  <a:headEnd/>
                  <a:tailEnd/>
                </a:ln>
              </p:spPr>
              <p:txBody>
                <a:bodyPr wrap="none" anchor="ctr"/>
                <a:lstStyle/>
                <a:p>
                  <a:pPr algn="ctr"/>
                  <a:r>
                    <a:rPr lang="en-US" sz="1400"/>
                    <a:t>C</a:t>
                  </a:r>
                </a:p>
              </p:txBody>
            </p:sp>
            <p:sp>
              <p:nvSpPr>
                <p:cNvPr id="193" name="Oval 34"/>
                <p:cNvSpPr>
                  <a:spLocks noChangeArrowheads="1"/>
                </p:cNvSpPr>
                <p:nvPr/>
              </p:nvSpPr>
              <p:spPr bwMode="auto">
                <a:xfrm>
                  <a:off x="1668" y="3689"/>
                  <a:ext cx="214" cy="209"/>
                </a:xfrm>
                <a:prstGeom prst="ellipse">
                  <a:avLst/>
                </a:prstGeom>
                <a:solidFill>
                  <a:srgbClr val="C0C0C0"/>
                </a:solidFill>
                <a:ln w="9525">
                  <a:solidFill>
                    <a:schemeClr val="tx1"/>
                  </a:solidFill>
                  <a:round/>
                  <a:headEnd/>
                  <a:tailEnd/>
                </a:ln>
              </p:spPr>
              <p:txBody>
                <a:bodyPr wrap="none" anchor="ctr"/>
                <a:lstStyle/>
                <a:p>
                  <a:pPr algn="ctr"/>
                  <a:r>
                    <a:rPr lang="en-US" sz="1400"/>
                    <a:t>C</a:t>
                  </a:r>
                </a:p>
              </p:txBody>
            </p:sp>
          </p:grpSp>
          <p:grpSp>
            <p:nvGrpSpPr>
              <p:cNvPr id="178" name="Group 56"/>
              <p:cNvGrpSpPr>
                <a:grpSpLocks/>
              </p:cNvGrpSpPr>
              <p:nvPr/>
            </p:nvGrpSpPr>
            <p:grpSpPr bwMode="auto">
              <a:xfrm>
                <a:off x="381009" y="4419597"/>
                <a:ext cx="1752603" cy="1523999"/>
                <a:chOff x="3456" y="2976"/>
                <a:chExt cx="1405" cy="1213"/>
              </a:xfrm>
            </p:grpSpPr>
            <p:sp>
              <p:nvSpPr>
                <p:cNvPr id="180" name="Oval 37"/>
                <p:cNvSpPr>
                  <a:spLocks noChangeArrowheads="1"/>
                </p:cNvSpPr>
                <p:nvPr/>
              </p:nvSpPr>
              <p:spPr bwMode="auto">
                <a:xfrm>
                  <a:off x="3987" y="3086"/>
                  <a:ext cx="250" cy="54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400"/>
                </a:p>
              </p:txBody>
            </p:sp>
            <p:sp>
              <p:nvSpPr>
                <p:cNvPr id="181" name="Oval 41"/>
                <p:cNvSpPr>
                  <a:spLocks noChangeArrowheads="1"/>
                </p:cNvSpPr>
                <p:nvPr/>
              </p:nvSpPr>
              <p:spPr bwMode="auto">
                <a:xfrm>
                  <a:off x="4019" y="2976"/>
                  <a:ext cx="170" cy="182"/>
                </a:xfrm>
                <a:prstGeom prst="ellipse">
                  <a:avLst/>
                </a:prstGeom>
                <a:solidFill>
                  <a:srgbClr val="FF0000"/>
                </a:solidFill>
                <a:ln w="9525">
                  <a:solidFill>
                    <a:schemeClr val="tx1"/>
                  </a:solidFill>
                  <a:round/>
                  <a:headEnd/>
                  <a:tailEnd/>
                </a:ln>
              </p:spPr>
              <p:txBody>
                <a:bodyPr wrap="none" anchor="ctr"/>
                <a:lstStyle/>
                <a:p>
                  <a:pPr algn="ctr"/>
                  <a:r>
                    <a:rPr lang="en-US" sz="1400"/>
                    <a:t>N</a:t>
                  </a:r>
                </a:p>
              </p:txBody>
            </p:sp>
            <p:sp>
              <p:nvSpPr>
                <p:cNvPr id="182" name="Oval 42"/>
                <p:cNvSpPr>
                  <a:spLocks noChangeArrowheads="1"/>
                </p:cNvSpPr>
                <p:nvPr/>
              </p:nvSpPr>
              <p:spPr bwMode="auto">
                <a:xfrm>
                  <a:off x="4019" y="3497"/>
                  <a:ext cx="156" cy="137"/>
                </a:xfrm>
                <a:prstGeom prst="ellipse">
                  <a:avLst/>
                </a:prstGeom>
                <a:solidFill>
                  <a:schemeClr val="bg1"/>
                </a:solidFill>
                <a:ln w="9525">
                  <a:solidFill>
                    <a:schemeClr val="tx1"/>
                  </a:solidFill>
                  <a:round/>
                  <a:headEnd/>
                  <a:tailEnd/>
                </a:ln>
              </p:spPr>
              <p:txBody>
                <a:bodyPr wrap="none" anchor="ctr"/>
                <a:lstStyle/>
                <a:p>
                  <a:pPr algn="ctr"/>
                  <a:r>
                    <a:rPr lang="en-US" sz="1400" dirty="0"/>
                    <a:t>V</a:t>
                  </a:r>
                </a:p>
              </p:txBody>
            </p:sp>
            <p:sp>
              <p:nvSpPr>
                <p:cNvPr id="183" name="Oval 43"/>
                <p:cNvSpPr>
                  <a:spLocks noChangeArrowheads="1"/>
                </p:cNvSpPr>
                <p:nvPr/>
              </p:nvSpPr>
              <p:spPr bwMode="auto">
                <a:xfrm>
                  <a:off x="3456" y="3744"/>
                  <a:ext cx="183" cy="202"/>
                </a:xfrm>
                <a:prstGeom prst="ellipse">
                  <a:avLst/>
                </a:prstGeom>
                <a:solidFill>
                  <a:srgbClr val="C0C0C0"/>
                </a:solidFill>
                <a:ln w="9525">
                  <a:solidFill>
                    <a:schemeClr val="tx1"/>
                  </a:solidFill>
                  <a:round/>
                  <a:headEnd/>
                  <a:tailEnd/>
                </a:ln>
              </p:spPr>
              <p:txBody>
                <a:bodyPr wrap="none" anchor="ctr"/>
                <a:lstStyle/>
                <a:p>
                  <a:pPr algn="ctr"/>
                  <a:r>
                    <a:rPr lang="en-US" sz="1400"/>
                    <a:t>C</a:t>
                  </a:r>
                </a:p>
              </p:txBody>
            </p:sp>
            <p:sp>
              <p:nvSpPr>
                <p:cNvPr id="184" name="Oval 44"/>
                <p:cNvSpPr>
                  <a:spLocks noChangeArrowheads="1"/>
                </p:cNvSpPr>
                <p:nvPr/>
              </p:nvSpPr>
              <p:spPr bwMode="auto">
                <a:xfrm>
                  <a:off x="4019" y="3991"/>
                  <a:ext cx="218" cy="198"/>
                </a:xfrm>
                <a:prstGeom prst="ellipse">
                  <a:avLst/>
                </a:prstGeom>
                <a:solidFill>
                  <a:srgbClr val="C0C0C0"/>
                </a:solidFill>
                <a:ln w="9525">
                  <a:solidFill>
                    <a:schemeClr val="tx1"/>
                  </a:solidFill>
                  <a:round/>
                  <a:headEnd/>
                  <a:tailEnd/>
                </a:ln>
              </p:spPr>
              <p:txBody>
                <a:bodyPr wrap="none" anchor="ctr"/>
                <a:lstStyle/>
                <a:p>
                  <a:pPr algn="ctr"/>
                  <a:r>
                    <a:rPr lang="en-US" sz="1400" dirty="0"/>
                    <a:t>C</a:t>
                  </a:r>
                </a:p>
              </p:txBody>
            </p:sp>
            <p:sp>
              <p:nvSpPr>
                <p:cNvPr id="185" name="Oval 45"/>
                <p:cNvSpPr>
                  <a:spLocks noChangeArrowheads="1"/>
                </p:cNvSpPr>
                <p:nvPr/>
              </p:nvSpPr>
              <p:spPr bwMode="auto">
                <a:xfrm>
                  <a:off x="4644" y="3689"/>
                  <a:ext cx="217" cy="196"/>
                </a:xfrm>
                <a:prstGeom prst="ellipse">
                  <a:avLst/>
                </a:prstGeom>
                <a:solidFill>
                  <a:srgbClr val="C0C0C0"/>
                </a:solidFill>
                <a:ln w="9525">
                  <a:solidFill>
                    <a:schemeClr val="tx1"/>
                  </a:solidFill>
                  <a:round/>
                  <a:headEnd/>
                  <a:tailEnd/>
                </a:ln>
              </p:spPr>
              <p:txBody>
                <a:bodyPr wrap="none" anchor="ctr"/>
                <a:lstStyle/>
                <a:p>
                  <a:pPr algn="ctr"/>
                  <a:r>
                    <a:rPr lang="en-US" sz="1400"/>
                    <a:t>C</a:t>
                  </a:r>
                </a:p>
              </p:txBody>
            </p:sp>
          </p:grpSp>
          <p:sp>
            <p:nvSpPr>
              <p:cNvPr id="179" name="Text Box 58"/>
              <p:cNvSpPr txBox="1">
                <a:spLocks noChangeArrowheads="1"/>
              </p:cNvSpPr>
              <p:nvPr/>
            </p:nvSpPr>
            <p:spPr bwMode="auto">
              <a:xfrm>
                <a:off x="288925" y="3976688"/>
                <a:ext cx="18085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b="0" dirty="0">
                    <a:latin typeface="+mn-lt"/>
                  </a:rPr>
                  <a:t>Two a</a:t>
                </a:r>
                <a:r>
                  <a:rPr lang="en-US" b="0" baseline="-25000" dirty="0">
                    <a:latin typeface="+mn-lt"/>
                  </a:rPr>
                  <a:t>1</a:t>
                </a:r>
                <a:r>
                  <a:rPr lang="en-US" b="0" dirty="0">
                    <a:latin typeface="+mn-lt"/>
                  </a:rPr>
                  <a:t> </a:t>
                </a:r>
                <a:r>
                  <a:rPr lang="en-US" b="0" dirty="0" smtClean="0">
                    <a:latin typeface="+mn-lt"/>
                  </a:rPr>
                  <a:t>orbitals:</a:t>
                </a:r>
                <a:endParaRPr lang="en-US" b="0" dirty="0">
                  <a:latin typeface="+mn-lt"/>
                </a:endParaRPr>
              </a:p>
            </p:txBody>
          </p:sp>
        </p:grpSp>
        <p:grpSp>
          <p:nvGrpSpPr>
            <p:cNvPr id="154" name="Group 57"/>
            <p:cNvGrpSpPr/>
            <p:nvPr/>
          </p:nvGrpSpPr>
          <p:grpSpPr>
            <a:xfrm>
              <a:off x="5334000" y="4648200"/>
              <a:ext cx="3657600" cy="2057400"/>
              <a:chOff x="5334000" y="4648200"/>
              <a:chExt cx="3657600" cy="2057400"/>
            </a:xfrm>
          </p:grpSpPr>
          <p:sp>
            <p:nvSpPr>
              <p:cNvPr id="161" name="Oval 48"/>
              <p:cNvSpPr>
                <a:spLocks noChangeArrowheads="1"/>
              </p:cNvSpPr>
              <p:nvPr/>
            </p:nvSpPr>
            <p:spPr bwMode="auto">
              <a:xfrm rot="-4050380">
                <a:off x="8326437" y="5008563"/>
                <a:ext cx="246063" cy="744538"/>
              </a:xfrm>
              <a:prstGeom prst="ellipse">
                <a:avLst/>
              </a:prstGeom>
              <a:solidFill>
                <a:srgbClr val="E9CE5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400"/>
              </a:p>
            </p:txBody>
          </p:sp>
          <p:sp>
            <p:nvSpPr>
              <p:cNvPr id="162" name="Oval 49"/>
              <p:cNvSpPr>
                <a:spLocks noChangeArrowheads="1"/>
              </p:cNvSpPr>
              <p:nvPr/>
            </p:nvSpPr>
            <p:spPr bwMode="auto">
              <a:xfrm>
                <a:off x="7948613" y="5265738"/>
                <a:ext cx="296862" cy="61595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400"/>
              </a:p>
            </p:txBody>
          </p:sp>
          <p:sp>
            <p:nvSpPr>
              <p:cNvPr id="163" name="Oval 51"/>
              <p:cNvSpPr>
                <a:spLocks noChangeArrowheads="1"/>
              </p:cNvSpPr>
              <p:nvPr/>
            </p:nvSpPr>
            <p:spPr bwMode="auto">
              <a:xfrm>
                <a:off x="7985125" y="4648200"/>
                <a:ext cx="244475" cy="228600"/>
              </a:xfrm>
              <a:prstGeom prst="ellipse">
                <a:avLst/>
              </a:prstGeom>
              <a:solidFill>
                <a:srgbClr val="FF0000"/>
              </a:solidFill>
              <a:ln w="9525">
                <a:solidFill>
                  <a:schemeClr val="tx1"/>
                </a:solidFill>
                <a:round/>
                <a:headEnd/>
                <a:tailEnd/>
              </a:ln>
            </p:spPr>
            <p:txBody>
              <a:bodyPr wrap="none" anchor="ctr"/>
              <a:lstStyle/>
              <a:p>
                <a:pPr algn="ctr"/>
                <a:r>
                  <a:rPr lang="en-US" sz="1400"/>
                  <a:t>N</a:t>
                </a:r>
              </a:p>
            </p:txBody>
          </p:sp>
          <p:sp>
            <p:nvSpPr>
              <p:cNvPr id="164" name="Oval 52"/>
              <p:cNvSpPr>
                <a:spLocks noChangeArrowheads="1"/>
              </p:cNvSpPr>
              <p:nvPr/>
            </p:nvSpPr>
            <p:spPr bwMode="auto">
              <a:xfrm>
                <a:off x="7985125" y="5233988"/>
                <a:ext cx="185738" cy="153987"/>
              </a:xfrm>
              <a:prstGeom prst="ellipse">
                <a:avLst/>
              </a:prstGeom>
              <a:solidFill>
                <a:schemeClr val="bg1"/>
              </a:solidFill>
              <a:ln w="9525">
                <a:solidFill>
                  <a:schemeClr val="tx1"/>
                </a:solidFill>
                <a:round/>
                <a:headEnd/>
                <a:tailEnd/>
              </a:ln>
            </p:spPr>
            <p:txBody>
              <a:bodyPr wrap="none" anchor="ctr"/>
              <a:lstStyle/>
              <a:p>
                <a:pPr algn="ctr"/>
                <a:r>
                  <a:rPr lang="en-US" sz="1400"/>
                  <a:t>V</a:t>
                </a:r>
              </a:p>
            </p:txBody>
          </p:sp>
          <p:sp>
            <p:nvSpPr>
              <p:cNvPr id="165" name="Oval 53"/>
              <p:cNvSpPr>
                <a:spLocks noChangeArrowheads="1"/>
              </p:cNvSpPr>
              <p:nvPr/>
            </p:nvSpPr>
            <p:spPr bwMode="auto">
              <a:xfrm>
                <a:off x="7315200" y="5511800"/>
                <a:ext cx="228600" cy="203200"/>
              </a:xfrm>
              <a:prstGeom prst="ellipse">
                <a:avLst/>
              </a:prstGeom>
              <a:solidFill>
                <a:srgbClr val="C0C0C0"/>
              </a:solidFill>
              <a:ln w="9525">
                <a:solidFill>
                  <a:schemeClr val="tx1"/>
                </a:solidFill>
                <a:round/>
                <a:headEnd/>
                <a:tailEnd/>
              </a:ln>
            </p:spPr>
            <p:txBody>
              <a:bodyPr wrap="none" anchor="ctr"/>
              <a:lstStyle/>
              <a:p>
                <a:pPr algn="ctr"/>
                <a:r>
                  <a:rPr lang="en-US" sz="1400"/>
                  <a:t>C</a:t>
                </a:r>
              </a:p>
            </p:txBody>
          </p:sp>
          <p:sp>
            <p:nvSpPr>
              <p:cNvPr id="166" name="Oval 54"/>
              <p:cNvSpPr>
                <a:spLocks noChangeArrowheads="1"/>
              </p:cNvSpPr>
              <p:nvPr/>
            </p:nvSpPr>
            <p:spPr bwMode="auto">
              <a:xfrm>
                <a:off x="7985125" y="5789613"/>
                <a:ext cx="244475" cy="230187"/>
              </a:xfrm>
              <a:prstGeom prst="ellipse">
                <a:avLst/>
              </a:prstGeom>
              <a:solidFill>
                <a:srgbClr val="C0C0C0"/>
              </a:solidFill>
              <a:ln w="9525">
                <a:solidFill>
                  <a:schemeClr val="tx1"/>
                </a:solidFill>
                <a:round/>
                <a:headEnd/>
                <a:tailEnd/>
              </a:ln>
            </p:spPr>
            <p:txBody>
              <a:bodyPr wrap="none" anchor="ctr"/>
              <a:lstStyle/>
              <a:p>
                <a:pPr algn="ctr"/>
                <a:r>
                  <a:rPr lang="en-US" sz="1400"/>
                  <a:t>C</a:t>
                </a:r>
              </a:p>
            </p:txBody>
          </p:sp>
          <p:sp>
            <p:nvSpPr>
              <p:cNvPr id="167" name="Oval 55"/>
              <p:cNvSpPr>
                <a:spLocks noChangeArrowheads="1"/>
              </p:cNvSpPr>
              <p:nvPr/>
            </p:nvSpPr>
            <p:spPr bwMode="auto">
              <a:xfrm>
                <a:off x="8729663" y="5449888"/>
                <a:ext cx="261937" cy="265112"/>
              </a:xfrm>
              <a:prstGeom prst="ellipse">
                <a:avLst/>
              </a:prstGeom>
              <a:solidFill>
                <a:srgbClr val="C0C0C0"/>
              </a:solidFill>
              <a:ln w="9525">
                <a:solidFill>
                  <a:schemeClr val="tx1"/>
                </a:solidFill>
                <a:round/>
                <a:headEnd/>
                <a:tailEnd/>
              </a:ln>
            </p:spPr>
            <p:txBody>
              <a:bodyPr wrap="none" anchor="ctr"/>
              <a:lstStyle/>
              <a:p>
                <a:pPr algn="ctr"/>
                <a:r>
                  <a:rPr lang="en-US" sz="1400"/>
                  <a:t>C</a:t>
                </a:r>
              </a:p>
            </p:txBody>
          </p:sp>
          <p:sp>
            <p:nvSpPr>
              <p:cNvPr id="168" name="Text Box 59"/>
              <p:cNvSpPr txBox="1">
                <a:spLocks noChangeArrowheads="1"/>
              </p:cNvSpPr>
              <p:nvPr/>
            </p:nvSpPr>
            <p:spPr bwMode="auto">
              <a:xfrm>
                <a:off x="5715000" y="4724400"/>
                <a:ext cx="17266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b="0" dirty="0">
                    <a:latin typeface="+mn-lt"/>
                  </a:rPr>
                  <a:t>Two e </a:t>
                </a:r>
                <a:r>
                  <a:rPr lang="en-US" b="0" dirty="0" smtClean="0">
                    <a:latin typeface="+mn-lt"/>
                  </a:rPr>
                  <a:t>orbitals:</a:t>
                </a:r>
                <a:endParaRPr lang="en-US" b="0" dirty="0">
                  <a:latin typeface="+mn-lt"/>
                </a:endParaRPr>
              </a:p>
            </p:txBody>
          </p:sp>
          <p:sp>
            <p:nvSpPr>
              <p:cNvPr id="169" name="Oval 62"/>
              <p:cNvSpPr>
                <a:spLocks noChangeArrowheads="1"/>
              </p:cNvSpPr>
              <p:nvPr/>
            </p:nvSpPr>
            <p:spPr bwMode="auto">
              <a:xfrm rot="-4050380">
                <a:off x="6364287" y="5732463"/>
                <a:ext cx="246063" cy="744538"/>
              </a:xfrm>
              <a:prstGeom prst="ellipse">
                <a:avLst/>
              </a:prstGeom>
              <a:solidFill>
                <a:srgbClr val="E9CE5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400"/>
              </a:p>
            </p:txBody>
          </p:sp>
          <p:sp>
            <p:nvSpPr>
              <p:cNvPr id="170" name="Oval 63"/>
              <p:cNvSpPr>
                <a:spLocks noChangeArrowheads="1"/>
              </p:cNvSpPr>
              <p:nvPr/>
            </p:nvSpPr>
            <p:spPr bwMode="auto">
              <a:xfrm>
                <a:off x="5967413" y="5951538"/>
                <a:ext cx="296862" cy="615950"/>
              </a:xfrm>
              <a:prstGeom prst="ellipse">
                <a:avLst/>
              </a:prstGeom>
              <a:solidFill>
                <a:srgbClr val="E9CE5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400"/>
              </a:p>
            </p:txBody>
          </p:sp>
          <p:sp>
            <p:nvSpPr>
              <p:cNvPr id="171" name="Oval 64"/>
              <p:cNvSpPr>
                <a:spLocks noChangeArrowheads="1"/>
              </p:cNvSpPr>
              <p:nvPr/>
            </p:nvSpPr>
            <p:spPr bwMode="auto">
              <a:xfrm rot="3623948">
                <a:off x="5657057" y="5763419"/>
                <a:ext cx="247650" cy="74453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400"/>
              </a:p>
            </p:txBody>
          </p:sp>
          <p:sp>
            <p:nvSpPr>
              <p:cNvPr id="172" name="Oval 65"/>
              <p:cNvSpPr>
                <a:spLocks noChangeArrowheads="1"/>
              </p:cNvSpPr>
              <p:nvPr/>
            </p:nvSpPr>
            <p:spPr bwMode="auto">
              <a:xfrm>
                <a:off x="6003925" y="5334000"/>
                <a:ext cx="244475" cy="228600"/>
              </a:xfrm>
              <a:prstGeom prst="ellipse">
                <a:avLst/>
              </a:prstGeom>
              <a:solidFill>
                <a:srgbClr val="FF0000"/>
              </a:solidFill>
              <a:ln w="9525">
                <a:solidFill>
                  <a:schemeClr val="tx1"/>
                </a:solidFill>
                <a:round/>
                <a:headEnd/>
                <a:tailEnd/>
              </a:ln>
            </p:spPr>
            <p:txBody>
              <a:bodyPr wrap="none" anchor="ctr"/>
              <a:lstStyle/>
              <a:p>
                <a:pPr algn="ctr"/>
                <a:r>
                  <a:rPr lang="en-US" sz="1400"/>
                  <a:t>N</a:t>
                </a:r>
              </a:p>
            </p:txBody>
          </p:sp>
          <p:sp>
            <p:nvSpPr>
              <p:cNvPr id="173" name="Oval 66"/>
              <p:cNvSpPr>
                <a:spLocks noChangeArrowheads="1"/>
              </p:cNvSpPr>
              <p:nvPr/>
            </p:nvSpPr>
            <p:spPr bwMode="auto">
              <a:xfrm>
                <a:off x="6003925" y="5919788"/>
                <a:ext cx="185738" cy="153987"/>
              </a:xfrm>
              <a:prstGeom prst="ellipse">
                <a:avLst/>
              </a:prstGeom>
              <a:solidFill>
                <a:schemeClr val="bg1"/>
              </a:solidFill>
              <a:ln w="9525">
                <a:solidFill>
                  <a:schemeClr val="tx1"/>
                </a:solidFill>
                <a:round/>
                <a:headEnd/>
                <a:tailEnd/>
              </a:ln>
            </p:spPr>
            <p:txBody>
              <a:bodyPr wrap="none" anchor="ctr"/>
              <a:lstStyle/>
              <a:p>
                <a:pPr algn="ctr"/>
                <a:r>
                  <a:rPr lang="en-US" sz="1400"/>
                  <a:t>V</a:t>
                </a:r>
              </a:p>
            </p:txBody>
          </p:sp>
          <p:sp>
            <p:nvSpPr>
              <p:cNvPr id="174" name="Oval 67"/>
              <p:cNvSpPr>
                <a:spLocks noChangeArrowheads="1"/>
              </p:cNvSpPr>
              <p:nvPr/>
            </p:nvSpPr>
            <p:spPr bwMode="auto">
              <a:xfrm>
                <a:off x="5334000" y="6197600"/>
                <a:ext cx="228600" cy="203200"/>
              </a:xfrm>
              <a:prstGeom prst="ellipse">
                <a:avLst/>
              </a:prstGeom>
              <a:solidFill>
                <a:srgbClr val="C0C0C0"/>
              </a:solidFill>
              <a:ln w="9525">
                <a:solidFill>
                  <a:schemeClr val="tx1"/>
                </a:solidFill>
                <a:round/>
                <a:headEnd/>
                <a:tailEnd/>
              </a:ln>
            </p:spPr>
            <p:txBody>
              <a:bodyPr wrap="none" anchor="ctr"/>
              <a:lstStyle/>
              <a:p>
                <a:pPr algn="ctr"/>
                <a:r>
                  <a:rPr lang="en-US" sz="1400"/>
                  <a:t>C</a:t>
                </a:r>
              </a:p>
            </p:txBody>
          </p:sp>
          <p:sp>
            <p:nvSpPr>
              <p:cNvPr id="175" name="Oval 68"/>
              <p:cNvSpPr>
                <a:spLocks noChangeArrowheads="1"/>
              </p:cNvSpPr>
              <p:nvPr/>
            </p:nvSpPr>
            <p:spPr bwMode="auto">
              <a:xfrm>
                <a:off x="6003925" y="6475413"/>
                <a:ext cx="244475" cy="230187"/>
              </a:xfrm>
              <a:prstGeom prst="ellipse">
                <a:avLst/>
              </a:prstGeom>
              <a:solidFill>
                <a:srgbClr val="C0C0C0"/>
              </a:solidFill>
              <a:ln w="9525">
                <a:solidFill>
                  <a:schemeClr val="tx1"/>
                </a:solidFill>
                <a:round/>
                <a:headEnd/>
                <a:tailEnd/>
              </a:ln>
            </p:spPr>
            <p:txBody>
              <a:bodyPr wrap="none" anchor="ctr"/>
              <a:lstStyle/>
              <a:p>
                <a:pPr algn="ctr"/>
                <a:r>
                  <a:rPr lang="en-US" sz="1400"/>
                  <a:t>C</a:t>
                </a:r>
              </a:p>
            </p:txBody>
          </p:sp>
          <p:sp>
            <p:nvSpPr>
              <p:cNvPr id="176" name="Oval 69"/>
              <p:cNvSpPr>
                <a:spLocks noChangeArrowheads="1"/>
              </p:cNvSpPr>
              <p:nvPr/>
            </p:nvSpPr>
            <p:spPr bwMode="auto">
              <a:xfrm>
                <a:off x="6748463" y="6135688"/>
                <a:ext cx="261937" cy="265112"/>
              </a:xfrm>
              <a:prstGeom prst="ellipse">
                <a:avLst/>
              </a:prstGeom>
              <a:solidFill>
                <a:srgbClr val="C0C0C0"/>
              </a:solidFill>
              <a:ln w="9525">
                <a:solidFill>
                  <a:schemeClr val="tx1"/>
                </a:solidFill>
                <a:round/>
                <a:headEnd/>
                <a:tailEnd/>
              </a:ln>
            </p:spPr>
            <p:txBody>
              <a:bodyPr wrap="none" anchor="ctr"/>
              <a:lstStyle/>
              <a:p>
                <a:pPr algn="ctr"/>
                <a:r>
                  <a:rPr lang="en-US" sz="1400"/>
                  <a:t>C</a:t>
                </a:r>
              </a:p>
            </p:txBody>
          </p:sp>
        </p:grpSp>
        <p:sp>
          <p:nvSpPr>
            <p:cNvPr id="155" name="Text Box 70"/>
            <p:cNvSpPr txBox="1">
              <a:spLocks noChangeArrowheads="1"/>
            </p:cNvSpPr>
            <p:nvPr/>
          </p:nvSpPr>
          <p:spPr bwMode="auto">
            <a:xfrm>
              <a:off x="2257656" y="3504087"/>
              <a:ext cx="50575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dirty="0">
                  <a:solidFill>
                    <a:srgbClr val="000090"/>
                  </a:solidFill>
                  <a:latin typeface="+mn-lt"/>
                </a:rPr>
                <a:t>Symmetrized </a:t>
              </a:r>
              <a:r>
                <a:rPr lang="en-US" dirty="0" smtClean="0">
                  <a:solidFill>
                    <a:srgbClr val="000090"/>
                  </a:solidFill>
                  <a:latin typeface="+mn-lt"/>
                </a:rPr>
                <a:t>LCAO orbitals for the NV center:</a:t>
              </a:r>
              <a:endParaRPr lang="en-US" dirty="0">
                <a:solidFill>
                  <a:srgbClr val="000090"/>
                </a:solidFill>
                <a:latin typeface="+mn-lt"/>
              </a:endParaRPr>
            </a:p>
          </p:txBody>
        </p:sp>
        <p:sp>
          <p:nvSpPr>
            <p:cNvPr id="156" name="TextBox 3"/>
            <p:cNvSpPr txBox="1"/>
            <p:nvPr/>
          </p:nvSpPr>
          <p:spPr>
            <a:xfrm>
              <a:off x="2288220" y="3854881"/>
              <a:ext cx="5233941" cy="369332"/>
            </a:xfrm>
            <a:prstGeom prst="rect">
              <a:avLst/>
            </a:prstGeom>
            <a:noFill/>
          </p:spPr>
          <p:txBody>
            <a:bodyPr wrap="square" rtlCol="0">
              <a:spAutoFit/>
            </a:bodyPr>
            <a:lstStyle/>
            <a:p>
              <a:r>
                <a:rPr lang="en-US" dirty="0" smtClean="0">
                  <a:solidFill>
                    <a:srgbClr val="CC0A20"/>
                  </a:solidFill>
                </a:rPr>
                <a:t>These orbitals are not exact – but their symmetry is!</a:t>
              </a:r>
              <a:endParaRPr lang="en-US" dirty="0">
                <a:solidFill>
                  <a:srgbClr val="CC0A20"/>
                </a:solidFill>
              </a:endParaRPr>
            </a:p>
          </p:txBody>
        </p:sp>
        <p:grpSp>
          <p:nvGrpSpPr>
            <p:cNvPr id="157" name="Group 51"/>
            <p:cNvGrpSpPr/>
            <p:nvPr/>
          </p:nvGrpSpPr>
          <p:grpSpPr>
            <a:xfrm>
              <a:off x="1604174" y="4343397"/>
              <a:ext cx="6316651" cy="1508104"/>
              <a:chOff x="1604174" y="4343397"/>
              <a:chExt cx="6316651" cy="1508104"/>
            </a:xfrm>
          </p:grpSpPr>
          <p:sp>
            <p:nvSpPr>
              <p:cNvPr id="158" name="TextBox 157"/>
              <p:cNvSpPr txBox="1"/>
              <p:nvPr/>
            </p:nvSpPr>
            <p:spPr>
              <a:xfrm>
                <a:off x="7543799" y="4862011"/>
                <a:ext cx="377026" cy="369332"/>
              </a:xfrm>
              <a:prstGeom prst="rect">
                <a:avLst/>
              </a:prstGeom>
              <a:noFill/>
            </p:spPr>
            <p:txBody>
              <a:bodyPr wrap="none" rtlCol="0">
                <a:spAutoFit/>
              </a:bodyPr>
              <a:lstStyle/>
              <a:p>
                <a:r>
                  <a:rPr lang="en-US" dirty="0" err="1" smtClean="0">
                    <a:solidFill>
                      <a:schemeClr val="accent2">
                        <a:lumMod val="75000"/>
                      </a:schemeClr>
                    </a:solidFill>
                  </a:rPr>
                  <a:t>e</a:t>
                </a:r>
                <a:r>
                  <a:rPr lang="en-US" baseline="-25000" dirty="0" err="1" smtClean="0">
                    <a:solidFill>
                      <a:schemeClr val="accent2">
                        <a:lumMod val="75000"/>
                      </a:schemeClr>
                    </a:solidFill>
                  </a:rPr>
                  <a:t>y</a:t>
                </a:r>
                <a:endParaRPr lang="en-US" dirty="0">
                  <a:solidFill>
                    <a:schemeClr val="accent2">
                      <a:lumMod val="75000"/>
                    </a:schemeClr>
                  </a:solidFill>
                </a:endParaRPr>
              </a:p>
            </p:txBody>
          </p:sp>
          <p:sp>
            <p:nvSpPr>
              <p:cNvPr id="159" name="TextBox 158"/>
              <p:cNvSpPr txBox="1"/>
              <p:nvPr/>
            </p:nvSpPr>
            <p:spPr>
              <a:xfrm>
                <a:off x="5531916" y="5482169"/>
                <a:ext cx="366168" cy="369332"/>
              </a:xfrm>
              <a:prstGeom prst="rect">
                <a:avLst/>
              </a:prstGeom>
              <a:noFill/>
            </p:spPr>
            <p:txBody>
              <a:bodyPr wrap="none" rtlCol="0">
                <a:spAutoFit/>
              </a:bodyPr>
              <a:lstStyle/>
              <a:p>
                <a:r>
                  <a:rPr lang="en-US" dirty="0" smtClean="0">
                    <a:solidFill>
                      <a:schemeClr val="accent2">
                        <a:lumMod val="75000"/>
                      </a:schemeClr>
                    </a:solidFill>
                  </a:rPr>
                  <a:t>e</a:t>
                </a:r>
                <a:r>
                  <a:rPr lang="en-US" baseline="-25000" dirty="0" smtClean="0">
                    <a:solidFill>
                      <a:schemeClr val="accent2">
                        <a:lumMod val="75000"/>
                      </a:schemeClr>
                    </a:solidFill>
                  </a:rPr>
                  <a:t>x</a:t>
                </a:r>
                <a:endParaRPr lang="en-US" dirty="0">
                  <a:solidFill>
                    <a:schemeClr val="accent2">
                      <a:lumMod val="75000"/>
                    </a:schemeClr>
                  </a:solidFill>
                </a:endParaRPr>
              </a:p>
            </p:txBody>
          </p:sp>
          <p:sp>
            <p:nvSpPr>
              <p:cNvPr id="160" name="TextBox 159"/>
              <p:cNvSpPr txBox="1"/>
              <p:nvPr/>
            </p:nvSpPr>
            <p:spPr>
              <a:xfrm>
                <a:off x="1604174" y="4343397"/>
                <a:ext cx="2053426" cy="923330"/>
              </a:xfrm>
              <a:prstGeom prst="rect">
                <a:avLst/>
              </a:prstGeom>
              <a:noFill/>
            </p:spPr>
            <p:txBody>
              <a:bodyPr wrap="square" rtlCol="0">
                <a:spAutoFit/>
              </a:bodyPr>
              <a:lstStyle/>
              <a:p>
                <a:r>
                  <a:rPr lang="en-US" dirty="0">
                    <a:solidFill>
                      <a:schemeClr val="accent2">
                        <a:lumMod val="75000"/>
                      </a:schemeClr>
                    </a:solidFill>
                  </a:rPr>
                  <a:t>a</a:t>
                </a:r>
                <a:r>
                  <a:rPr lang="en-US" baseline="-25000" dirty="0" smtClean="0">
                    <a:solidFill>
                      <a:schemeClr val="accent2">
                        <a:lumMod val="75000"/>
                      </a:schemeClr>
                    </a:solidFill>
                  </a:rPr>
                  <a:t>1</a:t>
                </a:r>
                <a:r>
                  <a:rPr lang="en-US" dirty="0" smtClean="0">
                    <a:solidFill>
                      <a:schemeClr val="accent2">
                        <a:lumMod val="75000"/>
                      </a:schemeClr>
                    </a:solidFill>
                  </a:rPr>
                  <a:t>, a</a:t>
                </a:r>
                <a:r>
                  <a:rPr lang="en-US" baseline="-25000" dirty="0" smtClean="0">
                    <a:solidFill>
                      <a:schemeClr val="accent2">
                        <a:lumMod val="75000"/>
                      </a:schemeClr>
                    </a:solidFill>
                  </a:rPr>
                  <a:t>1</a:t>
                </a:r>
                <a:r>
                  <a:rPr lang="en-US" dirty="0" smtClean="0">
                    <a:solidFill>
                      <a:schemeClr val="accent2">
                        <a:lumMod val="75000"/>
                      </a:schemeClr>
                    </a:solidFill>
                  </a:rPr>
                  <a:t>’ are linear combinations of these two</a:t>
                </a:r>
                <a:endParaRPr lang="en-US" dirty="0">
                  <a:solidFill>
                    <a:schemeClr val="accent2">
                      <a:lumMod val="75000"/>
                    </a:schemeClr>
                  </a:solidFill>
                </a:endParaRPr>
              </a:p>
            </p:txBody>
          </p:sp>
        </p:grpSp>
      </p:grpSp>
      <p:sp>
        <p:nvSpPr>
          <p:cNvPr id="3" name="Rectangle 2"/>
          <p:cNvSpPr>
            <a:spLocks noGrp="1" noChangeArrowheads="1"/>
          </p:cNvSpPr>
          <p:nvPr>
            <p:ph type="title"/>
          </p:nvPr>
        </p:nvSpPr>
        <p:spPr>
          <a:xfrm>
            <a:off x="313" y="0"/>
            <a:ext cx="9144000" cy="524933"/>
          </a:xfrm>
          <a:solidFill>
            <a:schemeClr val="accent2">
              <a:lumMod val="75000"/>
            </a:schemeClr>
          </a:solidFill>
        </p:spPr>
        <p:txBody>
          <a:bodyPr>
            <a:normAutofit fontScale="90000"/>
          </a:bodyPr>
          <a:lstStyle/>
          <a:p>
            <a:pPr eaLnBrk="1" hangingPunct="1"/>
            <a:r>
              <a:rPr lang="en-US" sz="3200" b="1" dirty="0" smtClean="0">
                <a:solidFill>
                  <a:schemeClr val="bg1"/>
                </a:solidFill>
                <a:latin typeface="+mn-lt"/>
                <a:ea typeface="ＭＳ Ｐゴシック" charset="0"/>
                <a:cs typeface="ＭＳ Ｐゴシック" charset="0"/>
              </a:rPr>
              <a:t>Electronic configurations of the NV center</a:t>
            </a:r>
            <a:endParaRPr lang="en-US" sz="3200" b="1" dirty="0">
              <a:solidFill>
                <a:schemeClr val="bg1"/>
              </a:solidFill>
              <a:latin typeface="+mn-lt"/>
              <a:ea typeface="ＭＳ Ｐゴシック" charset="0"/>
              <a:cs typeface="ＭＳ Ｐゴシック" charset="0"/>
            </a:endParaRPr>
          </a:p>
        </p:txBody>
      </p:sp>
      <p:sp>
        <p:nvSpPr>
          <p:cNvPr id="2" name="Rectangle 1"/>
          <p:cNvSpPr/>
          <p:nvPr/>
        </p:nvSpPr>
        <p:spPr>
          <a:xfrm>
            <a:off x="397933" y="863600"/>
            <a:ext cx="1583267" cy="2201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flipV="1">
            <a:off x="414867" y="2218266"/>
            <a:ext cx="1583267" cy="70273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380999" y="795981"/>
            <a:ext cx="1610838" cy="338554"/>
          </a:xfrm>
          <a:prstGeom prst="rect">
            <a:avLst/>
          </a:prstGeom>
          <a:noFill/>
        </p:spPr>
        <p:txBody>
          <a:bodyPr wrap="none" rtlCol="0">
            <a:spAutoFit/>
          </a:bodyPr>
          <a:lstStyle/>
          <a:p>
            <a:r>
              <a:rPr lang="en-US" sz="1600" dirty="0" smtClean="0">
                <a:solidFill>
                  <a:schemeClr val="bg1"/>
                </a:solidFill>
              </a:rPr>
              <a:t>Conduction band</a:t>
            </a:r>
            <a:endParaRPr lang="en-US" sz="1600" dirty="0">
              <a:solidFill>
                <a:schemeClr val="bg1"/>
              </a:solidFill>
            </a:endParaRPr>
          </a:p>
        </p:txBody>
      </p:sp>
      <p:sp>
        <p:nvSpPr>
          <p:cNvPr id="6" name="TextBox 5"/>
          <p:cNvSpPr txBox="1"/>
          <p:nvPr/>
        </p:nvSpPr>
        <p:spPr>
          <a:xfrm>
            <a:off x="533402" y="2142063"/>
            <a:ext cx="1313280" cy="338554"/>
          </a:xfrm>
          <a:prstGeom prst="rect">
            <a:avLst/>
          </a:prstGeom>
          <a:noFill/>
        </p:spPr>
        <p:txBody>
          <a:bodyPr wrap="none" rtlCol="0">
            <a:spAutoFit/>
          </a:bodyPr>
          <a:lstStyle/>
          <a:p>
            <a:r>
              <a:rPr lang="en-US" sz="1600" dirty="0" smtClean="0">
                <a:solidFill>
                  <a:schemeClr val="bg1"/>
                </a:solidFill>
              </a:rPr>
              <a:t>Valence band</a:t>
            </a:r>
            <a:endParaRPr lang="en-US" sz="1600" dirty="0">
              <a:solidFill>
                <a:schemeClr val="bg1"/>
              </a:solidFill>
            </a:endParaRPr>
          </a:p>
        </p:txBody>
      </p:sp>
      <p:cxnSp>
        <p:nvCxnSpPr>
          <p:cNvPr id="8" name="Straight Connector 7"/>
          <p:cNvCxnSpPr/>
          <p:nvPr/>
        </p:nvCxnSpPr>
        <p:spPr>
          <a:xfrm>
            <a:off x="660400" y="1473200"/>
            <a:ext cx="3217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337733" y="1473200"/>
            <a:ext cx="3217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982133" y="1913468"/>
            <a:ext cx="3217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016000" y="2616200"/>
            <a:ext cx="32173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257656" y="618859"/>
            <a:ext cx="2288092" cy="646331"/>
          </a:xfrm>
          <a:prstGeom prst="rect">
            <a:avLst/>
          </a:prstGeom>
          <a:noFill/>
        </p:spPr>
        <p:txBody>
          <a:bodyPr wrap="square" rtlCol="0">
            <a:spAutoFit/>
          </a:bodyPr>
          <a:lstStyle/>
          <a:p>
            <a:r>
              <a:rPr lang="en-US" dirty="0" smtClean="0"/>
              <a:t>Single-electron picture (LCAO orbitals)</a:t>
            </a:r>
          </a:p>
        </p:txBody>
      </p:sp>
      <p:sp>
        <p:nvSpPr>
          <p:cNvPr id="49" name="TextBox 48"/>
          <p:cNvSpPr txBox="1"/>
          <p:nvPr/>
        </p:nvSpPr>
        <p:spPr>
          <a:xfrm>
            <a:off x="660400" y="1380063"/>
            <a:ext cx="366168" cy="369332"/>
          </a:xfrm>
          <a:prstGeom prst="rect">
            <a:avLst/>
          </a:prstGeom>
          <a:noFill/>
        </p:spPr>
        <p:txBody>
          <a:bodyPr wrap="none" rtlCol="0">
            <a:spAutoFit/>
          </a:bodyPr>
          <a:lstStyle/>
          <a:p>
            <a:r>
              <a:rPr lang="en-US" dirty="0" smtClean="0">
                <a:solidFill>
                  <a:schemeClr val="accent2">
                    <a:lumMod val="75000"/>
                  </a:schemeClr>
                </a:solidFill>
              </a:rPr>
              <a:t>e</a:t>
            </a:r>
            <a:r>
              <a:rPr lang="en-US" baseline="-25000" dirty="0" smtClean="0">
                <a:solidFill>
                  <a:schemeClr val="accent2">
                    <a:lumMod val="75000"/>
                  </a:schemeClr>
                </a:solidFill>
              </a:rPr>
              <a:t>x</a:t>
            </a:r>
            <a:endParaRPr lang="en-US" dirty="0">
              <a:solidFill>
                <a:schemeClr val="accent2">
                  <a:lumMod val="75000"/>
                </a:schemeClr>
              </a:solidFill>
            </a:endParaRPr>
          </a:p>
        </p:txBody>
      </p:sp>
      <p:sp>
        <p:nvSpPr>
          <p:cNvPr id="50" name="TextBox 49"/>
          <p:cNvSpPr txBox="1"/>
          <p:nvPr/>
        </p:nvSpPr>
        <p:spPr>
          <a:xfrm>
            <a:off x="1355221" y="1380060"/>
            <a:ext cx="377026" cy="369332"/>
          </a:xfrm>
          <a:prstGeom prst="rect">
            <a:avLst/>
          </a:prstGeom>
          <a:noFill/>
        </p:spPr>
        <p:txBody>
          <a:bodyPr wrap="none" rtlCol="0">
            <a:spAutoFit/>
          </a:bodyPr>
          <a:lstStyle/>
          <a:p>
            <a:r>
              <a:rPr lang="en-US" dirty="0" err="1" smtClean="0">
                <a:solidFill>
                  <a:schemeClr val="accent2">
                    <a:lumMod val="75000"/>
                  </a:schemeClr>
                </a:solidFill>
              </a:rPr>
              <a:t>e</a:t>
            </a:r>
            <a:r>
              <a:rPr lang="en-US" baseline="-25000" dirty="0" err="1" smtClean="0">
                <a:solidFill>
                  <a:schemeClr val="accent2">
                    <a:lumMod val="75000"/>
                  </a:schemeClr>
                </a:solidFill>
              </a:rPr>
              <a:t>y</a:t>
            </a:r>
            <a:endParaRPr lang="en-US" dirty="0">
              <a:solidFill>
                <a:schemeClr val="accent2">
                  <a:lumMod val="75000"/>
                </a:schemeClr>
              </a:solidFill>
            </a:endParaRPr>
          </a:p>
        </p:txBody>
      </p:sp>
      <p:sp>
        <p:nvSpPr>
          <p:cNvPr id="53" name="TextBox 52"/>
          <p:cNvSpPr txBox="1"/>
          <p:nvPr/>
        </p:nvSpPr>
        <p:spPr>
          <a:xfrm>
            <a:off x="978195" y="1821931"/>
            <a:ext cx="377026" cy="369332"/>
          </a:xfrm>
          <a:prstGeom prst="rect">
            <a:avLst/>
          </a:prstGeom>
          <a:noFill/>
        </p:spPr>
        <p:txBody>
          <a:bodyPr wrap="none" rtlCol="0">
            <a:spAutoFit/>
          </a:bodyPr>
          <a:lstStyle/>
          <a:p>
            <a:r>
              <a:rPr lang="en-US" dirty="0" smtClean="0">
                <a:solidFill>
                  <a:schemeClr val="accent2">
                    <a:lumMod val="75000"/>
                  </a:schemeClr>
                </a:solidFill>
              </a:rPr>
              <a:t>a</a:t>
            </a:r>
            <a:r>
              <a:rPr lang="en-US" baseline="-25000" dirty="0">
                <a:solidFill>
                  <a:schemeClr val="accent2">
                    <a:lumMod val="75000"/>
                  </a:schemeClr>
                </a:solidFill>
              </a:rPr>
              <a:t>1</a:t>
            </a:r>
            <a:endParaRPr lang="en-US" dirty="0">
              <a:solidFill>
                <a:schemeClr val="accent2">
                  <a:lumMod val="75000"/>
                </a:schemeClr>
              </a:solidFill>
            </a:endParaRPr>
          </a:p>
        </p:txBody>
      </p:sp>
      <p:sp>
        <p:nvSpPr>
          <p:cNvPr id="54" name="TextBox 53"/>
          <p:cNvSpPr txBox="1"/>
          <p:nvPr/>
        </p:nvSpPr>
        <p:spPr>
          <a:xfrm>
            <a:off x="1015551" y="2543200"/>
            <a:ext cx="430827" cy="369332"/>
          </a:xfrm>
          <a:prstGeom prst="rect">
            <a:avLst/>
          </a:prstGeom>
          <a:noFill/>
        </p:spPr>
        <p:txBody>
          <a:bodyPr wrap="none" rtlCol="0">
            <a:spAutoFit/>
          </a:bodyPr>
          <a:lstStyle/>
          <a:p>
            <a:r>
              <a:rPr lang="en-US" dirty="0">
                <a:solidFill>
                  <a:schemeClr val="accent2">
                    <a:lumMod val="75000"/>
                  </a:schemeClr>
                </a:solidFill>
              </a:rPr>
              <a:t>a</a:t>
            </a:r>
            <a:r>
              <a:rPr lang="en-US" baseline="-25000" dirty="0" smtClean="0">
                <a:solidFill>
                  <a:schemeClr val="accent2">
                    <a:lumMod val="75000"/>
                  </a:schemeClr>
                </a:solidFill>
              </a:rPr>
              <a:t>1</a:t>
            </a:r>
            <a:r>
              <a:rPr lang="en-US" dirty="0" smtClean="0">
                <a:solidFill>
                  <a:schemeClr val="accent2">
                    <a:lumMod val="75000"/>
                  </a:schemeClr>
                </a:solidFill>
              </a:rPr>
              <a:t>’</a:t>
            </a:r>
            <a:endParaRPr lang="en-US" dirty="0">
              <a:solidFill>
                <a:schemeClr val="accent2">
                  <a:lumMod val="75000"/>
                </a:schemeClr>
              </a:solidFill>
            </a:endParaRPr>
          </a:p>
        </p:txBody>
      </p:sp>
      <p:sp>
        <p:nvSpPr>
          <p:cNvPr id="48" name="Rectangle 47"/>
          <p:cNvSpPr/>
          <p:nvPr/>
        </p:nvSpPr>
        <p:spPr>
          <a:xfrm>
            <a:off x="39227" y="3453103"/>
            <a:ext cx="9105086" cy="335391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lumMod val="50000"/>
                </a:schemeClr>
              </a:solidFill>
            </a:endParaRPr>
          </a:p>
        </p:txBody>
      </p:sp>
      <p:sp>
        <p:nvSpPr>
          <p:cNvPr id="69" name="TextBox 68"/>
          <p:cNvSpPr txBox="1"/>
          <p:nvPr/>
        </p:nvSpPr>
        <p:spPr>
          <a:xfrm>
            <a:off x="-161341" y="5538025"/>
            <a:ext cx="2532796" cy="923330"/>
          </a:xfrm>
          <a:prstGeom prst="rect">
            <a:avLst/>
          </a:prstGeom>
          <a:noFill/>
        </p:spPr>
        <p:txBody>
          <a:bodyPr wrap="square" rtlCol="0">
            <a:spAutoFit/>
          </a:bodyPr>
          <a:lstStyle/>
          <a:p>
            <a:pPr algn="ctr"/>
            <a:r>
              <a:rPr lang="en-US" b="1" dirty="0" smtClean="0">
                <a:solidFill>
                  <a:srgbClr val="000090"/>
                </a:solidFill>
              </a:rPr>
              <a:t>Ground state configuration: </a:t>
            </a:r>
          </a:p>
          <a:p>
            <a:pPr algn="ctr"/>
            <a:r>
              <a:rPr lang="en-US" b="1" dirty="0" smtClean="0">
                <a:solidFill>
                  <a:srgbClr val="000090"/>
                </a:solidFill>
              </a:rPr>
              <a:t>a</a:t>
            </a:r>
            <a:r>
              <a:rPr lang="en-US" b="1" baseline="-25000" dirty="0" smtClean="0">
                <a:solidFill>
                  <a:srgbClr val="000090"/>
                </a:solidFill>
              </a:rPr>
              <a:t>1</a:t>
            </a:r>
            <a:r>
              <a:rPr lang="en-US" b="1" dirty="0" smtClean="0">
                <a:solidFill>
                  <a:srgbClr val="000090"/>
                </a:solidFill>
              </a:rPr>
              <a:t>‘</a:t>
            </a:r>
            <a:r>
              <a:rPr lang="en-US" b="1" baseline="30000" dirty="0" smtClean="0">
                <a:solidFill>
                  <a:srgbClr val="000090"/>
                </a:solidFill>
              </a:rPr>
              <a:t>2</a:t>
            </a:r>
            <a:r>
              <a:rPr lang="en-US" b="1" dirty="0" smtClean="0">
                <a:solidFill>
                  <a:srgbClr val="000090"/>
                </a:solidFill>
              </a:rPr>
              <a:t>a</a:t>
            </a:r>
            <a:r>
              <a:rPr lang="en-US" b="1" baseline="-25000" dirty="0" smtClean="0">
                <a:solidFill>
                  <a:srgbClr val="000090"/>
                </a:solidFill>
              </a:rPr>
              <a:t>1</a:t>
            </a:r>
            <a:r>
              <a:rPr lang="en-US" b="1" baseline="30000" dirty="0" smtClean="0">
                <a:solidFill>
                  <a:srgbClr val="000090"/>
                </a:solidFill>
              </a:rPr>
              <a:t>2</a:t>
            </a:r>
            <a:r>
              <a:rPr lang="en-US" b="1" dirty="0" smtClean="0">
                <a:solidFill>
                  <a:srgbClr val="000090"/>
                </a:solidFill>
              </a:rPr>
              <a:t>e</a:t>
            </a:r>
            <a:r>
              <a:rPr lang="en-US" b="1" baseline="30000" dirty="0" smtClean="0">
                <a:solidFill>
                  <a:srgbClr val="000090"/>
                </a:solidFill>
              </a:rPr>
              <a:t>2</a:t>
            </a:r>
            <a:endParaRPr lang="en-US" b="1" dirty="0">
              <a:solidFill>
                <a:srgbClr val="000090"/>
              </a:solidFill>
            </a:endParaRPr>
          </a:p>
        </p:txBody>
      </p:sp>
      <p:grpSp>
        <p:nvGrpSpPr>
          <p:cNvPr id="111" name="Group 110"/>
          <p:cNvGrpSpPr/>
          <p:nvPr/>
        </p:nvGrpSpPr>
        <p:grpSpPr>
          <a:xfrm>
            <a:off x="734389" y="1217574"/>
            <a:ext cx="840576" cy="1390074"/>
            <a:chOff x="-1387525" y="1406242"/>
            <a:chExt cx="840576" cy="1390074"/>
          </a:xfrm>
        </p:grpSpPr>
        <p:cxnSp>
          <p:nvCxnSpPr>
            <p:cNvPr id="64" name="Straight Arrow Connector 63"/>
            <p:cNvCxnSpPr/>
            <p:nvPr/>
          </p:nvCxnSpPr>
          <p:spPr>
            <a:xfrm flipH="1">
              <a:off x="-900117" y="1874377"/>
              <a:ext cx="584" cy="207333"/>
            </a:xfrm>
            <a:prstGeom prst="straightConnector1">
              <a:avLst/>
            </a:prstGeom>
            <a:ln w="57150" cmpd="sng">
              <a:solidFill>
                <a:schemeClr val="accent2">
                  <a:lumMod val="50000"/>
                </a:schemeClr>
              </a:solidFill>
              <a:headEnd type="none"/>
              <a:tailEnd type="triangle" w="med" len="sm"/>
            </a:ln>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1042882" y="1865710"/>
              <a:ext cx="178386" cy="930606"/>
              <a:chOff x="1074095" y="1723794"/>
              <a:chExt cx="178386" cy="930606"/>
            </a:xfrm>
          </p:grpSpPr>
          <p:cxnSp>
            <p:nvCxnSpPr>
              <p:cNvPr id="60" name="Straight Arrow Connector 59"/>
              <p:cNvCxnSpPr/>
              <p:nvPr/>
            </p:nvCxnSpPr>
            <p:spPr>
              <a:xfrm flipV="1">
                <a:off x="1109132" y="2438400"/>
                <a:ext cx="0" cy="216000"/>
              </a:xfrm>
              <a:prstGeom prst="straightConnector1">
                <a:avLst/>
              </a:prstGeom>
              <a:ln w="57150" cmpd="sng">
                <a:solidFill>
                  <a:schemeClr val="accent2">
                    <a:lumMod val="50000"/>
                  </a:schemeClr>
                </a:solidFill>
                <a:headEnd type="none"/>
                <a:tailEnd type="triangle" w="med" len="sm"/>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H="1">
                <a:off x="1251897" y="2447067"/>
                <a:ext cx="584" cy="207333"/>
              </a:xfrm>
              <a:prstGeom prst="straightConnector1">
                <a:avLst/>
              </a:prstGeom>
              <a:ln w="57150" cmpd="sng">
                <a:solidFill>
                  <a:schemeClr val="accent2">
                    <a:lumMod val="50000"/>
                  </a:schemeClr>
                </a:solidFill>
                <a:headEnd type="none"/>
                <a:tailEnd type="triangle" w="med" len="sm"/>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1074095" y="1723794"/>
                <a:ext cx="0" cy="216000"/>
              </a:xfrm>
              <a:prstGeom prst="straightConnector1">
                <a:avLst/>
              </a:prstGeom>
              <a:ln w="57150" cmpd="sng">
                <a:solidFill>
                  <a:schemeClr val="accent2">
                    <a:lumMod val="50000"/>
                  </a:schemeClr>
                </a:solidFill>
                <a:headEnd type="none"/>
                <a:tailEnd type="triangle" w="med" len="sm"/>
              </a:ln>
            </p:spPr>
            <p:style>
              <a:lnRef idx="2">
                <a:schemeClr val="accent1"/>
              </a:lnRef>
              <a:fillRef idx="0">
                <a:schemeClr val="accent1"/>
              </a:fillRef>
              <a:effectRef idx="1">
                <a:schemeClr val="accent1"/>
              </a:effectRef>
              <a:fontRef idx="minor">
                <a:schemeClr val="tx1"/>
              </a:fontRef>
            </p:style>
          </p:cxnSp>
        </p:grpSp>
        <p:cxnSp>
          <p:nvCxnSpPr>
            <p:cNvPr id="76" name="Straight Arrow Connector 75"/>
            <p:cNvCxnSpPr/>
            <p:nvPr/>
          </p:nvCxnSpPr>
          <p:spPr>
            <a:xfrm flipH="1">
              <a:off x="-1241997" y="1467235"/>
              <a:ext cx="584" cy="207333"/>
            </a:xfrm>
            <a:prstGeom prst="straightConnector1">
              <a:avLst/>
            </a:prstGeom>
            <a:ln w="57150" cmpd="sng">
              <a:solidFill>
                <a:schemeClr val="bg1">
                  <a:lumMod val="50000"/>
                </a:schemeClr>
              </a:solidFill>
              <a:headEnd type="none"/>
              <a:tailEnd type="triangle" w="med" len="sm"/>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flipH="1">
              <a:off x="-547533" y="1446446"/>
              <a:ext cx="584" cy="207333"/>
            </a:xfrm>
            <a:prstGeom prst="straightConnector1">
              <a:avLst/>
            </a:prstGeom>
            <a:ln w="57150" cmpd="sng">
              <a:solidFill>
                <a:schemeClr val="bg1">
                  <a:lumMod val="50000"/>
                </a:schemeClr>
              </a:solidFill>
              <a:headEnd type="none"/>
              <a:tailEnd type="triangle" w="med" len="sm"/>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V="1">
              <a:off x="-1387525" y="1426882"/>
              <a:ext cx="0" cy="216000"/>
            </a:xfrm>
            <a:prstGeom prst="straightConnector1">
              <a:avLst/>
            </a:prstGeom>
            <a:ln w="57150" cmpd="sng">
              <a:solidFill>
                <a:schemeClr val="accent2">
                  <a:lumMod val="50000"/>
                </a:schemeClr>
              </a:solidFill>
              <a:headEnd type="none"/>
              <a:tailEnd type="triangle" w="med" len="sm"/>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V="1">
              <a:off x="-691625" y="1406242"/>
              <a:ext cx="0" cy="216000"/>
            </a:xfrm>
            <a:prstGeom prst="straightConnector1">
              <a:avLst/>
            </a:prstGeom>
            <a:ln w="57150" cmpd="sng">
              <a:solidFill>
                <a:schemeClr val="accent2">
                  <a:lumMod val="50000"/>
                </a:schemeClr>
              </a:solidFill>
              <a:headEnd type="none"/>
              <a:tailEnd type="triangle" w="med" len="sm"/>
            </a:ln>
          </p:spPr>
          <p:style>
            <a:lnRef idx="2">
              <a:schemeClr val="accent1"/>
            </a:lnRef>
            <a:fillRef idx="0">
              <a:schemeClr val="accent1"/>
            </a:fillRef>
            <a:effectRef idx="1">
              <a:schemeClr val="accent1"/>
            </a:effectRef>
            <a:fontRef idx="minor">
              <a:schemeClr val="tx1"/>
            </a:fontRef>
          </p:style>
        </p:cxnSp>
      </p:grpSp>
      <p:grpSp>
        <p:nvGrpSpPr>
          <p:cNvPr id="86" name="Group 85"/>
          <p:cNvGrpSpPr/>
          <p:nvPr/>
        </p:nvGrpSpPr>
        <p:grpSpPr>
          <a:xfrm>
            <a:off x="693483" y="1401981"/>
            <a:ext cx="790441" cy="1271369"/>
            <a:chOff x="693483" y="1401981"/>
            <a:chExt cx="790441" cy="1271369"/>
          </a:xfrm>
        </p:grpSpPr>
        <p:sp>
          <p:nvSpPr>
            <p:cNvPr id="80" name="Oval 79"/>
            <p:cNvSpPr/>
            <p:nvPr/>
          </p:nvSpPr>
          <p:spPr>
            <a:xfrm>
              <a:off x="693483" y="1410862"/>
              <a:ext cx="117475" cy="114300"/>
            </a:xfrm>
            <a:prstGeom prst="ellipse">
              <a:avLst/>
            </a:prstGeom>
            <a:solidFill>
              <a:schemeClr val="accent2">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1" name="Oval 80"/>
            <p:cNvSpPr/>
            <p:nvPr/>
          </p:nvSpPr>
          <p:spPr>
            <a:xfrm>
              <a:off x="1366449" y="1401981"/>
              <a:ext cx="117475" cy="114300"/>
            </a:xfrm>
            <a:prstGeom prst="ellipse">
              <a:avLst/>
            </a:prstGeom>
            <a:solidFill>
              <a:schemeClr val="accent2">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2" name="Oval 81"/>
            <p:cNvSpPr/>
            <p:nvPr/>
          </p:nvSpPr>
          <p:spPr>
            <a:xfrm>
              <a:off x="1030671" y="1854201"/>
              <a:ext cx="117475" cy="114300"/>
            </a:xfrm>
            <a:prstGeom prst="ellipse">
              <a:avLst/>
            </a:prstGeom>
            <a:solidFill>
              <a:schemeClr val="accent2">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3" name="Oval 82"/>
            <p:cNvSpPr/>
            <p:nvPr/>
          </p:nvSpPr>
          <p:spPr>
            <a:xfrm>
              <a:off x="1160407" y="1854201"/>
              <a:ext cx="117475" cy="114300"/>
            </a:xfrm>
            <a:prstGeom prst="ellipse">
              <a:avLst/>
            </a:prstGeom>
            <a:solidFill>
              <a:schemeClr val="accent2">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4" name="Oval 83"/>
            <p:cNvSpPr/>
            <p:nvPr/>
          </p:nvSpPr>
          <p:spPr>
            <a:xfrm>
              <a:off x="1056655" y="2559050"/>
              <a:ext cx="117475" cy="114300"/>
            </a:xfrm>
            <a:prstGeom prst="ellipse">
              <a:avLst/>
            </a:prstGeom>
            <a:solidFill>
              <a:schemeClr val="accent2">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5" name="Oval 84"/>
            <p:cNvSpPr/>
            <p:nvPr/>
          </p:nvSpPr>
          <p:spPr>
            <a:xfrm>
              <a:off x="1186391" y="2559050"/>
              <a:ext cx="117475" cy="114300"/>
            </a:xfrm>
            <a:prstGeom prst="ellipse">
              <a:avLst/>
            </a:prstGeom>
            <a:solidFill>
              <a:schemeClr val="accent2">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
        <p:nvSpPr>
          <p:cNvPr id="90" name="Oval 89"/>
          <p:cNvSpPr/>
          <p:nvPr/>
        </p:nvSpPr>
        <p:spPr>
          <a:xfrm>
            <a:off x="837002" y="1412285"/>
            <a:ext cx="117475" cy="114300"/>
          </a:xfrm>
          <a:prstGeom prst="ellipse">
            <a:avLst/>
          </a:prstGeom>
          <a:solidFill>
            <a:schemeClr val="bg1">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1" name="Oval 90"/>
          <p:cNvSpPr/>
          <p:nvPr/>
        </p:nvSpPr>
        <p:spPr>
          <a:xfrm>
            <a:off x="1505115" y="1407264"/>
            <a:ext cx="117475" cy="114300"/>
          </a:xfrm>
          <a:prstGeom prst="ellipse">
            <a:avLst/>
          </a:prstGeom>
          <a:solidFill>
            <a:schemeClr val="bg1">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nvGrpSpPr>
          <p:cNvPr id="95" name="Group 94"/>
          <p:cNvGrpSpPr/>
          <p:nvPr/>
        </p:nvGrpSpPr>
        <p:grpSpPr>
          <a:xfrm>
            <a:off x="903455" y="6089383"/>
            <a:ext cx="1811569" cy="750480"/>
            <a:chOff x="3353561" y="2024719"/>
            <a:chExt cx="1811569" cy="750480"/>
          </a:xfrm>
        </p:grpSpPr>
        <p:sp>
          <p:nvSpPr>
            <p:cNvPr id="92" name="TextBox 91"/>
            <p:cNvSpPr txBox="1"/>
            <p:nvPr/>
          </p:nvSpPr>
          <p:spPr>
            <a:xfrm>
              <a:off x="3969107" y="2024719"/>
              <a:ext cx="1196023" cy="369332"/>
            </a:xfrm>
            <a:prstGeom prst="rect">
              <a:avLst/>
            </a:prstGeom>
            <a:noFill/>
          </p:spPr>
          <p:txBody>
            <a:bodyPr wrap="none" rtlCol="0">
              <a:spAutoFit/>
            </a:bodyPr>
            <a:lstStyle/>
            <a:p>
              <a:r>
                <a:rPr lang="en-US" dirty="0" smtClean="0"/>
                <a:t>(electrons)</a:t>
              </a:r>
              <a:endParaRPr lang="en-US" dirty="0"/>
            </a:p>
          </p:txBody>
        </p:sp>
        <p:sp>
          <p:nvSpPr>
            <p:cNvPr id="93" name="Rectangle 92"/>
            <p:cNvSpPr/>
            <p:nvPr/>
          </p:nvSpPr>
          <p:spPr>
            <a:xfrm>
              <a:off x="3353561" y="2405867"/>
              <a:ext cx="378867" cy="369332"/>
            </a:xfrm>
            <a:prstGeom prst="rect">
              <a:avLst/>
            </a:prstGeom>
          </p:spPr>
          <p:txBody>
            <a:bodyPr wrap="none">
              <a:spAutoFit/>
            </a:bodyPr>
            <a:lstStyle/>
            <a:p>
              <a:pPr algn="ctr"/>
              <a:r>
                <a:rPr lang="en-US" b="1" dirty="0">
                  <a:solidFill>
                    <a:srgbClr val="000090"/>
                  </a:solidFill>
                </a:rPr>
                <a:t>e</a:t>
              </a:r>
              <a:r>
                <a:rPr lang="en-US" b="1" baseline="30000" dirty="0">
                  <a:solidFill>
                    <a:srgbClr val="000090"/>
                  </a:solidFill>
                </a:rPr>
                <a:t>2</a:t>
              </a:r>
              <a:endParaRPr lang="en-US" b="1" dirty="0">
                <a:solidFill>
                  <a:srgbClr val="000090"/>
                </a:solidFill>
              </a:endParaRPr>
            </a:p>
          </p:txBody>
        </p:sp>
        <p:sp>
          <p:nvSpPr>
            <p:cNvPr id="94" name="TextBox 93"/>
            <p:cNvSpPr txBox="1"/>
            <p:nvPr/>
          </p:nvSpPr>
          <p:spPr>
            <a:xfrm>
              <a:off x="4116166" y="2389261"/>
              <a:ext cx="825767" cy="369332"/>
            </a:xfrm>
            <a:prstGeom prst="rect">
              <a:avLst/>
            </a:prstGeom>
            <a:noFill/>
          </p:spPr>
          <p:txBody>
            <a:bodyPr wrap="none" rtlCol="0">
              <a:spAutoFit/>
            </a:bodyPr>
            <a:lstStyle/>
            <a:p>
              <a:r>
                <a:rPr lang="en-US" dirty="0" smtClean="0"/>
                <a:t>(holes)</a:t>
              </a:r>
              <a:endParaRPr lang="en-US" dirty="0"/>
            </a:p>
          </p:txBody>
        </p:sp>
      </p:grpSp>
      <p:grpSp>
        <p:nvGrpSpPr>
          <p:cNvPr id="101" name="Group 100"/>
          <p:cNvGrpSpPr/>
          <p:nvPr/>
        </p:nvGrpSpPr>
        <p:grpSpPr>
          <a:xfrm>
            <a:off x="-137717" y="3466549"/>
            <a:ext cx="2865604" cy="1253215"/>
            <a:chOff x="340673" y="3266987"/>
            <a:chExt cx="2865604" cy="1253215"/>
          </a:xfrm>
        </p:grpSpPr>
        <p:sp>
          <p:nvSpPr>
            <p:cNvPr id="96" name="TextBox 95"/>
            <p:cNvSpPr txBox="1"/>
            <p:nvPr/>
          </p:nvSpPr>
          <p:spPr>
            <a:xfrm>
              <a:off x="340673" y="3266987"/>
              <a:ext cx="2532796" cy="923330"/>
            </a:xfrm>
            <a:prstGeom prst="rect">
              <a:avLst/>
            </a:prstGeom>
            <a:noFill/>
          </p:spPr>
          <p:txBody>
            <a:bodyPr wrap="square" rtlCol="0">
              <a:spAutoFit/>
            </a:bodyPr>
            <a:lstStyle/>
            <a:p>
              <a:pPr algn="ctr"/>
              <a:r>
                <a:rPr lang="en-US" b="1" dirty="0" smtClean="0">
                  <a:solidFill>
                    <a:srgbClr val="000090"/>
                  </a:solidFill>
                </a:rPr>
                <a:t>First excited state configuration: </a:t>
              </a:r>
            </a:p>
            <a:p>
              <a:pPr algn="ctr"/>
              <a:r>
                <a:rPr lang="en-US" b="1" dirty="0" smtClean="0">
                  <a:solidFill>
                    <a:srgbClr val="000090"/>
                  </a:solidFill>
                </a:rPr>
                <a:t>a</a:t>
              </a:r>
              <a:r>
                <a:rPr lang="en-US" b="1" baseline="-25000" dirty="0" smtClean="0">
                  <a:solidFill>
                    <a:srgbClr val="000090"/>
                  </a:solidFill>
                </a:rPr>
                <a:t>1</a:t>
              </a:r>
              <a:r>
                <a:rPr lang="en-US" b="1" dirty="0" smtClean="0">
                  <a:solidFill>
                    <a:srgbClr val="000090"/>
                  </a:solidFill>
                </a:rPr>
                <a:t>’</a:t>
              </a:r>
              <a:r>
                <a:rPr lang="en-US" b="1" baseline="30000" dirty="0" smtClean="0">
                  <a:solidFill>
                    <a:srgbClr val="000090"/>
                  </a:solidFill>
                </a:rPr>
                <a:t>2</a:t>
              </a:r>
              <a:r>
                <a:rPr lang="en-US" b="1" dirty="0" smtClean="0">
                  <a:solidFill>
                    <a:srgbClr val="000090"/>
                  </a:solidFill>
                </a:rPr>
                <a:t>a</a:t>
              </a:r>
              <a:r>
                <a:rPr lang="en-US" b="1" baseline="-25000" dirty="0" smtClean="0">
                  <a:solidFill>
                    <a:srgbClr val="000090"/>
                  </a:solidFill>
                </a:rPr>
                <a:t>1</a:t>
              </a:r>
              <a:r>
                <a:rPr lang="en-US" b="1" dirty="0" smtClean="0">
                  <a:solidFill>
                    <a:srgbClr val="000090"/>
                  </a:solidFill>
                </a:rPr>
                <a:t>e</a:t>
              </a:r>
              <a:r>
                <a:rPr lang="en-US" b="1" baseline="30000" dirty="0">
                  <a:solidFill>
                    <a:srgbClr val="000090"/>
                  </a:solidFill>
                </a:rPr>
                <a:t>3</a:t>
              </a:r>
              <a:endParaRPr lang="en-US" b="1" dirty="0" smtClean="0">
                <a:solidFill>
                  <a:srgbClr val="000090"/>
                </a:solidFill>
              </a:endParaRPr>
            </a:p>
          </p:txBody>
        </p:sp>
        <p:grpSp>
          <p:nvGrpSpPr>
            <p:cNvPr id="97" name="Group 96"/>
            <p:cNvGrpSpPr/>
            <p:nvPr/>
          </p:nvGrpSpPr>
          <p:grpSpPr>
            <a:xfrm>
              <a:off x="1337733" y="3769722"/>
              <a:ext cx="1868544" cy="750480"/>
              <a:chOff x="3296586" y="2024719"/>
              <a:chExt cx="1868544" cy="750480"/>
            </a:xfrm>
          </p:grpSpPr>
          <p:sp>
            <p:nvSpPr>
              <p:cNvPr id="98" name="TextBox 97"/>
              <p:cNvSpPr txBox="1"/>
              <p:nvPr/>
            </p:nvSpPr>
            <p:spPr>
              <a:xfrm>
                <a:off x="3969107" y="2024719"/>
                <a:ext cx="1196023" cy="369332"/>
              </a:xfrm>
              <a:prstGeom prst="rect">
                <a:avLst/>
              </a:prstGeom>
              <a:noFill/>
            </p:spPr>
            <p:txBody>
              <a:bodyPr wrap="none" rtlCol="0">
                <a:spAutoFit/>
              </a:bodyPr>
              <a:lstStyle/>
              <a:p>
                <a:r>
                  <a:rPr lang="en-US" dirty="0" smtClean="0"/>
                  <a:t>(electrons)</a:t>
                </a:r>
                <a:endParaRPr lang="en-US" dirty="0"/>
              </a:p>
            </p:txBody>
          </p:sp>
          <p:sp>
            <p:nvSpPr>
              <p:cNvPr id="99" name="Rectangle 98"/>
              <p:cNvSpPr/>
              <p:nvPr/>
            </p:nvSpPr>
            <p:spPr>
              <a:xfrm>
                <a:off x="3296586" y="2405867"/>
                <a:ext cx="492818" cy="369332"/>
              </a:xfrm>
              <a:prstGeom prst="rect">
                <a:avLst/>
              </a:prstGeom>
            </p:spPr>
            <p:txBody>
              <a:bodyPr wrap="none">
                <a:spAutoFit/>
              </a:bodyPr>
              <a:lstStyle/>
              <a:p>
                <a:pPr algn="ctr"/>
                <a:r>
                  <a:rPr lang="en-US" b="1" dirty="0" smtClean="0">
                    <a:solidFill>
                      <a:srgbClr val="000090"/>
                    </a:solidFill>
                  </a:rPr>
                  <a:t>a</a:t>
                </a:r>
                <a:r>
                  <a:rPr lang="en-US" b="1" baseline="-25000" dirty="0" smtClean="0">
                    <a:solidFill>
                      <a:srgbClr val="000090"/>
                    </a:solidFill>
                  </a:rPr>
                  <a:t>1</a:t>
                </a:r>
                <a:r>
                  <a:rPr lang="en-US" b="1" dirty="0" smtClean="0">
                    <a:solidFill>
                      <a:srgbClr val="000090"/>
                    </a:solidFill>
                  </a:rPr>
                  <a:t>e</a:t>
                </a:r>
                <a:endParaRPr lang="en-US" b="1" dirty="0">
                  <a:solidFill>
                    <a:srgbClr val="000090"/>
                  </a:solidFill>
                </a:endParaRPr>
              </a:p>
            </p:txBody>
          </p:sp>
          <p:sp>
            <p:nvSpPr>
              <p:cNvPr id="100" name="TextBox 99"/>
              <p:cNvSpPr txBox="1"/>
              <p:nvPr/>
            </p:nvSpPr>
            <p:spPr>
              <a:xfrm>
                <a:off x="4116166" y="2389261"/>
                <a:ext cx="825767" cy="369332"/>
              </a:xfrm>
              <a:prstGeom prst="rect">
                <a:avLst/>
              </a:prstGeom>
              <a:noFill/>
            </p:spPr>
            <p:txBody>
              <a:bodyPr wrap="none" rtlCol="0">
                <a:spAutoFit/>
              </a:bodyPr>
              <a:lstStyle/>
              <a:p>
                <a:r>
                  <a:rPr lang="en-US" dirty="0" smtClean="0"/>
                  <a:t>(holes)</a:t>
                </a:r>
                <a:endParaRPr lang="en-US" dirty="0"/>
              </a:p>
            </p:txBody>
          </p:sp>
        </p:grpSp>
      </p:grpSp>
      <p:grpSp>
        <p:nvGrpSpPr>
          <p:cNvPr id="104" name="Group 103"/>
          <p:cNvGrpSpPr/>
          <p:nvPr/>
        </p:nvGrpSpPr>
        <p:grpSpPr>
          <a:xfrm>
            <a:off x="1162718" y="1401981"/>
            <a:ext cx="459872" cy="566520"/>
            <a:chOff x="1162718" y="1401981"/>
            <a:chExt cx="459872" cy="566520"/>
          </a:xfrm>
        </p:grpSpPr>
        <p:sp>
          <p:nvSpPr>
            <p:cNvPr id="102" name="Oval 101"/>
            <p:cNvSpPr/>
            <p:nvPr/>
          </p:nvSpPr>
          <p:spPr>
            <a:xfrm>
              <a:off x="1162718" y="1854201"/>
              <a:ext cx="117475" cy="114300"/>
            </a:xfrm>
            <a:prstGeom prst="ellipse">
              <a:avLst/>
            </a:prstGeom>
            <a:solidFill>
              <a:schemeClr val="bg1">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3" name="Oval 102"/>
            <p:cNvSpPr/>
            <p:nvPr/>
          </p:nvSpPr>
          <p:spPr>
            <a:xfrm>
              <a:off x="1505115" y="1401981"/>
              <a:ext cx="117475" cy="114300"/>
            </a:xfrm>
            <a:prstGeom prst="ellipse">
              <a:avLst/>
            </a:prstGeom>
            <a:solidFill>
              <a:schemeClr val="accent2">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
        <p:nvSpPr>
          <p:cNvPr id="105" name="TextBox 104"/>
          <p:cNvSpPr txBox="1"/>
          <p:nvPr/>
        </p:nvSpPr>
        <p:spPr>
          <a:xfrm>
            <a:off x="2621114" y="1243179"/>
            <a:ext cx="1569886" cy="369332"/>
          </a:xfrm>
          <a:prstGeom prst="rect">
            <a:avLst/>
          </a:prstGeom>
          <a:noFill/>
        </p:spPr>
        <p:txBody>
          <a:bodyPr wrap="none" rtlCol="0">
            <a:spAutoFit/>
          </a:bodyPr>
          <a:lstStyle/>
          <a:p>
            <a:r>
              <a:rPr lang="en-US" dirty="0" smtClean="0"/>
              <a:t>Adding in spin:</a:t>
            </a:r>
            <a:endParaRPr lang="en-US" dirty="0"/>
          </a:p>
        </p:txBody>
      </p:sp>
      <p:grpSp>
        <p:nvGrpSpPr>
          <p:cNvPr id="107" name="Group 106"/>
          <p:cNvGrpSpPr/>
          <p:nvPr/>
        </p:nvGrpSpPr>
        <p:grpSpPr>
          <a:xfrm>
            <a:off x="-1116785" y="2058662"/>
            <a:ext cx="785588" cy="127233"/>
            <a:chOff x="-1425183" y="2466668"/>
            <a:chExt cx="785588" cy="127233"/>
          </a:xfrm>
        </p:grpSpPr>
        <p:sp>
          <p:nvSpPr>
            <p:cNvPr id="108" name="Oval 107"/>
            <p:cNvSpPr/>
            <p:nvPr/>
          </p:nvSpPr>
          <p:spPr>
            <a:xfrm>
              <a:off x="-757070" y="2466668"/>
              <a:ext cx="117475" cy="114300"/>
            </a:xfrm>
            <a:prstGeom prst="ellipse">
              <a:avLst/>
            </a:prstGeom>
            <a:solidFill>
              <a:schemeClr val="bg1">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9" name="Oval 108"/>
            <p:cNvSpPr/>
            <p:nvPr/>
          </p:nvSpPr>
          <p:spPr>
            <a:xfrm>
              <a:off x="-1425183" y="2479601"/>
              <a:ext cx="117475" cy="114300"/>
            </a:xfrm>
            <a:prstGeom prst="ellipse">
              <a:avLst/>
            </a:prstGeom>
            <a:solidFill>
              <a:schemeClr val="accent2">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sp>
        <p:nvSpPr>
          <p:cNvPr id="112" name="TextBox 111"/>
          <p:cNvSpPr txBox="1"/>
          <p:nvPr/>
        </p:nvSpPr>
        <p:spPr>
          <a:xfrm>
            <a:off x="2983081" y="1533640"/>
            <a:ext cx="2731920" cy="1323439"/>
          </a:xfrm>
          <a:prstGeom prst="rect">
            <a:avLst/>
          </a:prstGeom>
          <a:noFill/>
        </p:spPr>
        <p:txBody>
          <a:bodyPr wrap="square" rtlCol="0">
            <a:spAutoFit/>
          </a:bodyPr>
          <a:lstStyle/>
          <a:p>
            <a:r>
              <a:rPr lang="en-US" sz="1600" dirty="0" smtClean="0"/>
              <a:t>Need to consider exchange!</a:t>
            </a:r>
          </a:p>
          <a:p>
            <a:r>
              <a:rPr lang="en-US" sz="1600" dirty="0" err="1" smtClean="0"/>
              <a:t>Antisymmetric</a:t>
            </a:r>
            <a:r>
              <a:rPr lang="en-US" sz="1600" dirty="0" smtClean="0"/>
              <a:t> orbital configuration minimizes Coulomb energy</a:t>
            </a:r>
          </a:p>
          <a:p>
            <a:r>
              <a:rPr lang="en-US" sz="1600" dirty="0"/>
              <a:t>	</a:t>
            </a:r>
            <a:r>
              <a:rPr lang="en-US" sz="1600" dirty="0" smtClean="0"/>
              <a:t>=&gt; favors spin triplet</a:t>
            </a:r>
            <a:endParaRPr lang="en-US" sz="1600" dirty="0"/>
          </a:p>
        </p:txBody>
      </p:sp>
      <p:grpSp>
        <p:nvGrpSpPr>
          <p:cNvPr id="72" name="Group 71"/>
          <p:cNvGrpSpPr/>
          <p:nvPr/>
        </p:nvGrpSpPr>
        <p:grpSpPr>
          <a:xfrm>
            <a:off x="3954249" y="2899895"/>
            <a:ext cx="4434468" cy="388728"/>
            <a:chOff x="3659985" y="3281883"/>
            <a:chExt cx="4434468" cy="388728"/>
          </a:xfrm>
        </p:grpSpPr>
        <p:sp>
          <p:nvSpPr>
            <p:cNvPr id="113" name="TextBox 112"/>
            <p:cNvSpPr txBox="1"/>
            <p:nvPr/>
          </p:nvSpPr>
          <p:spPr>
            <a:xfrm>
              <a:off x="3659985" y="3281883"/>
              <a:ext cx="1338828" cy="369332"/>
            </a:xfrm>
            <a:prstGeom prst="rect">
              <a:avLst/>
            </a:prstGeom>
            <a:noFill/>
          </p:spPr>
          <p:txBody>
            <a:bodyPr wrap="none" rtlCol="0">
              <a:spAutoFit/>
            </a:bodyPr>
            <a:lstStyle/>
            <a:p>
              <a:r>
                <a:rPr lang="en-US" b="1" dirty="0" smtClean="0"/>
                <a:t>Spin triplets</a:t>
              </a:r>
              <a:endParaRPr lang="en-US" b="1" dirty="0"/>
            </a:p>
          </p:txBody>
        </p:sp>
        <p:sp>
          <p:nvSpPr>
            <p:cNvPr id="114" name="TextBox 113"/>
            <p:cNvSpPr txBox="1"/>
            <p:nvPr/>
          </p:nvSpPr>
          <p:spPr>
            <a:xfrm>
              <a:off x="6716965" y="3301279"/>
              <a:ext cx="1377488" cy="369332"/>
            </a:xfrm>
            <a:prstGeom prst="rect">
              <a:avLst/>
            </a:prstGeom>
            <a:noFill/>
          </p:spPr>
          <p:txBody>
            <a:bodyPr wrap="none" rtlCol="0">
              <a:spAutoFit/>
            </a:bodyPr>
            <a:lstStyle/>
            <a:p>
              <a:r>
                <a:rPr lang="en-US" b="1" dirty="0" smtClean="0"/>
                <a:t>Spin </a:t>
              </a:r>
              <a:r>
                <a:rPr lang="en-US" b="1" dirty="0" err="1" smtClean="0"/>
                <a:t>singlets</a:t>
              </a:r>
              <a:endParaRPr lang="en-US" b="1" dirty="0"/>
            </a:p>
          </p:txBody>
        </p:sp>
      </p:grpSp>
      <p:grpSp>
        <p:nvGrpSpPr>
          <p:cNvPr id="75" name="Group 74"/>
          <p:cNvGrpSpPr/>
          <p:nvPr/>
        </p:nvGrpSpPr>
        <p:grpSpPr>
          <a:xfrm>
            <a:off x="6411685" y="3621305"/>
            <a:ext cx="2692937" cy="889482"/>
            <a:chOff x="6368195" y="3473422"/>
            <a:chExt cx="2692937" cy="889482"/>
          </a:xfrm>
        </p:grpSpPr>
        <p:graphicFrame>
          <p:nvGraphicFramePr>
            <p:cNvPr id="73" name="Object 72"/>
            <p:cNvGraphicFramePr>
              <a:graphicFrameLocks noChangeAspect="1"/>
            </p:cNvGraphicFramePr>
            <p:nvPr>
              <p:extLst>
                <p:ext uri="{D42A27DB-BD31-4B8C-83A1-F6EECF244321}">
                  <p14:modId xmlns:p14="http://schemas.microsoft.com/office/powerpoint/2010/main" val="2527313815"/>
                </p:ext>
              </p:extLst>
            </p:nvPr>
          </p:nvGraphicFramePr>
          <p:xfrm>
            <a:off x="6776383" y="3473422"/>
            <a:ext cx="2284749" cy="889482"/>
          </p:xfrm>
          <a:graphic>
            <a:graphicData uri="http://schemas.openxmlformats.org/presentationml/2006/ole">
              <mc:AlternateContent xmlns:mc="http://schemas.openxmlformats.org/markup-compatibility/2006">
                <mc:Choice xmlns:v="urn:schemas-microsoft-com:vml" Requires="v">
                  <p:oleObj spid="_x0000_s102483" name="Equation" r:id="rId5" imgW="1663700" imgH="647700" progId="Equation.3">
                    <p:embed/>
                  </p:oleObj>
                </mc:Choice>
                <mc:Fallback>
                  <p:oleObj name="Equation" r:id="rId5" imgW="1663700" imgH="647700" progId="Equation.3">
                    <p:embed/>
                    <p:pic>
                      <p:nvPicPr>
                        <p:cNvPr id="0" name="Picture 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6383" y="3473422"/>
                          <a:ext cx="2284749" cy="8894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5" name="Rectangle 134"/>
            <p:cNvSpPr/>
            <p:nvPr/>
          </p:nvSpPr>
          <p:spPr>
            <a:xfrm>
              <a:off x="6368195" y="3698843"/>
              <a:ext cx="432969" cy="369332"/>
            </a:xfrm>
            <a:prstGeom prst="rect">
              <a:avLst/>
            </a:prstGeom>
          </p:spPr>
          <p:txBody>
            <a:bodyPr wrap="none">
              <a:spAutoFit/>
            </a:bodyPr>
            <a:lstStyle/>
            <a:p>
              <a:pPr algn="ctr"/>
              <a:r>
                <a:rPr lang="en-US" b="1" baseline="30000" dirty="0" smtClean="0">
                  <a:solidFill>
                    <a:srgbClr val="215968"/>
                  </a:solidFill>
                </a:rPr>
                <a:t>1</a:t>
              </a:r>
              <a:r>
                <a:rPr lang="en-US" b="1" dirty="0" smtClean="0">
                  <a:solidFill>
                    <a:srgbClr val="215968"/>
                  </a:solidFill>
                </a:rPr>
                <a:t>E’</a:t>
              </a:r>
              <a:endParaRPr lang="en-US" b="1" dirty="0">
                <a:solidFill>
                  <a:srgbClr val="215968"/>
                </a:solidFill>
              </a:endParaRPr>
            </a:p>
          </p:txBody>
        </p:sp>
        <p:sp>
          <p:nvSpPr>
            <p:cNvPr id="136" name="Right Brace 135"/>
            <p:cNvSpPr/>
            <p:nvPr/>
          </p:nvSpPr>
          <p:spPr>
            <a:xfrm flipH="1">
              <a:off x="6721200" y="3561297"/>
              <a:ext cx="140683" cy="685800"/>
            </a:xfrm>
            <a:prstGeom prst="rightBrace">
              <a:avLst>
                <a:gd name="adj1" fmla="val 33875"/>
                <a:gd name="adj2" fmla="val 49407"/>
              </a:avLst>
            </a:prstGeom>
            <a:ln>
              <a:solidFill>
                <a:schemeClr val="accent5">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solidFill>
                  <a:srgbClr val="215968"/>
                </a:solidFill>
              </a:endParaRPr>
            </a:p>
          </p:txBody>
        </p:sp>
      </p:grpSp>
      <p:grpSp>
        <p:nvGrpSpPr>
          <p:cNvPr id="138" name="Group 137"/>
          <p:cNvGrpSpPr/>
          <p:nvPr/>
        </p:nvGrpSpPr>
        <p:grpSpPr>
          <a:xfrm>
            <a:off x="3503368" y="3271541"/>
            <a:ext cx="2286245" cy="2077492"/>
            <a:chOff x="3198938" y="3271541"/>
            <a:chExt cx="2286245" cy="2077492"/>
          </a:xfrm>
        </p:grpSpPr>
        <p:graphicFrame>
          <p:nvGraphicFramePr>
            <p:cNvPr id="88" name="Object 87"/>
            <p:cNvGraphicFramePr>
              <a:graphicFrameLocks noChangeAspect="1"/>
            </p:cNvGraphicFramePr>
            <p:nvPr>
              <p:extLst>
                <p:ext uri="{D42A27DB-BD31-4B8C-83A1-F6EECF244321}">
                  <p14:modId xmlns:p14="http://schemas.microsoft.com/office/powerpoint/2010/main" val="788339244"/>
                </p:ext>
              </p:extLst>
            </p:nvPr>
          </p:nvGraphicFramePr>
          <p:xfrm>
            <a:off x="3519858" y="3381375"/>
            <a:ext cx="1965325" cy="1935163"/>
          </p:xfrm>
          <a:graphic>
            <a:graphicData uri="http://schemas.openxmlformats.org/presentationml/2006/ole">
              <mc:AlternateContent xmlns:mc="http://schemas.openxmlformats.org/markup-compatibility/2006">
                <mc:Choice xmlns:v="urn:schemas-microsoft-com:vml" Requires="v">
                  <p:oleObj spid="_x0000_s102484" name="Equation" r:id="rId7" imgW="1524000" imgH="1511300" progId="Equation.3">
                    <p:embed/>
                  </p:oleObj>
                </mc:Choice>
                <mc:Fallback>
                  <p:oleObj name="Equation" r:id="rId7" imgW="1524000" imgH="1511300" progId="Equation.3">
                    <p:embed/>
                    <p:pic>
                      <p:nvPicPr>
                        <p:cNvPr id="0" name="Picture 6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9858" y="3381375"/>
                          <a:ext cx="1965325" cy="1935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9" name="TextBox 88"/>
            <p:cNvSpPr txBox="1"/>
            <p:nvPr/>
          </p:nvSpPr>
          <p:spPr>
            <a:xfrm>
              <a:off x="3198938" y="3271541"/>
              <a:ext cx="402674" cy="2077492"/>
            </a:xfrm>
            <a:prstGeom prst="rect">
              <a:avLst/>
            </a:prstGeom>
            <a:noFill/>
          </p:spPr>
          <p:txBody>
            <a:bodyPr wrap="none" rtlCol="0">
              <a:spAutoFit/>
            </a:bodyPr>
            <a:lstStyle/>
            <a:p>
              <a:pPr>
                <a:lnSpc>
                  <a:spcPct val="120000"/>
                </a:lnSpc>
              </a:pPr>
              <a:r>
                <a:rPr lang="en-US" b="1" dirty="0" smtClean="0">
                  <a:solidFill>
                    <a:srgbClr val="215968"/>
                  </a:solidFill>
                </a:rPr>
                <a:t>A</a:t>
              </a:r>
              <a:r>
                <a:rPr lang="en-US" b="1" baseline="-25000" dirty="0" smtClean="0">
                  <a:solidFill>
                    <a:srgbClr val="215968"/>
                  </a:solidFill>
                </a:rPr>
                <a:t>1</a:t>
              </a:r>
            </a:p>
            <a:p>
              <a:pPr>
                <a:lnSpc>
                  <a:spcPct val="120000"/>
                </a:lnSpc>
              </a:pPr>
              <a:r>
                <a:rPr lang="en-US" b="1" dirty="0" smtClean="0">
                  <a:solidFill>
                    <a:srgbClr val="215968"/>
                  </a:solidFill>
                </a:rPr>
                <a:t>A</a:t>
              </a:r>
              <a:r>
                <a:rPr lang="en-US" b="1" baseline="-25000" dirty="0" smtClean="0">
                  <a:solidFill>
                    <a:srgbClr val="215968"/>
                  </a:solidFill>
                </a:rPr>
                <a:t>2</a:t>
              </a:r>
            </a:p>
            <a:p>
              <a:pPr>
                <a:lnSpc>
                  <a:spcPct val="120000"/>
                </a:lnSpc>
              </a:pPr>
              <a:r>
                <a:rPr lang="en-US" b="1" dirty="0" smtClean="0">
                  <a:solidFill>
                    <a:srgbClr val="215968"/>
                  </a:solidFill>
                </a:rPr>
                <a:t>E</a:t>
              </a:r>
              <a:r>
                <a:rPr lang="en-US" b="1" baseline="-25000" dirty="0" smtClean="0">
                  <a:solidFill>
                    <a:srgbClr val="215968"/>
                  </a:solidFill>
                </a:rPr>
                <a:t>x</a:t>
              </a:r>
            </a:p>
            <a:p>
              <a:pPr>
                <a:lnSpc>
                  <a:spcPct val="120000"/>
                </a:lnSpc>
              </a:pPr>
              <a:r>
                <a:rPr lang="en-US" b="1" dirty="0" err="1" smtClean="0">
                  <a:solidFill>
                    <a:srgbClr val="215968"/>
                  </a:solidFill>
                </a:rPr>
                <a:t>E</a:t>
              </a:r>
              <a:r>
                <a:rPr lang="en-US" b="1" baseline="-25000" dirty="0" err="1" smtClean="0">
                  <a:solidFill>
                    <a:srgbClr val="215968"/>
                  </a:solidFill>
                </a:rPr>
                <a:t>y</a:t>
              </a:r>
              <a:endParaRPr lang="en-US" b="1" dirty="0" smtClean="0">
                <a:solidFill>
                  <a:srgbClr val="215968"/>
                </a:solidFill>
              </a:endParaRPr>
            </a:p>
            <a:p>
              <a:pPr>
                <a:lnSpc>
                  <a:spcPct val="120000"/>
                </a:lnSpc>
              </a:pPr>
              <a:r>
                <a:rPr lang="en-US" b="1" dirty="0" smtClean="0">
                  <a:solidFill>
                    <a:srgbClr val="215968"/>
                  </a:solidFill>
                </a:rPr>
                <a:t>E</a:t>
              </a:r>
              <a:r>
                <a:rPr lang="en-US" b="1" baseline="-25000" dirty="0" smtClean="0">
                  <a:solidFill>
                    <a:srgbClr val="215968"/>
                  </a:solidFill>
                </a:rPr>
                <a:t>1</a:t>
              </a:r>
              <a:endParaRPr lang="en-US" b="1" dirty="0" smtClean="0">
                <a:solidFill>
                  <a:srgbClr val="215968"/>
                </a:solidFill>
              </a:endParaRPr>
            </a:p>
            <a:p>
              <a:pPr>
                <a:lnSpc>
                  <a:spcPct val="120000"/>
                </a:lnSpc>
              </a:pPr>
              <a:r>
                <a:rPr lang="en-US" b="1" dirty="0" smtClean="0">
                  <a:solidFill>
                    <a:srgbClr val="215968"/>
                  </a:solidFill>
                </a:rPr>
                <a:t>E</a:t>
              </a:r>
              <a:r>
                <a:rPr lang="en-US" b="1" baseline="-25000" dirty="0" smtClean="0">
                  <a:solidFill>
                    <a:srgbClr val="215968"/>
                  </a:solidFill>
                </a:rPr>
                <a:t>2</a:t>
              </a:r>
              <a:endParaRPr lang="en-US" b="1" dirty="0">
                <a:solidFill>
                  <a:srgbClr val="215968"/>
                </a:solidFill>
              </a:endParaRPr>
            </a:p>
          </p:txBody>
        </p:sp>
      </p:grpSp>
      <p:sp>
        <p:nvSpPr>
          <p:cNvPr id="139" name="TextBox 138"/>
          <p:cNvSpPr txBox="1"/>
          <p:nvPr/>
        </p:nvSpPr>
        <p:spPr>
          <a:xfrm>
            <a:off x="7169468" y="6300037"/>
            <a:ext cx="1891664" cy="523220"/>
          </a:xfrm>
          <a:prstGeom prst="rect">
            <a:avLst/>
          </a:prstGeom>
          <a:noFill/>
        </p:spPr>
        <p:txBody>
          <a:bodyPr wrap="none" rtlCol="0">
            <a:spAutoFit/>
          </a:bodyPr>
          <a:lstStyle/>
          <a:p>
            <a:r>
              <a:rPr lang="en-US" sz="1400" dirty="0" smtClean="0"/>
              <a:t>Maze et al. 2011 NJP</a:t>
            </a:r>
          </a:p>
          <a:p>
            <a:r>
              <a:rPr lang="en-US" sz="1400" dirty="0" smtClean="0"/>
              <a:t>Doherty et al. 2011 NJP</a:t>
            </a:r>
            <a:endParaRPr lang="en-US" sz="1400" dirty="0"/>
          </a:p>
        </p:txBody>
      </p:sp>
      <p:grpSp>
        <p:nvGrpSpPr>
          <p:cNvPr id="143" name="Group 142"/>
          <p:cNvGrpSpPr/>
          <p:nvPr/>
        </p:nvGrpSpPr>
        <p:grpSpPr>
          <a:xfrm>
            <a:off x="3611520" y="5529199"/>
            <a:ext cx="2382870" cy="1133475"/>
            <a:chOff x="3307090" y="5529199"/>
            <a:chExt cx="2382870" cy="1133475"/>
          </a:xfrm>
        </p:grpSpPr>
        <p:graphicFrame>
          <p:nvGraphicFramePr>
            <p:cNvPr id="7" name="Object 6"/>
            <p:cNvGraphicFramePr>
              <a:graphicFrameLocks noChangeAspect="1"/>
            </p:cNvGraphicFramePr>
            <p:nvPr>
              <p:extLst>
                <p:ext uri="{D42A27DB-BD31-4B8C-83A1-F6EECF244321}">
                  <p14:modId xmlns:p14="http://schemas.microsoft.com/office/powerpoint/2010/main" val="2289217727"/>
                </p:ext>
              </p:extLst>
            </p:nvPr>
          </p:nvGraphicFramePr>
          <p:xfrm>
            <a:off x="3307090" y="5529199"/>
            <a:ext cx="2125662" cy="1133475"/>
          </p:xfrm>
          <a:graphic>
            <a:graphicData uri="http://schemas.openxmlformats.org/presentationml/2006/ole">
              <mc:AlternateContent xmlns:mc="http://schemas.openxmlformats.org/markup-compatibility/2006">
                <mc:Choice xmlns:v="urn:schemas-microsoft-com:vml" Requires="v">
                  <p:oleObj spid="_x0000_s102485" name="Equation" r:id="rId9" imgW="1663700" imgH="889000" progId="Equation.3">
                    <p:embed/>
                  </p:oleObj>
                </mc:Choice>
                <mc:Fallback>
                  <p:oleObj name="Equation" r:id="rId9" imgW="1663700" imgH="889000" progId="Equation.3">
                    <p:embed/>
                    <p:pic>
                      <p:nvPicPr>
                        <p:cNvPr id="0" name="Picture 6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7090" y="5529199"/>
                          <a:ext cx="2125662" cy="1133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0" name="Rectangle 139"/>
            <p:cNvSpPr/>
            <p:nvPr/>
          </p:nvSpPr>
          <p:spPr>
            <a:xfrm>
              <a:off x="5290510" y="5713981"/>
              <a:ext cx="297377" cy="369332"/>
            </a:xfrm>
            <a:prstGeom prst="rect">
              <a:avLst/>
            </a:prstGeom>
          </p:spPr>
          <p:txBody>
            <a:bodyPr wrap="none">
              <a:spAutoFit/>
            </a:bodyPr>
            <a:lstStyle/>
            <a:p>
              <a:pPr algn="ctr"/>
              <a:r>
                <a:rPr lang="en-US" b="1" dirty="0" smtClean="0">
                  <a:solidFill>
                    <a:srgbClr val="215968"/>
                  </a:solidFill>
                </a:rPr>
                <a:t>E</a:t>
              </a:r>
              <a:endParaRPr lang="en-US" b="1" dirty="0">
                <a:solidFill>
                  <a:srgbClr val="215968"/>
                </a:solidFill>
              </a:endParaRPr>
            </a:p>
          </p:txBody>
        </p:sp>
        <p:sp>
          <p:nvSpPr>
            <p:cNvPr id="141" name="Right Brace 140"/>
            <p:cNvSpPr/>
            <p:nvPr/>
          </p:nvSpPr>
          <p:spPr>
            <a:xfrm>
              <a:off x="5185364" y="5576888"/>
              <a:ext cx="148636" cy="685800"/>
            </a:xfrm>
            <a:prstGeom prst="rightBrace">
              <a:avLst>
                <a:gd name="adj1" fmla="val 33875"/>
                <a:gd name="adj2" fmla="val 49407"/>
              </a:avLst>
            </a:prstGeom>
            <a:ln>
              <a:solidFill>
                <a:srgbClr val="21596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solidFill>
                  <a:srgbClr val="215968"/>
                </a:solidFill>
              </a:endParaRPr>
            </a:p>
          </p:txBody>
        </p:sp>
        <p:sp>
          <p:nvSpPr>
            <p:cNvPr id="142" name="Rectangle 141"/>
            <p:cNvSpPr/>
            <p:nvPr/>
          </p:nvSpPr>
          <p:spPr>
            <a:xfrm>
              <a:off x="5287286" y="6242570"/>
              <a:ext cx="402674" cy="369332"/>
            </a:xfrm>
            <a:prstGeom prst="rect">
              <a:avLst/>
            </a:prstGeom>
          </p:spPr>
          <p:txBody>
            <a:bodyPr wrap="none">
              <a:spAutoFit/>
            </a:bodyPr>
            <a:lstStyle/>
            <a:p>
              <a:pPr algn="ctr"/>
              <a:r>
                <a:rPr lang="en-US" b="1" dirty="0">
                  <a:solidFill>
                    <a:srgbClr val="215968"/>
                  </a:solidFill>
                </a:rPr>
                <a:t>A</a:t>
              </a:r>
              <a:r>
                <a:rPr lang="en-US" b="1" baseline="-25000" dirty="0">
                  <a:solidFill>
                    <a:srgbClr val="215968"/>
                  </a:solidFill>
                </a:rPr>
                <a:t>1</a:t>
              </a:r>
              <a:endParaRPr lang="en-US" b="1" dirty="0">
                <a:solidFill>
                  <a:srgbClr val="215968"/>
                </a:solidFill>
              </a:endParaRPr>
            </a:p>
          </p:txBody>
        </p:sp>
      </p:grpSp>
      <p:grpSp>
        <p:nvGrpSpPr>
          <p:cNvPr id="146" name="Group 145"/>
          <p:cNvGrpSpPr/>
          <p:nvPr/>
        </p:nvGrpSpPr>
        <p:grpSpPr>
          <a:xfrm>
            <a:off x="1222381" y="1249529"/>
            <a:ext cx="352584" cy="643931"/>
            <a:chOff x="1222381" y="1249111"/>
            <a:chExt cx="352584" cy="643931"/>
          </a:xfrm>
        </p:grpSpPr>
        <p:cxnSp>
          <p:nvCxnSpPr>
            <p:cNvPr id="144" name="Straight Arrow Connector 143"/>
            <p:cNvCxnSpPr/>
            <p:nvPr/>
          </p:nvCxnSpPr>
          <p:spPr>
            <a:xfrm flipH="1">
              <a:off x="1222381" y="1685709"/>
              <a:ext cx="584" cy="207333"/>
            </a:xfrm>
            <a:prstGeom prst="straightConnector1">
              <a:avLst/>
            </a:prstGeom>
            <a:ln w="57150" cmpd="sng">
              <a:solidFill>
                <a:schemeClr val="bg1">
                  <a:lumMod val="50000"/>
                </a:schemeClr>
              </a:solidFill>
              <a:headEnd type="none"/>
              <a:tailEnd type="triangle" w="med" len="sm"/>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a:off x="1574965" y="1249111"/>
              <a:ext cx="0" cy="216000"/>
            </a:xfrm>
            <a:prstGeom prst="straightConnector1">
              <a:avLst/>
            </a:prstGeom>
            <a:ln w="57150" cmpd="sng">
              <a:solidFill>
                <a:schemeClr val="accent2">
                  <a:lumMod val="50000"/>
                </a:schemeClr>
              </a:solidFill>
              <a:headEnd type="none"/>
              <a:tailEnd type="triangle" w="med" len="sm"/>
            </a:ln>
          </p:spPr>
          <p:style>
            <a:lnRef idx="2">
              <a:schemeClr val="accent1"/>
            </a:lnRef>
            <a:fillRef idx="0">
              <a:schemeClr val="accent1"/>
            </a:fillRef>
            <a:effectRef idx="1">
              <a:schemeClr val="accent1"/>
            </a:effectRef>
            <a:fontRef idx="minor">
              <a:schemeClr val="tx1"/>
            </a:fontRef>
          </p:style>
        </p:cxnSp>
      </p:grpSp>
      <p:grpSp>
        <p:nvGrpSpPr>
          <p:cNvPr id="149" name="Group 148"/>
          <p:cNvGrpSpPr/>
          <p:nvPr/>
        </p:nvGrpSpPr>
        <p:grpSpPr>
          <a:xfrm>
            <a:off x="881007" y="1216901"/>
            <a:ext cx="549866" cy="271162"/>
            <a:chOff x="881007" y="1213726"/>
            <a:chExt cx="549866" cy="271162"/>
          </a:xfrm>
        </p:grpSpPr>
        <p:cxnSp>
          <p:nvCxnSpPr>
            <p:cNvPr id="147" name="Straight Arrow Connector 146"/>
            <p:cNvCxnSpPr/>
            <p:nvPr/>
          </p:nvCxnSpPr>
          <p:spPr>
            <a:xfrm>
              <a:off x="881007" y="1268888"/>
              <a:ext cx="0" cy="216000"/>
            </a:xfrm>
            <a:prstGeom prst="straightConnector1">
              <a:avLst/>
            </a:prstGeom>
            <a:ln w="57150" cmpd="sng">
              <a:solidFill>
                <a:schemeClr val="accent2">
                  <a:lumMod val="50000"/>
                </a:schemeClr>
              </a:solidFill>
              <a:headEnd type="none"/>
              <a:tailEnd type="triangle" w="med" len="sm"/>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H="1" flipV="1">
              <a:off x="1430289" y="1213726"/>
              <a:ext cx="584" cy="228600"/>
            </a:xfrm>
            <a:prstGeom prst="straightConnector1">
              <a:avLst/>
            </a:prstGeom>
            <a:ln w="57150" cmpd="sng">
              <a:solidFill>
                <a:schemeClr val="bg1">
                  <a:lumMod val="50000"/>
                </a:schemeClr>
              </a:solidFill>
              <a:headEnd type="none"/>
              <a:tailEnd type="triangle" w="med" len="sm"/>
            </a:ln>
          </p:spPr>
          <p:style>
            <a:lnRef idx="2">
              <a:schemeClr val="accent1"/>
            </a:lnRef>
            <a:fillRef idx="0">
              <a:schemeClr val="accent1"/>
            </a:fillRef>
            <a:effectRef idx="1">
              <a:schemeClr val="accent1"/>
            </a:effectRef>
            <a:fontRef idx="minor">
              <a:schemeClr val="tx1"/>
            </a:fontRef>
          </p:style>
        </p:cxnSp>
      </p:grpSp>
      <p:grpSp>
        <p:nvGrpSpPr>
          <p:cNvPr id="153" name="Group 152"/>
          <p:cNvGrpSpPr/>
          <p:nvPr/>
        </p:nvGrpSpPr>
        <p:grpSpPr>
          <a:xfrm>
            <a:off x="1430448" y="1219558"/>
            <a:ext cx="143933" cy="244415"/>
            <a:chOff x="1430448" y="1219558"/>
            <a:chExt cx="143933" cy="244415"/>
          </a:xfrm>
        </p:grpSpPr>
        <p:cxnSp>
          <p:nvCxnSpPr>
            <p:cNvPr id="151" name="Straight Arrow Connector 150"/>
            <p:cNvCxnSpPr/>
            <p:nvPr/>
          </p:nvCxnSpPr>
          <p:spPr>
            <a:xfrm flipV="1">
              <a:off x="1430448" y="1219558"/>
              <a:ext cx="0" cy="228600"/>
            </a:xfrm>
            <a:prstGeom prst="straightConnector1">
              <a:avLst/>
            </a:prstGeom>
            <a:ln w="57150" cmpd="sng">
              <a:solidFill>
                <a:schemeClr val="accent2">
                  <a:lumMod val="50000"/>
                </a:schemeClr>
              </a:solidFill>
              <a:headEnd type="none"/>
              <a:tailEnd type="triangle" w="med" len="sm"/>
            </a:ln>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p:nvPr/>
          </p:nvCxnSpPr>
          <p:spPr>
            <a:xfrm flipH="1">
              <a:off x="1573797" y="1244517"/>
              <a:ext cx="584" cy="219456"/>
            </a:xfrm>
            <a:prstGeom prst="straightConnector1">
              <a:avLst/>
            </a:prstGeom>
            <a:ln w="57150" cmpd="sng">
              <a:solidFill>
                <a:schemeClr val="bg1">
                  <a:lumMod val="50000"/>
                </a:schemeClr>
              </a:solidFill>
              <a:headEnd type="none"/>
              <a:tailEnd type="triangle" w="med" len="sm"/>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6422561" y="4762440"/>
            <a:ext cx="2688723" cy="1315671"/>
            <a:chOff x="6250688" y="4735550"/>
            <a:chExt cx="2688723" cy="1315671"/>
          </a:xfrm>
        </p:grpSpPr>
        <p:sp>
          <p:nvSpPr>
            <p:cNvPr id="116" name="Rectangle 115"/>
            <p:cNvSpPr/>
            <p:nvPr/>
          </p:nvSpPr>
          <p:spPr>
            <a:xfrm>
              <a:off x="6250688" y="4783651"/>
              <a:ext cx="480533" cy="369332"/>
            </a:xfrm>
            <a:prstGeom prst="rect">
              <a:avLst/>
            </a:prstGeom>
          </p:spPr>
          <p:txBody>
            <a:bodyPr wrap="none">
              <a:spAutoFit/>
            </a:bodyPr>
            <a:lstStyle/>
            <a:p>
              <a:pPr algn="ctr"/>
              <a:r>
                <a:rPr lang="en-US" b="1" baseline="30000" dirty="0" smtClean="0">
                  <a:solidFill>
                    <a:srgbClr val="215968"/>
                  </a:solidFill>
                </a:rPr>
                <a:t>1</a:t>
              </a:r>
              <a:r>
                <a:rPr lang="en-US" b="1" dirty="0" smtClean="0">
                  <a:solidFill>
                    <a:srgbClr val="215968"/>
                  </a:solidFill>
                </a:rPr>
                <a:t>A</a:t>
              </a:r>
              <a:r>
                <a:rPr lang="en-US" b="1" baseline="-25000" dirty="0" smtClean="0">
                  <a:solidFill>
                    <a:srgbClr val="215968"/>
                  </a:solidFill>
                </a:rPr>
                <a:t>1</a:t>
              </a:r>
              <a:endParaRPr lang="en-US" b="1" dirty="0">
                <a:solidFill>
                  <a:srgbClr val="215968"/>
                </a:solidFill>
              </a:endParaRPr>
            </a:p>
          </p:txBody>
        </p:sp>
        <p:sp>
          <p:nvSpPr>
            <p:cNvPr id="118" name="Rectangle 117"/>
            <p:cNvSpPr/>
            <p:nvPr/>
          </p:nvSpPr>
          <p:spPr>
            <a:xfrm>
              <a:off x="6268609" y="5397522"/>
              <a:ext cx="375373" cy="369332"/>
            </a:xfrm>
            <a:prstGeom prst="rect">
              <a:avLst/>
            </a:prstGeom>
          </p:spPr>
          <p:txBody>
            <a:bodyPr wrap="none">
              <a:spAutoFit/>
            </a:bodyPr>
            <a:lstStyle/>
            <a:p>
              <a:pPr algn="ctr"/>
              <a:r>
                <a:rPr lang="en-US" b="1" baseline="30000" dirty="0" smtClean="0">
                  <a:solidFill>
                    <a:srgbClr val="215968"/>
                  </a:solidFill>
                </a:rPr>
                <a:t>1</a:t>
              </a:r>
              <a:r>
                <a:rPr lang="en-US" b="1" dirty="0" smtClean="0">
                  <a:solidFill>
                    <a:srgbClr val="215968"/>
                  </a:solidFill>
                </a:rPr>
                <a:t>E</a:t>
              </a:r>
              <a:endParaRPr lang="en-US" b="1" dirty="0">
                <a:solidFill>
                  <a:srgbClr val="215968"/>
                </a:solidFill>
              </a:endParaRPr>
            </a:p>
          </p:txBody>
        </p:sp>
        <p:graphicFrame>
          <p:nvGraphicFramePr>
            <p:cNvPr id="62" name="Object 61"/>
            <p:cNvGraphicFramePr>
              <a:graphicFrameLocks noChangeAspect="1"/>
            </p:cNvGraphicFramePr>
            <p:nvPr>
              <p:extLst>
                <p:ext uri="{D42A27DB-BD31-4B8C-83A1-F6EECF244321}">
                  <p14:modId xmlns:p14="http://schemas.microsoft.com/office/powerpoint/2010/main" val="4013723553"/>
                </p:ext>
              </p:extLst>
            </p:nvPr>
          </p:nvGraphicFramePr>
          <p:xfrm>
            <a:off x="6654298" y="4735550"/>
            <a:ext cx="2285113" cy="1315671"/>
          </p:xfrm>
          <a:graphic>
            <a:graphicData uri="http://schemas.openxmlformats.org/presentationml/2006/ole">
              <mc:AlternateContent xmlns:mc="http://schemas.openxmlformats.org/markup-compatibility/2006">
                <mc:Choice xmlns:v="urn:schemas-microsoft-com:vml" Requires="v">
                  <p:oleObj spid="_x0000_s102486" name="Equation" r:id="rId11" imgW="1676400" imgH="965200" progId="Equation.3">
                    <p:embed/>
                  </p:oleObj>
                </mc:Choice>
                <mc:Fallback>
                  <p:oleObj name="Equation" r:id="rId11" imgW="1676400" imgH="965200" progId="Equation.3">
                    <p:embed/>
                    <p:pic>
                      <p:nvPicPr>
                        <p:cNvPr id="0" name="Picture 6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54298" y="4735550"/>
                          <a:ext cx="2285113" cy="13156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6" name="Right Brace 65"/>
            <p:cNvSpPr/>
            <p:nvPr/>
          </p:nvSpPr>
          <p:spPr>
            <a:xfrm flipH="1">
              <a:off x="6592817" y="5259976"/>
              <a:ext cx="140683" cy="685800"/>
            </a:xfrm>
            <a:prstGeom prst="rightBrace">
              <a:avLst>
                <a:gd name="adj1" fmla="val 33875"/>
                <a:gd name="adj2" fmla="val 49407"/>
              </a:avLst>
            </a:prstGeom>
            <a:ln>
              <a:solidFill>
                <a:srgbClr val="21596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a:solidFill>
                  <a:srgbClr val="215968"/>
                </a:solidFill>
              </a:endParaRPr>
            </a:p>
          </p:txBody>
        </p:sp>
      </p:grpSp>
    </p:spTree>
    <p:custDataLst>
      <p:tags r:id="rId2"/>
    </p:custDataLst>
    <p:extLst>
      <p:ext uri="{BB962C8B-B14F-4D97-AF65-F5344CB8AC3E}">
        <p14:creationId xmlns:p14="http://schemas.microsoft.com/office/powerpoint/2010/main" val="37151590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90"/>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0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86"/>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04"/>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9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4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4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5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3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9" grpId="0"/>
      <p:bldP spid="90" grpId="0" animBg="1"/>
      <p:bldP spid="90" grpId="1" animBg="1"/>
      <p:bldP spid="91" grpId="0" animBg="1"/>
      <p:bldP spid="91" grpId="1" animBg="1"/>
      <p:bldP spid="105" grpId="0"/>
      <p:bldP spid="112" grpId="0"/>
      <p:bldP spid="1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 name="Group 130"/>
          <p:cNvGrpSpPr/>
          <p:nvPr/>
        </p:nvGrpSpPr>
        <p:grpSpPr>
          <a:xfrm>
            <a:off x="6411685" y="2919291"/>
            <a:ext cx="2699599" cy="3158820"/>
            <a:chOff x="6411685" y="2919291"/>
            <a:chExt cx="2699599" cy="3158820"/>
          </a:xfrm>
        </p:grpSpPr>
        <p:sp>
          <p:nvSpPr>
            <p:cNvPr id="91" name="TextBox 90"/>
            <p:cNvSpPr txBox="1"/>
            <p:nvPr/>
          </p:nvSpPr>
          <p:spPr>
            <a:xfrm>
              <a:off x="7011229" y="2919291"/>
              <a:ext cx="1377488" cy="369332"/>
            </a:xfrm>
            <a:prstGeom prst="rect">
              <a:avLst/>
            </a:prstGeom>
            <a:noFill/>
          </p:spPr>
          <p:txBody>
            <a:bodyPr wrap="none" rtlCol="0">
              <a:spAutoFit/>
            </a:bodyPr>
            <a:lstStyle/>
            <a:p>
              <a:r>
                <a:rPr lang="en-US" b="1" dirty="0" smtClean="0"/>
                <a:t>Spin </a:t>
              </a:r>
              <a:r>
                <a:rPr lang="en-US" b="1" dirty="0" err="1" smtClean="0"/>
                <a:t>singlets</a:t>
              </a:r>
              <a:endParaRPr lang="en-US" b="1" dirty="0"/>
            </a:p>
          </p:txBody>
        </p:sp>
        <p:grpSp>
          <p:nvGrpSpPr>
            <p:cNvPr id="92" name="Group 91"/>
            <p:cNvGrpSpPr/>
            <p:nvPr/>
          </p:nvGrpSpPr>
          <p:grpSpPr>
            <a:xfrm>
              <a:off x="6422561" y="4762440"/>
              <a:ext cx="2688723" cy="1315671"/>
              <a:chOff x="6250688" y="4735550"/>
              <a:chExt cx="2688723" cy="1315671"/>
            </a:xfrm>
          </p:grpSpPr>
          <p:sp>
            <p:nvSpPr>
              <p:cNvPr id="93" name="Rectangle 92"/>
              <p:cNvSpPr/>
              <p:nvPr/>
            </p:nvSpPr>
            <p:spPr>
              <a:xfrm>
                <a:off x="6250688" y="4783651"/>
                <a:ext cx="480533" cy="369332"/>
              </a:xfrm>
              <a:prstGeom prst="rect">
                <a:avLst/>
              </a:prstGeom>
            </p:spPr>
            <p:txBody>
              <a:bodyPr wrap="none">
                <a:spAutoFit/>
              </a:bodyPr>
              <a:lstStyle/>
              <a:p>
                <a:pPr algn="ctr"/>
                <a:r>
                  <a:rPr lang="en-US" b="1" baseline="30000" dirty="0" smtClean="0">
                    <a:solidFill>
                      <a:srgbClr val="215968"/>
                    </a:solidFill>
                  </a:rPr>
                  <a:t>1</a:t>
                </a:r>
                <a:r>
                  <a:rPr lang="en-US" b="1" dirty="0" smtClean="0">
                    <a:solidFill>
                      <a:srgbClr val="215968"/>
                    </a:solidFill>
                  </a:rPr>
                  <a:t>A</a:t>
                </a:r>
                <a:r>
                  <a:rPr lang="en-US" b="1" baseline="-25000" dirty="0" smtClean="0">
                    <a:solidFill>
                      <a:srgbClr val="215968"/>
                    </a:solidFill>
                  </a:rPr>
                  <a:t>1</a:t>
                </a:r>
                <a:endParaRPr lang="en-US" b="1" dirty="0">
                  <a:solidFill>
                    <a:srgbClr val="215968"/>
                  </a:solidFill>
                </a:endParaRPr>
              </a:p>
            </p:txBody>
          </p:sp>
          <p:sp>
            <p:nvSpPr>
              <p:cNvPr id="94" name="Rectangle 93"/>
              <p:cNvSpPr/>
              <p:nvPr/>
            </p:nvSpPr>
            <p:spPr>
              <a:xfrm>
                <a:off x="6268609" y="5397522"/>
                <a:ext cx="375373" cy="369332"/>
              </a:xfrm>
              <a:prstGeom prst="rect">
                <a:avLst/>
              </a:prstGeom>
            </p:spPr>
            <p:txBody>
              <a:bodyPr wrap="none">
                <a:spAutoFit/>
              </a:bodyPr>
              <a:lstStyle/>
              <a:p>
                <a:pPr algn="ctr"/>
                <a:r>
                  <a:rPr lang="en-US" b="1" baseline="30000" dirty="0" smtClean="0">
                    <a:solidFill>
                      <a:srgbClr val="215968"/>
                    </a:solidFill>
                  </a:rPr>
                  <a:t>1</a:t>
                </a:r>
                <a:r>
                  <a:rPr lang="en-US" b="1" dirty="0" smtClean="0">
                    <a:solidFill>
                      <a:srgbClr val="215968"/>
                    </a:solidFill>
                  </a:rPr>
                  <a:t>E</a:t>
                </a:r>
                <a:endParaRPr lang="en-US" b="1" dirty="0">
                  <a:solidFill>
                    <a:srgbClr val="215968"/>
                  </a:solidFill>
                </a:endParaRPr>
              </a:p>
            </p:txBody>
          </p:sp>
          <p:graphicFrame>
            <p:nvGraphicFramePr>
              <p:cNvPr id="95" name="Object 94"/>
              <p:cNvGraphicFramePr>
                <a:graphicFrameLocks noChangeAspect="1"/>
              </p:cNvGraphicFramePr>
              <p:nvPr>
                <p:extLst>
                  <p:ext uri="{D42A27DB-BD31-4B8C-83A1-F6EECF244321}">
                    <p14:modId xmlns:p14="http://schemas.microsoft.com/office/powerpoint/2010/main" val="552083140"/>
                  </p:ext>
                </p:extLst>
              </p:nvPr>
            </p:nvGraphicFramePr>
            <p:xfrm>
              <a:off x="6654298" y="4735550"/>
              <a:ext cx="2285113" cy="1315671"/>
            </p:xfrm>
            <a:graphic>
              <a:graphicData uri="http://schemas.openxmlformats.org/presentationml/2006/ole">
                <mc:AlternateContent xmlns:mc="http://schemas.openxmlformats.org/markup-compatibility/2006">
                  <mc:Choice xmlns:v="urn:schemas-microsoft-com:vml" Requires="v">
                    <p:oleObj spid="_x0000_s8427" name="Equation" r:id="rId5" imgW="1676400" imgH="965200" progId="Equation.3">
                      <p:embed/>
                    </p:oleObj>
                  </mc:Choice>
                  <mc:Fallback>
                    <p:oleObj name="Equation" r:id="rId5" imgW="1676400" imgH="965200" progId="Equation.3">
                      <p:embed/>
                      <p:pic>
                        <p:nvPicPr>
                          <p:cNvPr id="0" name="Picture 2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4298" y="4735550"/>
                            <a:ext cx="2285113" cy="13156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6" name="Right Brace 95"/>
              <p:cNvSpPr/>
              <p:nvPr/>
            </p:nvSpPr>
            <p:spPr>
              <a:xfrm flipH="1">
                <a:off x="6592817" y="5259976"/>
                <a:ext cx="140683" cy="685800"/>
              </a:xfrm>
              <a:prstGeom prst="rightBrace">
                <a:avLst>
                  <a:gd name="adj1" fmla="val 33875"/>
                  <a:gd name="adj2" fmla="val 49407"/>
                </a:avLst>
              </a:prstGeom>
              <a:ln>
                <a:solidFill>
                  <a:srgbClr val="21596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215968"/>
                  </a:solidFill>
                </a:endParaRPr>
              </a:p>
            </p:txBody>
          </p:sp>
        </p:grpSp>
        <p:grpSp>
          <p:nvGrpSpPr>
            <p:cNvPr id="97" name="Group 96"/>
            <p:cNvGrpSpPr/>
            <p:nvPr/>
          </p:nvGrpSpPr>
          <p:grpSpPr>
            <a:xfrm>
              <a:off x="6411685" y="3621305"/>
              <a:ext cx="2692937" cy="889482"/>
              <a:chOff x="6368195" y="3473422"/>
              <a:chExt cx="2692937" cy="889482"/>
            </a:xfrm>
          </p:grpSpPr>
          <p:graphicFrame>
            <p:nvGraphicFramePr>
              <p:cNvPr id="98" name="Object 97"/>
              <p:cNvGraphicFramePr>
                <a:graphicFrameLocks noChangeAspect="1"/>
              </p:cNvGraphicFramePr>
              <p:nvPr>
                <p:extLst>
                  <p:ext uri="{D42A27DB-BD31-4B8C-83A1-F6EECF244321}">
                    <p14:modId xmlns:p14="http://schemas.microsoft.com/office/powerpoint/2010/main" val="228487128"/>
                  </p:ext>
                </p:extLst>
              </p:nvPr>
            </p:nvGraphicFramePr>
            <p:xfrm>
              <a:off x="6776383" y="3473422"/>
              <a:ext cx="2284749" cy="889482"/>
            </p:xfrm>
            <a:graphic>
              <a:graphicData uri="http://schemas.openxmlformats.org/presentationml/2006/ole">
                <mc:AlternateContent xmlns:mc="http://schemas.openxmlformats.org/markup-compatibility/2006">
                  <mc:Choice xmlns:v="urn:schemas-microsoft-com:vml" Requires="v">
                    <p:oleObj spid="_x0000_s8428" name="Equation" r:id="rId7" imgW="1663700" imgH="647700" progId="Equation.3">
                      <p:embed/>
                    </p:oleObj>
                  </mc:Choice>
                  <mc:Fallback>
                    <p:oleObj name="Equation" r:id="rId7" imgW="1663700" imgH="647700" progId="Equation.3">
                      <p:embed/>
                      <p:pic>
                        <p:nvPicPr>
                          <p:cNvPr id="0" name="Picture 2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6383" y="3473422"/>
                            <a:ext cx="2284749" cy="8894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9" name="Rectangle 98"/>
              <p:cNvSpPr/>
              <p:nvPr/>
            </p:nvSpPr>
            <p:spPr>
              <a:xfrm>
                <a:off x="6368195" y="3698843"/>
                <a:ext cx="432969" cy="369332"/>
              </a:xfrm>
              <a:prstGeom prst="rect">
                <a:avLst/>
              </a:prstGeom>
            </p:spPr>
            <p:txBody>
              <a:bodyPr wrap="none">
                <a:spAutoFit/>
              </a:bodyPr>
              <a:lstStyle/>
              <a:p>
                <a:pPr algn="ctr"/>
                <a:r>
                  <a:rPr lang="en-US" b="1" baseline="30000" dirty="0" smtClean="0">
                    <a:solidFill>
                      <a:schemeClr val="accent5">
                        <a:lumMod val="50000"/>
                      </a:schemeClr>
                    </a:solidFill>
                  </a:rPr>
                  <a:t>1</a:t>
                </a:r>
                <a:r>
                  <a:rPr lang="en-US" b="1" dirty="0" smtClean="0">
                    <a:solidFill>
                      <a:schemeClr val="accent5">
                        <a:lumMod val="50000"/>
                      </a:schemeClr>
                    </a:solidFill>
                  </a:rPr>
                  <a:t>E’</a:t>
                </a:r>
                <a:endParaRPr lang="en-US" b="1" dirty="0">
                  <a:solidFill>
                    <a:schemeClr val="accent5">
                      <a:lumMod val="50000"/>
                    </a:schemeClr>
                  </a:solidFill>
                </a:endParaRPr>
              </a:p>
            </p:txBody>
          </p:sp>
          <p:sp>
            <p:nvSpPr>
              <p:cNvPr id="100" name="Right Brace 99"/>
              <p:cNvSpPr/>
              <p:nvPr/>
            </p:nvSpPr>
            <p:spPr>
              <a:xfrm flipH="1">
                <a:off x="6721200" y="3561297"/>
                <a:ext cx="140683" cy="685800"/>
              </a:xfrm>
              <a:prstGeom prst="rightBrace">
                <a:avLst>
                  <a:gd name="adj1" fmla="val 33875"/>
                  <a:gd name="adj2" fmla="val 49407"/>
                </a:avLst>
              </a:prstGeom>
              <a:ln>
                <a:solidFill>
                  <a:srgbClr val="21596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1" dirty="0">
                  <a:solidFill>
                    <a:srgbClr val="000000"/>
                  </a:solidFill>
                </a:endParaRPr>
              </a:p>
            </p:txBody>
          </p:sp>
        </p:grpSp>
      </p:grpSp>
      <p:grpSp>
        <p:nvGrpSpPr>
          <p:cNvPr id="119" name="Group 118"/>
          <p:cNvGrpSpPr/>
          <p:nvPr/>
        </p:nvGrpSpPr>
        <p:grpSpPr>
          <a:xfrm>
            <a:off x="3503368" y="2899895"/>
            <a:ext cx="2491022" cy="3762779"/>
            <a:chOff x="3503368" y="2899895"/>
            <a:chExt cx="2491022" cy="3762779"/>
          </a:xfrm>
        </p:grpSpPr>
        <p:grpSp>
          <p:nvGrpSpPr>
            <p:cNvPr id="101" name="Group 100"/>
            <p:cNvGrpSpPr/>
            <p:nvPr/>
          </p:nvGrpSpPr>
          <p:grpSpPr>
            <a:xfrm>
              <a:off x="3503368" y="3271541"/>
              <a:ext cx="2286245" cy="2077492"/>
              <a:chOff x="3198938" y="3271541"/>
              <a:chExt cx="2286245" cy="2077492"/>
            </a:xfrm>
          </p:grpSpPr>
          <p:graphicFrame>
            <p:nvGraphicFramePr>
              <p:cNvPr id="103" name="Object 102"/>
              <p:cNvGraphicFramePr>
                <a:graphicFrameLocks noChangeAspect="1"/>
              </p:cNvGraphicFramePr>
              <p:nvPr>
                <p:extLst>
                  <p:ext uri="{D42A27DB-BD31-4B8C-83A1-F6EECF244321}">
                    <p14:modId xmlns:p14="http://schemas.microsoft.com/office/powerpoint/2010/main" val="796421604"/>
                  </p:ext>
                </p:extLst>
              </p:nvPr>
            </p:nvGraphicFramePr>
            <p:xfrm>
              <a:off x="3519858" y="3381375"/>
              <a:ext cx="1965325" cy="1935163"/>
            </p:xfrm>
            <a:graphic>
              <a:graphicData uri="http://schemas.openxmlformats.org/presentationml/2006/ole">
                <mc:AlternateContent xmlns:mc="http://schemas.openxmlformats.org/markup-compatibility/2006">
                  <mc:Choice xmlns:v="urn:schemas-microsoft-com:vml" Requires="v">
                    <p:oleObj spid="_x0000_s8429" name="Equation" r:id="rId9" imgW="1524000" imgH="1511300" progId="Equation.3">
                      <p:embed/>
                    </p:oleObj>
                  </mc:Choice>
                  <mc:Fallback>
                    <p:oleObj name="Equation" r:id="rId9" imgW="1524000" imgH="1511300" progId="Equation.3">
                      <p:embed/>
                      <p:pic>
                        <p:nvPicPr>
                          <p:cNvPr id="0" name="Picture 2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19858" y="3381375"/>
                            <a:ext cx="1965325" cy="1935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 name="TextBox 103"/>
              <p:cNvSpPr txBox="1"/>
              <p:nvPr/>
            </p:nvSpPr>
            <p:spPr>
              <a:xfrm>
                <a:off x="3198938" y="3271541"/>
                <a:ext cx="402674" cy="2077492"/>
              </a:xfrm>
              <a:prstGeom prst="rect">
                <a:avLst/>
              </a:prstGeom>
              <a:noFill/>
            </p:spPr>
            <p:txBody>
              <a:bodyPr wrap="none" rtlCol="0">
                <a:spAutoFit/>
              </a:bodyPr>
              <a:lstStyle/>
              <a:p>
                <a:pPr>
                  <a:lnSpc>
                    <a:spcPct val="120000"/>
                  </a:lnSpc>
                </a:pPr>
                <a:r>
                  <a:rPr lang="en-US" b="1" dirty="0" smtClean="0">
                    <a:solidFill>
                      <a:srgbClr val="215968"/>
                    </a:solidFill>
                  </a:rPr>
                  <a:t>A</a:t>
                </a:r>
                <a:r>
                  <a:rPr lang="en-US" b="1" baseline="-25000" dirty="0" smtClean="0">
                    <a:solidFill>
                      <a:srgbClr val="215968"/>
                    </a:solidFill>
                  </a:rPr>
                  <a:t>1</a:t>
                </a:r>
              </a:p>
              <a:p>
                <a:pPr>
                  <a:lnSpc>
                    <a:spcPct val="120000"/>
                  </a:lnSpc>
                </a:pPr>
                <a:r>
                  <a:rPr lang="en-US" b="1" dirty="0" smtClean="0">
                    <a:solidFill>
                      <a:srgbClr val="215968"/>
                    </a:solidFill>
                  </a:rPr>
                  <a:t>A</a:t>
                </a:r>
                <a:r>
                  <a:rPr lang="en-US" b="1" baseline="-25000" dirty="0" smtClean="0">
                    <a:solidFill>
                      <a:srgbClr val="215968"/>
                    </a:solidFill>
                  </a:rPr>
                  <a:t>2</a:t>
                </a:r>
              </a:p>
              <a:p>
                <a:pPr>
                  <a:lnSpc>
                    <a:spcPct val="120000"/>
                  </a:lnSpc>
                </a:pPr>
                <a:r>
                  <a:rPr lang="en-US" b="1" dirty="0" smtClean="0">
                    <a:solidFill>
                      <a:srgbClr val="215968"/>
                    </a:solidFill>
                  </a:rPr>
                  <a:t>E</a:t>
                </a:r>
                <a:r>
                  <a:rPr lang="en-US" b="1" baseline="-25000" dirty="0" smtClean="0">
                    <a:solidFill>
                      <a:srgbClr val="215968"/>
                    </a:solidFill>
                  </a:rPr>
                  <a:t>x</a:t>
                </a:r>
              </a:p>
              <a:p>
                <a:pPr>
                  <a:lnSpc>
                    <a:spcPct val="120000"/>
                  </a:lnSpc>
                </a:pPr>
                <a:r>
                  <a:rPr lang="en-US" b="1" dirty="0" err="1" smtClean="0">
                    <a:solidFill>
                      <a:srgbClr val="215968"/>
                    </a:solidFill>
                  </a:rPr>
                  <a:t>E</a:t>
                </a:r>
                <a:r>
                  <a:rPr lang="en-US" b="1" baseline="-25000" dirty="0" err="1" smtClean="0">
                    <a:solidFill>
                      <a:srgbClr val="215968"/>
                    </a:solidFill>
                  </a:rPr>
                  <a:t>y</a:t>
                </a:r>
                <a:endParaRPr lang="en-US" b="1" dirty="0" smtClean="0">
                  <a:solidFill>
                    <a:srgbClr val="215968"/>
                  </a:solidFill>
                </a:endParaRPr>
              </a:p>
              <a:p>
                <a:pPr>
                  <a:lnSpc>
                    <a:spcPct val="120000"/>
                  </a:lnSpc>
                </a:pPr>
                <a:r>
                  <a:rPr lang="en-US" b="1" dirty="0" smtClean="0">
                    <a:solidFill>
                      <a:srgbClr val="215968"/>
                    </a:solidFill>
                  </a:rPr>
                  <a:t>E</a:t>
                </a:r>
                <a:r>
                  <a:rPr lang="en-US" b="1" baseline="-25000" dirty="0" smtClean="0">
                    <a:solidFill>
                      <a:srgbClr val="215968"/>
                    </a:solidFill>
                  </a:rPr>
                  <a:t>1</a:t>
                </a:r>
                <a:endParaRPr lang="en-US" b="1" dirty="0" smtClean="0">
                  <a:solidFill>
                    <a:srgbClr val="215968"/>
                  </a:solidFill>
                </a:endParaRPr>
              </a:p>
              <a:p>
                <a:pPr>
                  <a:lnSpc>
                    <a:spcPct val="120000"/>
                  </a:lnSpc>
                </a:pPr>
                <a:r>
                  <a:rPr lang="en-US" b="1" dirty="0" smtClean="0">
                    <a:solidFill>
                      <a:srgbClr val="215968"/>
                    </a:solidFill>
                  </a:rPr>
                  <a:t>E</a:t>
                </a:r>
                <a:r>
                  <a:rPr lang="en-US" b="1" baseline="-25000" dirty="0" smtClean="0">
                    <a:solidFill>
                      <a:srgbClr val="215968"/>
                    </a:solidFill>
                  </a:rPr>
                  <a:t>2</a:t>
                </a:r>
                <a:endParaRPr lang="en-US" b="1" dirty="0">
                  <a:solidFill>
                    <a:srgbClr val="215968"/>
                  </a:solidFill>
                </a:endParaRPr>
              </a:p>
            </p:txBody>
          </p:sp>
        </p:grpSp>
        <p:grpSp>
          <p:nvGrpSpPr>
            <p:cNvPr id="106" name="Group 105"/>
            <p:cNvGrpSpPr/>
            <p:nvPr/>
          </p:nvGrpSpPr>
          <p:grpSpPr>
            <a:xfrm>
              <a:off x="3611520" y="5529199"/>
              <a:ext cx="2382870" cy="1133475"/>
              <a:chOff x="3307090" y="5529199"/>
              <a:chExt cx="2382870" cy="1133475"/>
            </a:xfrm>
          </p:grpSpPr>
          <p:graphicFrame>
            <p:nvGraphicFramePr>
              <p:cNvPr id="111" name="Object 110"/>
              <p:cNvGraphicFramePr>
                <a:graphicFrameLocks noChangeAspect="1"/>
              </p:cNvGraphicFramePr>
              <p:nvPr>
                <p:extLst>
                  <p:ext uri="{D42A27DB-BD31-4B8C-83A1-F6EECF244321}">
                    <p14:modId xmlns:p14="http://schemas.microsoft.com/office/powerpoint/2010/main" val="960267381"/>
                  </p:ext>
                </p:extLst>
              </p:nvPr>
            </p:nvGraphicFramePr>
            <p:xfrm>
              <a:off x="3307090" y="5529199"/>
              <a:ext cx="2125662" cy="1133475"/>
            </p:xfrm>
            <a:graphic>
              <a:graphicData uri="http://schemas.openxmlformats.org/presentationml/2006/ole">
                <mc:AlternateContent xmlns:mc="http://schemas.openxmlformats.org/markup-compatibility/2006">
                  <mc:Choice xmlns:v="urn:schemas-microsoft-com:vml" Requires="v">
                    <p:oleObj spid="_x0000_s8430" name="Equation" r:id="rId11" imgW="1663700" imgH="889000" progId="Equation.3">
                      <p:embed/>
                    </p:oleObj>
                  </mc:Choice>
                  <mc:Fallback>
                    <p:oleObj name="Equation" r:id="rId11" imgW="1663700" imgH="889000" progId="Equation.3">
                      <p:embed/>
                      <p:pic>
                        <p:nvPicPr>
                          <p:cNvPr id="0" name="Picture 2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07090" y="5529199"/>
                            <a:ext cx="2125662" cy="1133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8" name="Rectangle 107"/>
              <p:cNvSpPr/>
              <p:nvPr/>
            </p:nvSpPr>
            <p:spPr>
              <a:xfrm>
                <a:off x="5290510" y="5713981"/>
                <a:ext cx="297377" cy="369332"/>
              </a:xfrm>
              <a:prstGeom prst="rect">
                <a:avLst/>
              </a:prstGeom>
            </p:spPr>
            <p:txBody>
              <a:bodyPr wrap="none">
                <a:spAutoFit/>
              </a:bodyPr>
              <a:lstStyle/>
              <a:p>
                <a:pPr algn="ctr"/>
                <a:r>
                  <a:rPr lang="en-US" b="1" dirty="0" smtClean="0">
                    <a:solidFill>
                      <a:srgbClr val="215968"/>
                    </a:solidFill>
                  </a:rPr>
                  <a:t>E</a:t>
                </a:r>
                <a:endParaRPr lang="en-US" b="1" dirty="0">
                  <a:solidFill>
                    <a:srgbClr val="215968"/>
                  </a:solidFill>
                </a:endParaRPr>
              </a:p>
            </p:txBody>
          </p:sp>
          <p:sp>
            <p:nvSpPr>
              <p:cNvPr id="109" name="Right Brace 108"/>
              <p:cNvSpPr/>
              <p:nvPr/>
            </p:nvSpPr>
            <p:spPr>
              <a:xfrm>
                <a:off x="5185364" y="5576888"/>
                <a:ext cx="148636" cy="685800"/>
              </a:xfrm>
              <a:prstGeom prst="rightBrace">
                <a:avLst>
                  <a:gd name="adj1" fmla="val 33875"/>
                  <a:gd name="adj2" fmla="val 49407"/>
                </a:avLst>
              </a:prstGeom>
              <a:ln>
                <a:solidFill>
                  <a:srgbClr val="21596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215968"/>
                  </a:solidFill>
                </a:endParaRPr>
              </a:p>
            </p:txBody>
          </p:sp>
          <p:sp>
            <p:nvSpPr>
              <p:cNvPr id="110" name="Rectangle 109"/>
              <p:cNvSpPr/>
              <p:nvPr/>
            </p:nvSpPr>
            <p:spPr>
              <a:xfrm>
                <a:off x="5287286" y="6242570"/>
                <a:ext cx="402674" cy="369332"/>
              </a:xfrm>
              <a:prstGeom prst="rect">
                <a:avLst/>
              </a:prstGeom>
            </p:spPr>
            <p:txBody>
              <a:bodyPr wrap="none">
                <a:spAutoFit/>
              </a:bodyPr>
              <a:lstStyle/>
              <a:p>
                <a:pPr algn="ctr"/>
                <a:r>
                  <a:rPr lang="en-US" b="1" dirty="0">
                    <a:solidFill>
                      <a:srgbClr val="215968"/>
                    </a:solidFill>
                  </a:rPr>
                  <a:t>A</a:t>
                </a:r>
                <a:r>
                  <a:rPr lang="en-US" b="1" baseline="-25000" dirty="0">
                    <a:solidFill>
                      <a:srgbClr val="215968"/>
                    </a:solidFill>
                  </a:rPr>
                  <a:t>1</a:t>
                </a:r>
                <a:endParaRPr lang="en-US" b="1" dirty="0">
                  <a:solidFill>
                    <a:srgbClr val="215968"/>
                  </a:solidFill>
                </a:endParaRPr>
              </a:p>
            </p:txBody>
          </p:sp>
        </p:grpSp>
        <p:sp>
          <p:nvSpPr>
            <p:cNvPr id="118" name="TextBox 117"/>
            <p:cNvSpPr txBox="1"/>
            <p:nvPr/>
          </p:nvSpPr>
          <p:spPr>
            <a:xfrm>
              <a:off x="3954249" y="2899895"/>
              <a:ext cx="1338828" cy="369332"/>
            </a:xfrm>
            <a:prstGeom prst="rect">
              <a:avLst/>
            </a:prstGeom>
            <a:noFill/>
          </p:spPr>
          <p:txBody>
            <a:bodyPr wrap="none" rtlCol="0">
              <a:spAutoFit/>
            </a:bodyPr>
            <a:lstStyle/>
            <a:p>
              <a:r>
                <a:rPr lang="en-US" b="1" dirty="0" smtClean="0"/>
                <a:t>Spin triplets</a:t>
              </a:r>
              <a:endParaRPr lang="en-US" b="1" dirty="0"/>
            </a:p>
          </p:txBody>
        </p:sp>
      </p:grpSp>
      <p:sp>
        <p:nvSpPr>
          <p:cNvPr id="133" name="Rectangle 2"/>
          <p:cNvSpPr txBox="1">
            <a:spLocks noChangeArrowheads="1"/>
          </p:cNvSpPr>
          <p:nvPr/>
        </p:nvSpPr>
        <p:spPr>
          <a:xfrm>
            <a:off x="0" y="0"/>
            <a:ext cx="9156293" cy="524933"/>
          </a:xfrm>
          <a:prstGeom prst="rect">
            <a:avLst/>
          </a:prstGeom>
          <a:solidFill>
            <a:schemeClr val="accent2">
              <a:lumMod val="75000"/>
            </a:schemeClr>
          </a:solidFill>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smtClean="0">
                <a:solidFill>
                  <a:schemeClr val="bg1"/>
                </a:solidFill>
                <a:latin typeface="+mn-lt"/>
                <a:ea typeface="ＭＳ Ｐゴシック" charset="0"/>
                <a:cs typeface="ＭＳ Ｐゴシック" charset="0"/>
              </a:rPr>
              <a:t>Electronic structure of the NV center</a:t>
            </a:r>
            <a:endParaRPr lang="en-US" sz="3200" b="1" dirty="0">
              <a:solidFill>
                <a:schemeClr val="bg1"/>
              </a:solidFill>
              <a:latin typeface="+mn-lt"/>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19557476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48585E-6 1.13836E-6 L -0.36261 -0.00232 " pathEditMode="relative" ptsTypes="AA">
                                      <p:cBhvr>
                                        <p:cTn id="6" dur="2000" fill="hold"/>
                                        <p:tgtEl>
                                          <p:spTgt spid="11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543" y="2882849"/>
            <a:ext cx="2491022" cy="3762779"/>
            <a:chOff x="3503368" y="2899895"/>
            <a:chExt cx="2491022" cy="3762779"/>
          </a:xfrm>
        </p:grpSpPr>
        <p:grpSp>
          <p:nvGrpSpPr>
            <p:cNvPr id="4" name="Group 3"/>
            <p:cNvGrpSpPr/>
            <p:nvPr/>
          </p:nvGrpSpPr>
          <p:grpSpPr>
            <a:xfrm>
              <a:off x="3503368" y="3271541"/>
              <a:ext cx="2340757" cy="2077492"/>
              <a:chOff x="3198938" y="3271541"/>
              <a:chExt cx="2340757" cy="2077492"/>
            </a:xfrm>
          </p:grpSpPr>
          <p:graphicFrame>
            <p:nvGraphicFramePr>
              <p:cNvPr id="11" name="Object 10"/>
              <p:cNvGraphicFramePr>
                <a:graphicFrameLocks noChangeAspect="1"/>
              </p:cNvGraphicFramePr>
              <p:nvPr>
                <p:extLst>
                  <p:ext uri="{D42A27DB-BD31-4B8C-83A1-F6EECF244321}">
                    <p14:modId xmlns:p14="http://schemas.microsoft.com/office/powerpoint/2010/main" val="148639600"/>
                  </p:ext>
                </p:extLst>
              </p:nvPr>
            </p:nvGraphicFramePr>
            <p:xfrm>
              <a:off x="3472770" y="3401596"/>
              <a:ext cx="2066925" cy="1905000"/>
            </p:xfrm>
            <a:graphic>
              <a:graphicData uri="http://schemas.openxmlformats.org/presentationml/2006/ole">
                <mc:AlternateContent xmlns:mc="http://schemas.openxmlformats.org/markup-compatibility/2006">
                  <mc:Choice xmlns:v="urn:schemas-microsoft-com:vml" Requires="v">
                    <p:oleObj spid="_x0000_s10363" name="Equation" r:id="rId5" imgW="1524000" imgH="1511300" progId="Equation.3">
                      <p:embed/>
                    </p:oleObj>
                  </mc:Choice>
                  <mc:Fallback>
                    <p:oleObj name="Equation" r:id="rId5" imgW="1524000" imgH="1511300" progId="Equation.3">
                      <p:embed/>
                      <p:pic>
                        <p:nvPicPr>
                          <p:cNvPr id="0" name="Picture 1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2770" y="3401596"/>
                            <a:ext cx="2066925" cy="190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3198938" y="3271541"/>
                <a:ext cx="402674" cy="2077492"/>
              </a:xfrm>
              <a:prstGeom prst="rect">
                <a:avLst/>
              </a:prstGeom>
              <a:noFill/>
            </p:spPr>
            <p:txBody>
              <a:bodyPr wrap="none" rtlCol="0">
                <a:spAutoFit/>
              </a:bodyPr>
              <a:lstStyle/>
              <a:p>
                <a:pPr>
                  <a:lnSpc>
                    <a:spcPct val="120000"/>
                  </a:lnSpc>
                </a:pPr>
                <a:r>
                  <a:rPr lang="en-US" b="1" dirty="0" smtClean="0">
                    <a:solidFill>
                      <a:srgbClr val="215968"/>
                    </a:solidFill>
                  </a:rPr>
                  <a:t>A</a:t>
                </a:r>
                <a:r>
                  <a:rPr lang="en-US" b="1" baseline="-25000" dirty="0" smtClean="0">
                    <a:solidFill>
                      <a:srgbClr val="215968"/>
                    </a:solidFill>
                  </a:rPr>
                  <a:t>1</a:t>
                </a:r>
              </a:p>
              <a:p>
                <a:pPr>
                  <a:lnSpc>
                    <a:spcPct val="120000"/>
                  </a:lnSpc>
                </a:pPr>
                <a:r>
                  <a:rPr lang="en-US" b="1" dirty="0" smtClean="0">
                    <a:solidFill>
                      <a:srgbClr val="215968"/>
                    </a:solidFill>
                  </a:rPr>
                  <a:t>A</a:t>
                </a:r>
                <a:r>
                  <a:rPr lang="en-US" b="1" baseline="-25000" dirty="0" smtClean="0">
                    <a:solidFill>
                      <a:srgbClr val="215968"/>
                    </a:solidFill>
                  </a:rPr>
                  <a:t>2</a:t>
                </a:r>
              </a:p>
              <a:p>
                <a:pPr>
                  <a:lnSpc>
                    <a:spcPct val="120000"/>
                  </a:lnSpc>
                </a:pPr>
                <a:r>
                  <a:rPr lang="en-US" b="1" dirty="0" smtClean="0">
                    <a:solidFill>
                      <a:srgbClr val="215968"/>
                    </a:solidFill>
                  </a:rPr>
                  <a:t>E</a:t>
                </a:r>
                <a:r>
                  <a:rPr lang="en-US" b="1" baseline="-25000" dirty="0" smtClean="0">
                    <a:solidFill>
                      <a:srgbClr val="215968"/>
                    </a:solidFill>
                  </a:rPr>
                  <a:t>x</a:t>
                </a:r>
              </a:p>
              <a:p>
                <a:pPr>
                  <a:lnSpc>
                    <a:spcPct val="120000"/>
                  </a:lnSpc>
                </a:pPr>
                <a:r>
                  <a:rPr lang="en-US" b="1" dirty="0" err="1" smtClean="0">
                    <a:solidFill>
                      <a:srgbClr val="215968"/>
                    </a:solidFill>
                  </a:rPr>
                  <a:t>E</a:t>
                </a:r>
                <a:r>
                  <a:rPr lang="en-US" b="1" baseline="-25000" dirty="0" err="1" smtClean="0">
                    <a:solidFill>
                      <a:srgbClr val="215968"/>
                    </a:solidFill>
                  </a:rPr>
                  <a:t>y</a:t>
                </a:r>
                <a:endParaRPr lang="en-US" b="1" dirty="0" smtClean="0">
                  <a:solidFill>
                    <a:srgbClr val="215968"/>
                  </a:solidFill>
                </a:endParaRPr>
              </a:p>
              <a:p>
                <a:pPr>
                  <a:lnSpc>
                    <a:spcPct val="120000"/>
                  </a:lnSpc>
                </a:pPr>
                <a:r>
                  <a:rPr lang="en-US" b="1" dirty="0" smtClean="0">
                    <a:solidFill>
                      <a:srgbClr val="215968"/>
                    </a:solidFill>
                  </a:rPr>
                  <a:t>E</a:t>
                </a:r>
                <a:r>
                  <a:rPr lang="en-US" b="1" baseline="-25000" dirty="0" smtClean="0">
                    <a:solidFill>
                      <a:srgbClr val="215968"/>
                    </a:solidFill>
                  </a:rPr>
                  <a:t>1</a:t>
                </a:r>
                <a:endParaRPr lang="en-US" b="1" dirty="0" smtClean="0">
                  <a:solidFill>
                    <a:srgbClr val="215968"/>
                  </a:solidFill>
                </a:endParaRPr>
              </a:p>
              <a:p>
                <a:pPr>
                  <a:lnSpc>
                    <a:spcPct val="120000"/>
                  </a:lnSpc>
                </a:pPr>
                <a:r>
                  <a:rPr lang="en-US" b="1" dirty="0" smtClean="0">
                    <a:solidFill>
                      <a:srgbClr val="215968"/>
                    </a:solidFill>
                  </a:rPr>
                  <a:t>E</a:t>
                </a:r>
                <a:r>
                  <a:rPr lang="en-US" b="1" baseline="-25000" dirty="0" smtClean="0">
                    <a:solidFill>
                      <a:srgbClr val="215968"/>
                    </a:solidFill>
                  </a:rPr>
                  <a:t>2</a:t>
                </a:r>
                <a:endParaRPr lang="en-US" b="1" dirty="0">
                  <a:solidFill>
                    <a:srgbClr val="215968"/>
                  </a:solidFill>
                </a:endParaRPr>
              </a:p>
            </p:txBody>
          </p:sp>
        </p:grpSp>
        <p:grpSp>
          <p:nvGrpSpPr>
            <p:cNvPr id="5" name="Group 4"/>
            <p:cNvGrpSpPr/>
            <p:nvPr/>
          </p:nvGrpSpPr>
          <p:grpSpPr>
            <a:xfrm>
              <a:off x="3611520" y="5529199"/>
              <a:ext cx="2382870" cy="1133475"/>
              <a:chOff x="3307090" y="5529199"/>
              <a:chExt cx="2382870" cy="1133475"/>
            </a:xfrm>
          </p:grpSpPr>
          <p:graphicFrame>
            <p:nvGraphicFramePr>
              <p:cNvPr id="7" name="Object 6"/>
              <p:cNvGraphicFramePr>
                <a:graphicFrameLocks noChangeAspect="1"/>
              </p:cNvGraphicFramePr>
              <p:nvPr>
                <p:extLst>
                  <p:ext uri="{D42A27DB-BD31-4B8C-83A1-F6EECF244321}">
                    <p14:modId xmlns:p14="http://schemas.microsoft.com/office/powerpoint/2010/main" val="3151115830"/>
                  </p:ext>
                </p:extLst>
              </p:nvPr>
            </p:nvGraphicFramePr>
            <p:xfrm>
              <a:off x="3307090" y="5529199"/>
              <a:ext cx="2125662" cy="1133475"/>
            </p:xfrm>
            <a:graphic>
              <a:graphicData uri="http://schemas.openxmlformats.org/presentationml/2006/ole">
                <mc:AlternateContent xmlns:mc="http://schemas.openxmlformats.org/markup-compatibility/2006">
                  <mc:Choice xmlns:v="urn:schemas-microsoft-com:vml" Requires="v">
                    <p:oleObj spid="_x0000_s10364" name="Equation" r:id="rId7" imgW="1663700" imgH="889000" progId="Equation.3">
                      <p:embed/>
                    </p:oleObj>
                  </mc:Choice>
                  <mc:Fallback>
                    <p:oleObj name="Equation" r:id="rId7" imgW="1663700" imgH="889000" progId="Equation.3">
                      <p:embed/>
                      <p:pic>
                        <p:nvPicPr>
                          <p:cNvPr id="0" name="Picture 1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7090" y="5529199"/>
                            <a:ext cx="2125662" cy="1133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7"/>
              <p:cNvSpPr/>
              <p:nvPr/>
            </p:nvSpPr>
            <p:spPr>
              <a:xfrm>
                <a:off x="5290510" y="5713981"/>
                <a:ext cx="297377" cy="369332"/>
              </a:xfrm>
              <a:prstGeom prst="rect">
                <a:avLst/>
              </a:prstGeom>
            </p:spPr>
            <p:txBody>
              <a:bodyPr wrap="none">
                <a:spAutoFit/>
              </a:bodyPr>
              <a:lstStyle/>
              <a:p>
                <a:pPr algn="ctr"/>
                <a:r>
                  <a:rPr lang="en-US" b="1" dirty="0" smtClean="0">
                    <a:solidFill>
                      <a:srgbClr val="215968"/>
                    </a:solidFill>
                  </a:rPr>
                  <a:t>E</a:t>
                </a:r>
                <a:endParaRPr lang="en-US" b="1" dirty="0">
                  <a:solidFill>
                    <a:srgbClr val="215968"/>
                  </a:solidFill>
                </a:endParaRPr>
              </a:p>
            </p:txBody>
          </p:sp>
          <p:sp>
            <p:nvSpPr>
              <p:cNvPr id="9" name="Right Brace 8"/>
              <p:cNvSpPr/>
              <p:nvPr/>
            </p:nvSpPr>
            <p:spPr>
              <a:xfrm>
                <a:off x="5185364" y="5576888"/>
                <a:ext cx="148636" cy="685800"/>
              </a:xfrm>
              <a:prstGeom prst="rightBrace">
                <a:avLst>
                  <a:gd name="adj1" fmla="val 33875"/>
                  <a:gd name="adj2" fmla="val 49407"/>
                </a:avLst>
              </a:prstGeom>
              <a:ln>
                <a:solidFill>
                  <a:srgbClr val="21596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ectangle 9"/>
              <p:cNvSpPr/>
              <p:nvPr/>
            </p:nvSpPr>
            <p:spPr>
              <a:xfrm>
                <a:off x="5287286" y="6242570"/>
                <a:ext cx="402674" cy="369332"/>
              </a:xfrm>
              <a:prstGeom prst="rect">
                <a:avLst/>
              </a:prstGeom>
            </p:spPr>
            <p:txBody>
              <a:bodyPr wrap="none">
                <a:spAutoFit/>
              </a:bodyPr>
              <a:lstStyle/>
              <a:p>
                <a:pPr algn="ctr"/>
                <a:r>
                  <a:rPr lang="en-US" b="1" dirty="0">
                    <a:solidFill>
                      <a:srgbClr val="215968"/>
                    </a:solidFill>
                  </a:rPr>
                  <a:t>A</a:t>
                </a:r>
                <a:r>
                  <a:rPr lang="en-US" b="1" baseline="-25000" dirty="0">
                    <a:solidFill>
                      <a:srgbClr val="215968"/>
                    </a:solidFill>
                  </a:rPr>
                  <a:t>1</a:t>
                </a:r>
                <a:endParaRPr lang="en-US" b="1" dirty="0">
                  <a:solidFill>
                    <a:srgbClr val="215968"/>
                  </a:solidFill>
                </a:endParaRPr>
              </a:p>
            </p:txBody>
          </p:sp>
        </p:grpSp>
        <p:sp>
          <p:nvSpPr>
            <p:cNvPr id="6" name="TextBox 5"/>
            <p:cNvSpPr txBox="1"/>
            <p:nvPr/>
          </p:nvSpPr>
          <p:spPr>
            <a:xfrm>
              <a:off x="3954249" y="2899895"/>
              <a:ext cx="1338828" cy="369332"/>
            </a:xfrm>
            <a:prstGeom prst="rect">
              <a:avLst/>
            </a:prstGeom>
            <a:noFill/>
          </p:spPr>
          <p:txBody>
            <a:bodyPr wrap="none" rtlCol="0">
              <a:spAutoFit/>
            </a:bodyPr>
            <a:lstStyle/>
            <a:p>
              <a:r>
                <a:rPr lang="en-US" b="1" dirty="0" smtClean="0"/>
                <a:t>Spin triplets</a:t>
              </a:r>
              <a:endParaRPr lang="en-US" b="1" dirty="0"/>
            </a:p>
          </p:txBody>
        </p:sp>
      </p:grpSp>
      <p:sp>
        <p:nvSpPr>
          <p:cNvPr id="13" name="Rectangle 2"/>
          <p:cNvSpPr txBox="1">
            <a:spLocks noChangeArrowheads="1"/>
          </p:cNvSpPr>
          <p:nvPr/>
        </p:nvSpPr>
        <p:spPr>
          <a:xfrm>
            <a:off x="0" y="0"/>
            <a:ext cx="9156293" cy="524933"/>
          </a:xfrm>
          <a:prstGeom prst="rect">
            <a:avLst/>
          </a:prstGeom>
          <a:solidFill>
            <a:schemeClr val="accent2">
              <a:lumMod val="75000"/>
            </a:schemeClr>
          </a:solidFill>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smtClean="0">
                <a:solidFill>
                  <a:schemeClr val="bg1"/>
                </a:solidFill>
                <a:latin typeface="+mn-lt"/>
                <a:ea typeface="ＭＳ Ｐゴシック" charset="0"/>
                <a:cs typeface="ＭＳ Ｐゴシック" charset="0"/>
              </a:rPr>
              <a:t>Electronic structure of the NV center</a:t>
            </a:r>
            <a:endParaRPr lang="en-US" sz="3200" b="1" dirty="0">
              <a:solidFill>
                <a:schemeClr val="bg1"/>
              </a:solidFill>
              <a:latin typeface="+mn-lt"/>
              <a:ea typeface="ＭＳ Ｐゴシック" charset="0"/>
              <a:cs typeface="ＭＳ Ｐゴシック" charset="0"/>
            </a:endParaRPr>
          </a:p>
        </p:txBody>
      </p:sp>
      <p:grpSp>
        <p:nvGrpSpPr>
          <p:cNvPr id="62" name="Group 61"/>
          <p:cNvGrpSpPr/>
          <p:nvPr/>
        </p:nvGrpSpPr>
        <p:grpSpPr>
          <a:xfrm>
            <a:off x="3119743" y="3857734"/>
            <a:ext cx="681911" cy="2208533"/>
            <a:chOff x="3119743" y="3857734"/>
            <a:chExt cx="681911" cy="2208533"/>
          </a:xfrm>
        </p:grpSpPr>
        <p:cxnSp>
          <p:nvCxnSpPr>
            <p:cNvPr id="26" name="Straight Connector 25"/>
            <p:cNvCxnSpPr/>
            <p:nvPr/>
          </p:nvCxnSpPr>
          <p:spPr>
            <a:xfrm>
              <a:off x="3119743" y="6066267"/>
              <a:ext cx="68191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119743" y="3857734"/>
              <a:ext cx="681911"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28" name="TextBox 27"/>
          <p:cNvSpPr txBox="1"/>
          <p:nvPr/>
        </p:nvSpPr>
        <p:spPr>
          <a:xfrm>
            <a:off x="160349" y="585269"/>
            <a:ext cx="2903359" cy="369332"/>
          </a:xfrm>
          <a:prstGeom prst="rect">
            <a:avLst/>
          </a:prstGeom>
          <a:noFill/>
        </p:spPr>
        <p:txBody>
          <a:bodyPr wrap="none" rtlCol="0">
            <a:spAutoFit/>
          </a:bodyPr>
          <a:lstStyle/>
          <a:p>
            <a:r>
              <a:rPr lang="en-US" b="1" dirty="0" smtClean="0"/>
              <a:t>Energy levels determined by </a:t>
            </a:r>
            <a:endParaRPr lang="en-US" b="1" dirty="0"/>
          </a:p>
        </p:txBody>
      </p:sp>
      <p:sp>
        <p:nvSpPr>
          <p:cNvPr id="30" name="TextBox 29"/>
          <p:cNvSpPr txBox="1"/>
          <p:nvPr/>
        </p:nvSpPr>
        <p:spPr>
          <a:xfrm>
            <a:off x="1022715" y="889261"/>
            <a:ext cx="2475633" cy="369332"/>
          </a:xfrm>
          <a:prstGeom prst="rect">
            <a:avLst/>
          </a:prstGeom>
          <a:noFill/>
        </p:spPr>
        <p:txBody>
          <a:bodyPr wrap="none" rtlCol="0">
            <a:spAutoFit/>
          </a:bodyPr>
          <a:lstStyle/>
          <a:p>
            <a:r>
              <a:rPr lang="en-US" dirty="0" smtClean="0"/>
              <a:t>the Coulomb interaction</a:t>
            </a:r>
            <a:endParaRPr lang="en-US" dirty="0"/>
          </a:p>
        </p:txBody>
      </p:sp>
      <p:grpSp>
        <p:nvGrpSpPr>
          <p:cNvPr id="55" name="Group 54"/>
          <p:cNvGrpSpPr/>
          <p:nvPr/>
        </p:nvGrpSpPr>
        <p:grpSpPr>
          <a:xfrm>
            <a:off x="1575739" y="1159156"/>
            <a:ext cx="5482635" cy="574015"/>
            <a:chOff x="1575739" y="1133587"/>
            <a:chExt cx="5482635" cy="574015"/>
          </a:xfrm>
        </p:grpSpPr>
        <p:sp>
          <p:nvSpPr>
            <p:cNvPr id="31" name="TextBox 30"/>
            <p:cNvSpPr txBox="1"/>
            <p:nvPr/>
          </p:nvSpPr>
          <p:spPr>
            <a:xfrm>
              <a:off x="1575739" y="1192235"/>
              <a:ext cx="2173792" cy="369332"/>
            </a:xfrm>
            <a:prstGeom prst="rect">
              <a:avLst/>
            </a:prstGeom>
            <a:noFill/>
          </p:spPr>
          <p:txBody>
            <a:bodyPr wrap="none" rtlCol="0">
              <a:spAutoFit/>
            </a:bodyPr>
            <a:lstStyle/>
            <a:p>
              <a:r>
                <a:rPr lang="en-US" dirty="0" smtClean="0"/>
                <a:t>spin-orbit interaction </a:t>
              </a:r>
              <a:endParaRPr lang="en-US" dirty="0"/>
            </a:p>
          </p:txBody>
        </p:sp>
        <p:pic>
          <p:nvPicPr>
            <p:cNvPr id="54" name="Picture 53"/>
            <p:cNvPicPr>
              <a:picLocks noChangeAspect="1"/>
            </p:cNvPicPr>
            <p:nvPr/>
          </p:nvPicPr>
          <p:blipFill>
            <a:blip r:embed="rId9"/>
            <a:stretch>
              <a:fillRect/>
            </a:stretch>
          </p:blipFill>
          <p:spPr>
            <a:xfrm>
              <a:off x="3701256" y="1133587"/>
              <a:ext cx="3357118" cy="574015"/>
            </a:xfrm>
            <a:prstGeom prst="rect">
              <a:avLst/>
            </a:prstGeom>
          </p:spPr>
        </p:pic>
      </p:grpSp>
      <p:grpSp>
        <p:nvGrpSpPr>
          <p:cNvPr id="61" name="Group 60"/>
          <p:cNvGrpSpPr/>
          <p:nvPr/>
        </p:nvGrpSpPr>
        <p:grpSpPr>
          <a:xfrm>
            <a:off x="3801654" y="2945318"/>
            <a:ext cx="1153769" cy="3120949"/>
            <a:chOff x="3801654" y="2945318"/>
            <a:chExt cx="1153769" cy="3120949"/>
          </a:xfrm>
        </p:grpSpPr>
        <p:cxnSp>
          <p:nvCxnSpPr>
            <p:cNvPr id="33" name="Straight Connector 32"/>
            <p:cNvCxnSpPr/>
            <p:nvPr/>
          </p:nvCxnSpPr>
          <p:spPr>
            <a:xfrm flipV="1">
              <a:off x="3810178" y="3353641"/>
              <a:ext cx="400622" cy="50409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202276" y="3857734"/>
              <a:ext cx="69043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809982" y="3857734"/>
              <a:ext cx="392294" cy="472064"/>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4210799" y="3366382"/>
              <a:ext cx="68191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4210799" y="4329798"/>
              <a:ext cx="68191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3810178" y="3853429"/>
              <a:ext cx="409146"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4219324" y="2945318"/>
              <a:ext cx="736099" cy="415498"/>
            </a:xfrm>
            <a:prstGeom prst="rect">
              <a:avLst/>
            </a:prstGeom>
          </p:spPr>
          <p:txBody>
            <a:bodyPr wrap="none">
              <a:spAutoFit/>
            </a:bodyPr>
            <a:lstStyle/>
            <a:p>
              <a:pPr>
                <a:lnSpc>
                  <a:spcPct val="120000"/>
                </a:lnSpc>
              </a:pPr>
              <a:r>
                <a:rPr lang="en-US" b="1" dirty="0" smtClean="0">
                  <a:solidFill>
                    <a:srgbClr val="215968"/>
                  </a:solidFill>
                </a:rPr>
                <a:t>A</a:t>
              </a:r>
              <a:r>
                <a:rPr lang="en-US" b="1" baseline="-25000" dirty="0" smtClean="0">
                  <a:solidFill>
                    <a:srgbClr val="215968"/>
                  </a:solidFill>
                </a:rPr>
                <a:t>1</a:t>
              </a:r>
              <a:r>
                <a:rPr lang="en-US" b="1" dirty="0" smtClean="0">
                  <a:solidFill>
                    <a:srgbClr val="215968"/>
                  </a:solidFill>
                </a:rPr>
                <a:t>, A</a:t>
              </a:r>
              <a:r>
                <a:rPr lang="en-US" b="1" baseline="-25000" dirty="0" smtClean="0">
                  <a:solidFill>
                    <a:srgbClr val="215968"/>
                  </a:solidFill>
                </a:rPr>
                <a:t>2</a:t>
              </a:r>
              <a:endParaRPr lang="en-US" b="1" baseline="-25000" dirty="0">
                <a:solidFill>
                  <a:srgbClr val="215968"/>
                </a:solidFill>
              </a:endParaRPr>
            </a:p>
          </p:txBody>
        </p:sp>
        <p:sp>
          <p:nvSpPr>
            <p:cNvPr id="56" name="Rectangle 55"/>
            <p:cNvSpPr/>
            <p:nvPr/>
          </p:nvSpPr>
          <p:spPr>
            <a:xfrm>
              <a:off x="4195310" y="3448819"/>
              <a:ext cx="671979" cy="415498"/>
            </a:xfrm>
            <a:prstGeom prst="rect">
              <a:avLst/>
            </a:prstGeom>
          </p:spPr>
          <p:txBody>
            <a:bodyPr wrap="none">
              <a:spAutoFit/>
            </a:bodyPr>
            <a:lstStyle/>
            <a:p>
              <a:pPr>
                <a:lnSpc>
                  <a:spcPct val="120000"/>
                </a:lnSpc>
              </a:pPr>
              <a:r>
                <a:rPr lang="en-US" b="1" dirty="0" smtClean="0">
                  <a:solidFill>
                    <a:srgbClr val="215968"/>
                  </a:solidFill>
                </a:rPr>
                <a:t>E</a:t>
              </a:r>
              <a:r>
                <a:rPr lang="en-US" b="1" baseline="-25000" dirty="0" smtClean="0">
                  <a:solidFill>
                    <a:srgbClr val="215968"/>
                  </a:solidFill>
                </a:rPr>
                <a:t>x</a:t>
              </a:r>
              <a:r>
                <a:rPr lang="en-US" b="1" dirty="0" smtClean="0">
                  <a:solidFill>
                    <a:srgbClr val="215968"/>
                  </a:solidFill>
                </a:rPr>
                <a:t>, </a:t>
              </a:r>
              <a:r>
                <a:rPr lang="en-US" b="1" dirty="0" err="1" smtClean="0">
                  <a:solidFill>
                    <a:srgbClr val="215968"/>
                  </a:solidFill>
                </a:rPr>
                <a:t>E</a:t>
              </a:r>
              <a:r>
                <a:rPr lang="en-US" b="1" baseline="-25000" dirty="0" err="1" smtClean="0">
                  <a:solidFill>
                    <a:srgbClr val="215968"/>
                  </a:solidFill>
                </a:rPr>
                <a:t>y</a:t>
              </a:r>
              <a:endParaRPr lang="en-US" b="1" baseline="-25000" dirty="0">
                <a:solidFill>
                  <a:srgbClr val="215968"/>
                </a:solidFill>
              </a:endParaRPr>
            </a:p>
          </p:txBody>
        </p:sp>
        <p:sp>
          <p:nvSpPr>
            <p:cNvPr id="57" name="Rectangle 56"/>
            <p:cNvSpPr/>
            <p:nvPr/>
          </p:nvSpPr>
          <p:spPr>
            <a:xfrm>
              <a:off x="4260684" y="3918718"/>
              <a:ext cx="675861" cy="415498"/>
            </a:xfrm>
            <a:prstGeom prst="rect">
              <a:avLst/>
            </a:prstGeom>
          </p:spPr>
          <p:txBody>
            <a:bodyPr wrap="none">
              <a:spAutoFit/>
            </a:bodyPr>
            <a:lstStyle/>
            <a:p>
              <a:pPr>
                <a:lnSpc>
                  <a:spcPct val="120000"/>
                </a:lnSpc>
              </a:pPr>
              <a:r>
                <a:rPr lang="en-US" b="1" dirty="0" smtClean="0">
                  <a:solidFill>
                    <a:srgbClr val="215968"/>
                  </a:solidFill>
                </a:rPr>
                <a:t>E</a:t>
              </a:r>
              <a:r>
                <a:rPr lang="en-US" b="1" baseline="-25000" dirty="0" smtClean="0">
                  <a:solidFill>
                    <a:srgbClr val="215968"/>
                  </a:solidFill>
                </a:rPr>
                <a:t>1</a:t>
              </a:r>
              <a:r>
                <a:rPr lang="en-US" b="1" dirty="0" smtClean="0">
                  <a:solidFill>
                    <a:srgbClr val="215968"/>
                  </a:solidFill>
                </a:rPr>
                <a:t>, E</a:t>
              </a:r>
              <a:r>
                <a:rPr lang="en-US" b="1" baseline="-25000" dirty="0">
                  <a:solidFill>
                    <a:srgbClr val="215968"/>
                  </a:solidFill>
                </a:rPr>
                <a:t>2</a:t>
              </a:r>
            </a:p>
          </p:txBody>
        </p:sp>
        <p:cxnSp>
          <p:nvCxnSpPr>
            <p:cNvPr id="58" name="Straight Connector 57"/>
            <p:cNvCxnSpPr/>
            <p:nvPr/>
          </p:nvCxnSpPr>
          <p:spPr>
            <a:xfrm>
              <a:off x="4107484" y="6062979"/>
              <a:ext cx="68191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3801654" y="6066267"/>
              <a:ext cx="305830"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grpSp>
      <p:grpSp>
        <p:nvGrpSpPr>
          <p:cNvPr id="82" name="Group 81"/>
          <p:cNvGrpSpPr/>
          <p:nvPr/>
        </p:nvGrpSpPr>
        <p:grpSpPr>
          <a:xfrm>
            <a:off x="2172969" y="1506575"/>
            <a:ext cx="5140527" cy="655478"/>
            <a:chOff x="2172969" y="1481006"/>
            <a:chExt cx="5140527" cy="655478"/>
          </a:xfrm>
        </p:grpSpPr>
        <p:sp>
          <p:nvSpPr>
            <p:cNvPr id="32" name="TextBox 31"/>
            <p:cNvSpPr txBox="1"/>
            <p:nvPr/>
          </p:nvSpPr>
          <p:spPr>
            <a:xfrm>
              <a:off x="2172969" y="1557713"/>
              <a:ext cx="2105827" cy="369332"/>
            </a:xfrm>
            <a:prstGeom prst="rect">
              <a:avLst/>
            </a:prstGeom>
            <a:noFill/>
          </p:spPr>
          <p:txBody>
            <a:bodyPr wrap="none" rtlCol="0">
              <a:spAutoFit/>
            </a:bodyPr>
            <a:lstStyle/>
            <a:p>
              <a:r>
                <a:rPr lang="en-US" dirty="0"/>
                <a:t>s</a:t>
              </a:r>
              <a:r>
                <a:rPr lang="en-US" dirty="0" smtClean="0"/>
                <a:t>pin-spin interaction </a:t>
              </a:r>
              <a:endParaRPr lang="en-US" dirty="0"/>
            </a:p>
          </p:txBody>
        </p:sp>
        <p:pic>
          <p:nvPicPr>
            <p:cNvPr id="81" name="Picture 80"/>
            <p:cNvPicPr>
              <a:picLocks noChangeAspect="1"/>
            </p:cNvPicPr>
            <p:nvPr/>
          </p:nvPicPr>
          <p:blipFill>
            <a:blip r:embed="rId10"/>
            <a:stretch>
              <a:fillRect/>
            </a:stretch>
          </p:blipFill>
          <p:spPr>
            <a:xfrm>
              <a:off x="4150104" y="1481006"/>
              <a:ext cx="3163392" cy="655478"/>
            </a:xfrm>
            <a:prstGeom prst="rect">
              <a:avLst/>
            </a:prstGeom>
          </p:spPr>
        </p:pic>
      </p:grpSp>
      <p:grpSp>
        <p:nvGrpSpPr>
          <p:cNvPr id="86" name="Group 85"/>
          <p:cNvGrpSpPr/>
          <p:nvPr/>
        </p:nvGrpSpPr>
        <p:grpSpPr>
          <a:xfrm>
            <a:off x="160349" y="4005918"/>
            <a:ext cx="3139549" cy="2614054"/>
            <a:chOff x="160349" y="4005918"/>
            <a:chExt cx="3139549" cy="2614054"/>
          </a:xfrm>
        </p:grpSpPr>
        <p:sp>
          <p:nvSpPr>
            <p:cNvPr id="83" name="Rounded Rectangle 82"/>
            <p:cNvSpPr/>
            <p:nvPr/>
          </p:nvSpPr>
          <p:spPr>
            <a:xfrm>
              <a:off x="160349" y="4005918"/>
              <a:ext cx="1697858" cy="664809"/>
            </a:xfrm>
            <a:prstGeom prst="roundRect">
              <a:avLst/>
            </a:prstGeom>
            <a:noFill/>
            <a:ln w="38100" cmpd="sng">
              <a:solidFill>
                <a:srgbClr val="CC0A2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ounded Rectangle 83"/>
            <p:cNvSpPr/>
            <p:nvPr/>
          </p:nvSpPr>
          <p:spPr>
            <a:xfrm>
              <a:off x="1558689" y="6271213"/>
              <a:ext cx="1080000" cy="323997"/>
            </a:xfrm>
            <a:prstGeom prst="roundRect">
              <a:avLst/>
            </a:prstGeom>
            <a:noFill/>
            <a:ln w="38100" cmpd="sng">
              <a:solidFill>
                <a:srgbClr val="CC0A2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2638689" y="6250640"/>
              <a:ext cx="661209" cy="369332"/>
            </a:xfrm>
            <a:prstGeom prst="rect">
              <a:avLst/>
            </a:prstGeom>
            <a:noFill/>
          </p:spPr>
          <p:txBody>
            <a:bodyPr wrap="none" rtlCol="0">
              <a:spAutoFit/>
            </a:bodyPr>
            <a:lstStyle/>
            <a:p>
              <a:r>
                <a:rPr lang="en-US" dirty="0" err="1">
                  <a:solidFill>
                    <a:srgbClr val="CC0A20"/>
                  </a:solidFill>
                </a:rPr>
                <a:t>m</a:t>
              </a:r>
              <a:r>
                <a:rPr lang="en-US" baseline="-25000" dirty="0" err="1" smtClean="0">
                  <a:solidFill>
                    <a:srgbClr val="CC0A20"/>
                  </a:solidFill>
                </a:rPr>
                <a:t>s</a:t>
              </a:r>
              <a:r>
                <a:rPr lang="en-US" dirty="0" smtClean="0">
                  <a:solidFill>
                    <a:srgbClr val="CC0A20"/>
                  </a:solidFill>
                </a:rPr>
                <a:t>=0</a:t>
              </a:r>
              <a:endParaRPr lang="en-US" dirty="0">
                <a:solidFill>
                  <a:srgbClr val="CC0A20"/>
                </a:solidFill>
              </a:endParaRPr>
            </a:p>
          </p:txBody>
        </p:sp>
      </p:grpSp>
      <p:grpSp>
        <p:nvGrpSpPr>
          <p:cNvPr id="131" name="Group 130"/>
          <p:cNvGrpSpPr/>
          <p:nvPr/>
        </p:nvGrpSpPr>
        <p:grpSpPr>
          <a:xfrm>
            <a:off x="4789395" y="2788745"/>
            <a:ext cx="2274028" cy="3798961"/>
            <a:chOff x="4789395" y="2788745"/>
            <a:chExt cx="2274028" cy="3798961"/>
          </a:xfrm>
        </p:grpSpPr>
        <p:grpSp>
          <p:nvGrpSpPr>
            <p:cNvPr id="128" name="Group 127"/>
            <p:cNvGrpSpPr/>
            <p:nvPr/>
          </p:nvGrpSpPr>
          <p:grpSpPr>
            <a:xfrm>
              <a:off x="4789395" y="5767199"/>
              <a:ext cx="1944019" cy="820507"/>
              <a:chOff x="4789395" y="5767199"/>
              <a:chExt cx="1944019" cy="820507"/>
            </a:xfrm>
          </p:grpSpPr>
          <p:cxnSp>
            <p:nvCxnSpPr>
              <p:cNvPr id="100" name="Straight Connector 99"/>
              <p:cNvCxnSpPr/>
              <p:nvPr/>
            </p:nvCxnSpPr>
            <p:spPr>
              <a:xfrm flipV="1">
                <a:off x="4789395" y="5951865"/>
                <a:ext cx="263026" cy="111114"/>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4816411" y="6074847"/>
                <a:ext cx="243849" cy="34340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5071370" y="5951872"/>
                <a:ext cx="791348"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5068761" y="6418247"/>
                <a:ext cx="765605" cy="0"/>
              </a:xfrm>
              <a:prstGeom prst="line">
                <a:avLst/>
              </a:prstGeom>
              <a:ln>
                <a:solidFill>
                  <a:srgbClr val="CC0A20"/>
                </a:solidFill>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5862718" y="6218374"/>
                <a:ext cx="713394" cy="369332"/>
              </a:xfrm>
              <a:prstGeom prst="rect">
                <a:avLst/>
              </a:prstGeom>
              <a:noFill/>
            </p:spPr>
            <p:txBody>
              <a:bodyPr wrap="none" rtlCol="0">
                <a:spAutoFit/>
              </a:bodyPr>
              <a:lstStyle/>
              <a:p>
                <a:r>
                  <a:rPr lang="en-US" dirty="0" err="1">
                    <a:solidFill>
                      <a:srgbClr val="CC0A20"/>
                    </a:solidFill>
                  </a:rPr>
                  <a:t>m</a:t>
                </a:r>
                <a:r>
                  <a:rPr lang="en-US" baseline="-25000" dirty="0" err="1" smtClean="0">
                    <a:solidFill>
                      <a:srgbClr val="CC0A20"/>
                    </a:solidFill>
                  </a:rPr>
                  <a:t>s</a:t>
                </a:r>
                <a:r>
                  <a:rPr lang="en-US" dirty="0" smtClean="0">
                    <a:solidFill>
                      <a:srgbClr val="CC0A20"/>
                    </a:solidFill>
                  </a:rPr>
                  <a:t>= 0</a:t>
                </a:r>
                <a:endParaRPr lang="en-US" dirty="0">
                  <a:solidFill>
                    <a:srgbClr val="CC0A20"/>
                  </a:solidFill>
                </a:endParaRPr>
              </a:p>
            </p:txBody>
          </p:sp>
          <p:sp>
            <p:nvSpPr>
              <p:cNvPr id="124" name="TextBox 123"/>
              <p:cNvSpPr txBox="1"/>
              <p:nvPr/>
            </p:nvSpPr>
            <p:spPr>
              <a:xfrm>
                <a:off x="5905055" y="5767199"/>
                <a:ext cx="828359" cy="369332"/>
              </a:xfrm>
              <a:prstGeom prst="rect">
                <a:avLst/>
              </a:prstGeom>
              <a:noFill/>
            </p:spPr>
            <p:txBody>
              <a:bodyPr wrap="none" rtlCol="0">
                <a:spAutoFit/>
              </a:bodyPr>
              <a:lstStyle/>
              <a:p>
                <a:r>
                  <a:rPr lang="en-US" dirty="0" err="1"/>
                  <a:t>m</a:t>
                </a:r>
                <a:r>
                  <a:rPr lang="en-US" baseline="-25000" dirty="0" err="1" smtClean="0"/>
                  <a:t>s</a:t>
                </a:r>
                <a:r>
                  <a:rPr lang="en-US" dirty="0" smtClean="0"/>
                  <a:t>= ±1</a:t>
                </a:r>
                <a:endParaRPr lang="en-US" dirty="0"/>
              </a:p>
            </p:txBody>
          </p:sp>
        </p:grpSp>
        <p:grpSp>
          <p:nvGrpSpPr>
            <p:cNvPr id="130" name="Group 129"/>
            <p:cNvGrpSpPr/>
            <p:nvPr/>
          </p:nvGrpSpPr>
          <p:grpSpPr>
            <a:xfrm>
              <a:off x="4892710" y="2788745"/>
              <a:ext cx="2170713" cy="1680154"/>
              <a:chOff x="4892710" y="2788745"/>
              <a:chExt cx="2170713" cy="1680154"/>
            </a:xfrm>
          </p:grpSpPr>
          <p:sp>
            <p:nvSpPr>
              <p:cNvPr id="105" name="Rectangle 104"/>
              <p:cNvSpPr/>
              <p:nvPr/>
            </p:nvSpPr>
            <p:spPr>
              <a:xfrm>
                <a:off x="6387562" y="2788745"/>
                <a:ext cx="402674" cy="415498"/>
              </a:xfrm>
              <a:prstGeom prst="rect">
                <a:avLst/>
              </a:prstGeom>
            </p:spPr>
            <p:txBody>
              <a:bodyPr wrap="none">
                <a:spAutoFit/>
              </a:bodyPr>
              <a:lstStyle/>
              <a:p>
                <a:pPr>
                  <a:lnSpc>
                    <a:spcPct val="120000"/>
                  </a:lnSpc>
                </a:pPr>
                <a:r>
                  <a:rPr lang="en-US" b="1" dirty="0">
                    <a:solidFill>
                      <a:srgbClr val="215968"/>
                    </a:solidFill>
                  </a:rPr>
                  <a:t>A</a:t>
                </a:r>
                <a:r>
                  <a:rPr lang="en-US" b="1" baseline="-25000" dirty="0">
                    <a:solidFill>
                      <a:srgbClr val="215968"/>
                    </a:solidFill>
                  </a:rPr>
                  <a:t>2</a:t>
                </a:r>
              </a:p>
            </p:txBody>
          </p:sp>
          <p:sp>
            <p:nvSpPr>
              <p:cNvPr id="106" name="Rectangle 105"/>
              <p:cNvSpPr/>
              <p:nvPr/>
            </p:nvSpPr>
            <p:spPr>
              <a:xfrm>
                <a:off x="6387562" y="3296523"/>
                <a:ext cx="402674" cy="369332"/>
              </a:xfrm>
              <a:prstGeom prst="rect">
                <a:avLst/>
              </a:prstGeom>
            </p:spPr>
            <p:txBody>
              <a:bodyPr wrap="none">
                <a:spAutoFit/>
              </a:bodyPr>
              <a:lstStyle/>
              <a:p>
                <a:r>
                  <a:rPr lang="en-US" b="1" dirty="0">
                    <a:solidFill>
                      <a:srgbClr val="215968"/>
                    </a:solidFill>
                  </a:rPr>
                  <a:t>A</a:t>
                </a:r>
                <a:r>
                  <a:rPr lang="en-US" b="1" baseline="-25000" dirty="0">
                    <a:solidFill>
                      <a:srgbClr val="215968"/>
                    </a:solidFill>
                  </a:rPr>
                  <a:t>1</a:t>
                </a:r>
                <a:endParaRPr lang="en-US" dirty="0"/>
              </a:p>
            </p:txBody>
          </p:sp>
          <p:sp>
            <p:nvSpPr>
              <p:cNvPr id="115" name="Rectangle 114"/>
              <p:cNvSpPr/>
              <p:nvPr/>
            </p:nvSpPr>
            <p:spPr>
              <a:xfrm>
                <a:off x="6387562" y="3685052"/>
                <a:ext cx="671979" cy="415498"/>
              </a:xfrm>
              <a:prstGeom prst="rect">
                <a:avLst/>
              </a:prstGeom>
            </p:spPr>
            <p:txBody>
              <a:bodyPr wrap="none">
                <a:spAutoFit/>
              </a:bodyPr>
              <a:lstStyle/>
              <a:p>
                <a:pPr>
                  <a:lnSpc>
                    <a:spcPct val="120000"/>
                  </a:lnSpc>
                </a:pPr>
                <a:r>
                  <a:rPr lang="en-US" b="1" dirty="0">
                    <a:solidFill>
                      <a:srgbClr val="215968"/>
                    </a:solidFill>
                  </a:rPr>
                  <a:t>E</a:t>
                </a:r>
                <a:r>
                  <a:rPr lang="en-US" b="1" baseline="-25000" dirty="0">
                    <a:solidFill>
                      <a:srgbClr val="215968"/>
                    </a:solidFill>
                  </a:rPr>
                  <a:t>x</a:t>
                </a:r>
                <a:r>
                  <a:rPr lang="en-US" b="1" dirty="0">
                    <a:solidFill>
                      <a:srgbClr val="215968"/>
                    </a:solidFill>
                  </a:rPr>
                  <a:t>, </a:t>
                </a:r>
                <a:r>
                  <a:rPr lang="en-US" b="1" dirty="0" err="1">
                    <a:solidFill>
                      <a:srgbClr val="215968"/>
                    </a:solidFill>
                  </a:rPr>
                  <a:t>E</a:t>
                </a:r>
                <a:r>
                  <a:rPr lang="en-US" b="1" baseline="-25000" dirty="0" err="1">
                    <a:solidFill>
                      <a:srgbClr val="215968"/>
                    </a:solidFill>
                  </a:rPr>
                  <a:t>y</a:t>
                </a:r>
                <a:endParaRPr lang="en-US" b="1" baseline="-25000" dirty="0">
                  <a:solidFill>
                    <a:srgbClr val="215968"/>
                  </a:solidFill>
                </a:endParaRPr>
              </a:p>
            </p:txBody>
          </p:sp>
          <p:sp>
            <p:nvSpPr>
              <p:cNvPr id="116" name="Rectangle 115"/>
              <p:cNvSpPr/>
              <p:nvPr/>
            </p:nvSpPr>
            <p:spPr>
              <a:xfrm>
                <a:off x="6387562" y="4053401"/>
                <a:ext cx="675861" cy="415498"/>
              </a:xfrm>
              <a:prstGeom prst="rect">
                <a:avLst/>
              </a:prstGeom>
            </p:spPr>
            <p:txBody>
              <a:bodyPr wrap="none">
                <a:spAutoFit/>
              </a:bodyPr>
              <a:lstStyle/>
              <a:p>
                <a:pPr>
                  <a:lnSpc>
                    <a:spcPct val="120000"/>
                  </a:lnSpc>
                </a:pPr>
                <a:r>
                  <a:rPr lang="en-US" b="1" dirty="0" smtClean="0">
                    <a:solidFill>
                      <a:srgbClr val="215968"/>
                    </a:solidFill>
                  </a:rPr>
                  <a:t>E</a:t>
                </a:r>
                <a:r>
                  <a:rPr lang="en-US" b="1" baseline="-25000" dirty="0" smtClean="0">
                    <a:solidFill>
                      <a:srgbClr val="215968"/>
                    </a:solidFill>
                  </a:rPr>
                  <a:t>1</a:t>
                </a:r>
                <a:r>
                  <a:rPr lang="en-US" b="1" dirty="0" smtClean="0">
                    <a:solidFill>
                      <a:srgbClr val="215968"/>
                    </a:solidFill>
                  </a:rPr>
                  <a:t>, E</a:t>
                </a:r>
                <a:r>
                  <a:rPr lang="en-US" b="1" baseline="-25000" dirty="0">
                    <a:solidFill>
                      <a:srgbClr val="215968"/>
                    </a:solidFill>
                  </a:rPr>
                  <a:t>2</a:t>
                </a:r>
              </a:p>
            </p:txBody>
          </p:sp>
          <p:grpSp>
            <p:nvGrpSpPr>
              <p:cNvPr id="127" name="Group 126"/>
              <p:cNvGrpSpPr/>
              <p:nvPr/>
            </p:nvGrpSpPr>
            <p:grpSpPr>
              <a:xfrm>
                <a:off x="4892710" y="3063256"/>
                <a:ext cx="1494852" cy="1250084"/>
                <a:chOff x="4892710" y="3063256"/>
                <a:chExt cx="1494852" cy="1250084"/>
              </a:xfrm>
            </p:grpSpPr>
            <p:grpSp>
              <p:nvGrpSpPr>
                <p:cNvPr id="98" name="Group 97"/>
                <p:cNvGrpSpPr/>
                <p:nvPr/>
              </p:nvGrpSpPr>
              <p:grpSpPr>
                <a:xfrm>
                  <a:off x="4892710" y="3063256"/>
                  <a:ext cx="1494852" cy="1250084"/>
                  <a:chOff x="4892710" y="3063256"/>
                  <a:chExt cx="1494852" cy="1250084"/>
                </a:xfrm>
              </p:grpSpPr>
              <p:grpSp>
                <p:nvGrpSpPr>
                  <p:cNvPr id="80" name="Group 79"/>
                  <p:cNvGrpSpPr/>
                  <p:nvPr/>
                </p:nvGrpSpPr>
                <p:grpSpPr>
                  <a:xfrm>
                    <a:off x="4892710" y="3277924"/>
                    <a:ext cx="764082" cy="1035416"/>
                    <a:chOff x="4892710" y="3277924"/>
                    <a:chExt cx="764082" cy="1035416"/>
                  </a:xfrm>
                </p:grpSpPr>
                <p:cxnSp>
                  <p:nvCxnSpPr>
                    <p:cNvPr id="66" name="Straight Connector 65"/>
                    <p:cNvCxnSpPr/>
                    <p:nvPr/>
                  </p:nvCxnSpPr>
                  <p:spPr>
                    <a:xfrm flipV="1">
                      <a:off x="4892710" y="3277924"/>
                      <a:ext cx="238670" cy="7200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4919383" y="4241340"/>
                      <a:ext cx="263026" cy="7200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4909758" y="3853429"/>
                      <a:ext cx="221622" cy="143964"/>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5174285" y="3997393"/>
                      <a:ext cx="478025" cy="8525"/>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5122856" y="3286447"/>
                      <a:ext cx="3088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200028" y="4241224"/>
                      <a:ext cx="456764"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88" name="Straight Connector 87"/>
                  <p:cNvCxnSpPr/>
                  <p:nvPr/>
                </p:nvCxnSpPr>
                <p:spPr>
                  <a:xfrm flipV="1">
                    <a:off x="5431697" y="3063256"/>
                    <a:ext cx="238670" cy="20547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5423116" y="3291160"/>
                    <a:ext cx="229194" cy="22560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5656792" y="3063256"/>
                    <a:ext cx="72628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5656792" y="3506932"/>
                    <a:ext cx="730770" cy="983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110" name="Straight Connector 109"/>
                <p:cNvCxnSpPr/>
                <p:nvPr/>
              </p:nvCxnSpPr>
              <p:spPr>
                <a:xfrm flipV="1">
                  <a:off x="5656792" y="3961393"/>
                  <a:ext cx="238670" cy="3600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5645651" y="4242579"/>
                  <a:ext cx="270418" cy="3600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V="1">
                  <a:off x="5905055" y="3952868"/>
                  <a:ext cx="478025" cy="8525"/>
                </a:xfrm>
                <a:prstGeom prst="line">
                  <a:avLst/>
                </a:prstGeom>
                <a:ln>
                  <a:solidFill>
                    <a:srgbClr val="CC0A20"/>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5930798" y="4273928"/>
                  <a:ext cx="456764"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V="1">
                  <a:off x="5905055" y="3988868"/>
                  <a:ext cx="478025" cy="8525"/>
                </a:xfrm>
                <a:prstGeom prst="line">
                  <a:avLst/>
                </a:prstGeom>
                <a:ln>
                  <a:solidFill>
                    <a:srgbClr val="CC0A20"/>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5928740" y="4306194"/>
                  <a:ext cx="456764"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grpSp>
      <p:sp>
        <p:nvSpPr>
          <p:cNvPr id="129" name="TextBox 128"/>
          <p:cNvSpPr txBox="1"/>
          <p:nvPr/>
        </p:nvSpPr>
        <p:spPr>
          <a:xfrm flipH="1">
            <a:off x="831284" y="2093284"/>
            <a:ext cx="7290933" cy="369332"/>
          </a:xfrm>
          <a:prstGeom prst="rect">
            <a:avLst/>
          </a:prstGeom>
          <a:noFill/>
        </p:spPr>
        <p:txBody>
          <a:bodyPr wrap="square" rtlCol="0">
            <a:spAutoFit/>
          </a:bodyPr>
          <a:lstStyle/>
          <a:p>
            <a:r>
              <a:rPr lang="en-US" dirty="0" smtClean="0"/>
              <a:t>Yields a complete model in terms of empirically measured parameters</a:t>
            </a:r>
            <a:endParaRPr lang="en-US" dirty="0"/>
          </a:p>
        </p:txBody>
      </p:sp>
      <p:sp>
        <p:nvSpPr>
          <p:cNvPr id="132" name="TextBox 131"/>
          <p:cNvSpPr txBox="1"/>
          <p:nvPr/>
        </p:nvSpPr>
        <p:spPr>
          <a:xfrm>
            <a:off x="6402666" y="4721051"/>
            <a:ext cx="2567888" cy="923330"/>
          </a:xfrm>
          <a:prstGeom prst="rect">
            <a:avLst/>
          </a:prstGeom>
          <a:noFill/>
        </p:spPr>
        <p:txBody>
          <a:bodyPr wrap="square" rtlCol="0">
            <a:spAutoFit/>
          </a:bodyPr>
          <a:lstStyle/>
          <a:p>
            <a:r>
              <a:rPr lang="en-US" dirty="0" smtClean="0"/>
              <a:t>Symmetry properties also determine selection rules for transitions</a:t>
            </a:r>
            <a:endParaRPr lang="en-US" dirty="0"/>
          </a:p>
        </p:txBody>
      </p:sp>
      <p:cxnSp>
        <p:nvCxnSpPr>
          <p:cNvPr id="133" name="Straight Connector 132"/>
          <p:cNvCxnSpPr/>
          <p:nvPr/>
        </p:nvCxnSpPr>
        <p:spPr>
          <a:xfrm>
            <a:off x="5071370" y="5981120"/>
            <a:ext cx="791348"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5431697" y="3709984"/>
            <a:ext cx="3219704" cy="1071080"/>
            <a:chOff x="5431697" y="3709984"/>
            <a:chExt cx="3219704" cy="1071080"/>
          </a:xfrm>
        </p:grpSpPr>
        <p:sp>
          <p:nvSpPr>
            <p:cNvPr id="78" name="TextBox 77"/>
            <p:cNvSpPr txBox="1"/>
            <p:nvPr/>
          </p:nvSpPr>
          <p:spPr>
            <a:xfrm>
              <a:off x="7593032" y="3857734"/>
              <a:ext cx="1058369" cy="923330"/>
            </a:xfrm>
            <a:prstGeom prst="rect">
              <a:avLst/>
            </a:prstGeom>
            <a:noFill/>
          </p:spPr>
          <p:txBody>
            <a:bodyPr wrap="square" rtlCol="0">
              <a:spAutoFit/>
            </a:bodyPr>
            <a:lstStyle/>
            <a:p>
              <a:r>
                <a:rPr lang="en-US" dirty="0" smtClean="0">
                  <a:solidFill>
                    <a:schemeClr val="accent6">
                      <a:lumMod val="50000"/>
                    </a:schemeClr>
                  </a:solidFill>
                </a:rPr>
                <a:t>A tiny little bit mixed</a:t>
              </a:r>
              <a:endParaRPr lang="en-US" dirty="0">
                <a:solidFill>
                  <a:schemeClr val="accent6">
                    <a:lumMod val="50000"/>
                  </a:schemeClr>
                </a:solidFill>
              </a:endParaRPr>
            </a:p>
          </p:txBody>
        </p:sp>
        <p:sp>
          <p:nvSpPr>
            <p:cNvPr id="79" name="Oval 78"/>
            <p:cNvSpPr/>
            <p:nvPr/>
          </p:nvSpPr>
          <p:spPr>
            <a:xfrm>
              <a:off x="5431697" y="3709984"/>
              <a:ext cx="1992478" cy="898483"/>
            </a:xfrm>
            <a:prstGeom prst="ellipse">
              <a:avLst/>
            </a:prstGeom>
            <a:noFill/>
            <a:ln w="28575" cap="flat" cmpd="sng" algn="ctr">
              <a:solidFill>
                <a:schemeClr val="accent6">
                  <a:lumMod val="5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ustDataLst>
      <p:tags r:id="rId2"/>
    </p:custDataLst>
    <p:extLst>
      <p:ext uri="{BB962C8B-B14F-4D97-AF65-F5344CB8AC3E}">
        <p14:creationId xmlns:p14="http://schemas.microsoft.com/office/powerpoint/2010/main" val="1003603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129" grpId="0"/>
      <p:bldP spid="1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0" y="0"/>
            <a:ext cx="9156293" cy="524933"/>
          </a:xfrm>
          <a:prstGeom prst="rect">
            <a:avLst/>
          </a:prstGeom>
          <a:solidFill>
            <a:schemeClr val="accent2">
              <a:lumMod val="75000"/>
            </a:schemeClr>
          </a:solidFill>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smtClean="0">
                <a:solidFill>
                  <a:schemeClr val="bg1"/>
                </a:solidFill>
                <a:latin typeface="+mn-lt"/>
                <a:ea typeface="ＭＳ Ｐゴシック" charset="0"/>
                <a:cs typeface="ＭＳ Ｐゴシック" charset="0"/>
              </a:rPr>
              <a:t>Electronic structure of the NV center</a:t>
            </a:r>
            <a:endParaRPr lang="en-US" sz="3200" b="1" dirty="0">
              <a:solidFill>
                <a:schemeClr val="bg1"/>
              </a:solidFill>
              <a:latin typeface="+mn-lt"/>
              <a:ea typeface="ＭＳ Ｐゴシック" charset="0"/>
              <a:cs typeface="ＭＳ Ｐゴシック" charset="0"/>
            </a:endParaRPr>
          </a:p>
        </p:txBody>
      </p:sp>
      <p:grpSp>
        <p:nvGrpSpPr>
          <p:cNvPr id="15" name="Group 14"/>
          <p:cNvGrpSpPr/>
          <p:nvPr/>
        </p:nvGrpSpPr>
        <p:grpSpPr>
          <a:xfrm>
            <a:off x="891777" y="639064"/>
            <a:ext cx="5621111" cy="4963481"/>
            <a:chOff x="891777" y="639064"/>
            <a:chExt cx="5621111" cy="4963481"/>
          </a:xfrm>
        </p:grpSpPr>
        <p:sp>
          <p:nvSpPr>
            <p:cNvPr id="105" name="Rectangle 104"/>
            <p:cNvSpPr/>
            <p:nvPr/>
          </p:nvSpPr>
          <p:spPr>
            <a:xfrm>
              <a:off x="1924738" y="1257365"/>
              <a:ext cx="402674" cy="415498"/>
            </a:xfrm>
            <a:prstGeom prst="rect">
              <a:avLst/>
            </a:prstGeom>
          </p:spPr>
          <p:txBody>
            <a:bodyPr wrap="none">
              <a:spAutoFit/>
            </a:bodyPr>
            <a:lstStyle/>
            <a:p>
              <a:pPr>
                <a:lnSpc>
                  <a:spcPct val="120000"/>
                </a:lnSpc>
              </a:pPr>
              <a:r>
                <a:rPr lang="en-US" b="1" dirty="0">
                  <a:solidFill>
                    <a:srgbClr val="215968"/>
                  </a:solidFill>
                </a:rPr>
                <a:t>A</a:t>
              </a:r>
              <a:r>
                <a:rPr lang="en-US" b="1" baseline="-25000" dirty="0">
                  <a:solidFill>
                    <a:srgbClr val="215968"/>
                  </a:solidFill>
                </a:rPr>
                <a:t>2</a:t>
              </a:r>
            </a:p>
          </p:txBody>
        </p:sp>
        <p:sp>
          <p:nvSpPr>
            <p:cNvPr id="106" name="Rectangle 105"/>
            <p:cNvSpPr/>
            <p:nvPr/>
          </p:nvSpPr>
          <p:spPr>
            <a:xfrm>
              <a:off x="1924738" y="1765143"/>
              <a:ext cx="402674" cy="369332"/>
            </a:xfrm>
            <a:prstGeom prst="rect">
              <a:avLst/>
            </a:prstGeom>
          </p:spPr>
          <p:txBody>
            <a:bodyPr wrap="none">
              <a:spAutoFit/>
            </a:bodyPr>
            <a:lstStyle/>
            <a:p>
              <a:r>
                <a:rPr lang="en-US" b="1" dirty="0">
                  <a:solidFill>
                    <a:srgbClr val="215968"/>
                  </a:solidFill>
                </a:rPr>
                <a:t>A</a:t>
              </a:r>
              <a:r>
                <a:rPr lang="en-US" b="1" baseline="-25000" dirty="0">
                  <a:solidFill>
                    <a:srgbClr val="215968"/>
                  </a:solidFill>
                </a:rPr>
                <a:t>1</a:t>
              </a:r>
              <a:endParaRPr lang="en-US" dirty="0"/>
            </a:p>
          </p:txBody>
        </p:sp>
        <p:sp>
          <p:nvSpPr>
            <p:cNvPr id="115" name="Rectangle 114"/>
            <p:cNvSpPr/>
            <p:nvPr/>
          </p:nvSpPr>
          <p:spPr>
            <a:xfrm>
              <a:off x="1655433" y="2153672"/>
              <a:ext cx="671979" cy="415498"/>
            </a:xfrm>
            <a:prstGeom prst="rect">
              <a:avLst/>
            </a:prstGeom>
          </p:spPr>
          <p:txBody>
            <a:bodyPr wrap="none">
              <a:spAutoFit/>
            </a:bodyPr>
            <a:lstStyle/>
            <a:p>
              <a:pPr>
                <a:lnSpc>
                  <a:spcPct val="120000"/>
                </a:lnSpc>
              </a:pPr>
              <a:r>
                <a:rPr lang="en-US" b="1" dirty="0">
                  <a:solidFill>
                    <a:srgbClr val="215968"/>
                  </a:solidFill>
                </a:rPr>
                <a:t>E</a:t>
              </a:r>
              <a:r>
                <a:rPr lang="en-US" b="1" baseline="-25000" dirty="0">
                  <a:solidFill>
                    <a:srgbClr val="215968"/>
                  </a:solidFill>
                </a:rPr>
                <a:t>x</a:t>
              </a:r>
              <a:r>
                <a:rPr lang="en-US" b="1" dirty="0">
                  <a:solidFill>
                    <a:srgbClr val="215968"/>
                  </a:solidFill>
                </a:rPr>
                <a:t>, </a:t>
              </a:r>
              <a:r>
                <a:rPr lang="en-US" b="1" dirty="0" err="1">
                  <a:solidFill>
                    <a:srgbClr val="215968"/>
                  </a:solidFill>
                </a:rPr>
                <a:t>E</a:t>
              </a:r>
              <a:r>
                <a:rPr lang="en-US" b="1" baseline="-25000" dirty="0" err="1">
                  <a:solidFill>
                    <a:srgbClr val="215968"/>
                  </a:solidFill>
                </a:rPr>
                <a:t>y</a:t>
              </a:r>
              <a:endParaRPr lang="en-US" b="1" baseline="-25000" dirty="0">
                <a:solidFill>
                  <a:srgbClr val="215968"/>
                </a:solidFill>
              </a:endParaRPr>
            </a:p>
          </p:txBody>
        </p:sp>
        <p:sp>
          <p:nvSpPr>
            <p:cNvPr id="116" name="Rectangle 115"/>
            <p:cNvSpPr/>
            <p:nvPr/>
          </p:nvSpPr>
          <p:spPr>
            <a:xfrm>
              <a:off x="1651551" y="2522021"/>
              <a:ext cx="675861" cy="415498"/>
            </a:xfrm>
            <a:prstGeom prst="rect">
              <a:avLst/>
            </a:prstGeom>
          </p:spPr>
          <p:txBody>
            <a:bodyPr wrap="none">
              <a:spAutoFit/>
            </a:bodyPr>
            <a:lstStyle/>
            <a:p>
              <a:pPr>
                <a:lnSpc>
                  <a:spcPct val="120000"/>
                </a:lnSpc>
              </a:pPr>
              <a:r>
                <a:rPr lang="en-US" b="1" dirty="0" smtClean="0">
                  <a:solidFill>
                    <a:srgbClr val="215968"/>
                  </a:solidFill>
                </a:rPr>
                <a:t>E</a:t>
              </a:r>
              <a:r>
                <a:rPr lang="en-US" b="1" baseline="-25000" dirty="0" smtClean="0">
                  <a:solidFill>
                    <a:srgbClr val="215968"/>
                  </a:solidFill>
                </a:rPr>
                <a:t>1</a:t>
              </a:r>
              <a:r>
                <a:rPr lang="en-US" b="1" dirty="0" smtClean="0">
                  <a:solidFill>
                    <a:srgbClr val="215968"/>
                  </a:solidFill>
                </a:rPr>
                <a:t>, E</a:t>
              </a:r>
              <a:r>
                <a:rPr lang="en-US" b="1" baseline="-25000" dirty="0">
                  <a:solidFill>
                    <a:srgbClr val="215968"/>
                  </a:solidFill>
                </a:rPr>
                <a:t>2</a:t>
              </a:r>
            </a:p>
          </p:txBody>
        </p:sp>
        <p:cxnSp>
          <p:nvCxnSpPr>
            <p:cNvPr id="94" name="Straight Connector 93"/>
            <p:cNvCxnSpPr/>
            <p:nvPr/>
          </p:nvCxnSpPr>
          <p:spPr>
            <a:xfrm>
              <a:off x="2327412" y="1480013"/>
              <a:ext cx="720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327412" y="1923689"/>
              <a:ext cx="720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V="1">
              <a:off x="2327412" y="2369625"/>
              <a:ext cx="720000" cy="0"/>
            </a:xfrm>
            <a:prstGeom prst="line">
              <a:avLst/>
            </a:prstGeom>
            <a:ln>
              <a:solidFill>
                <a:srgbClr val="CC0A20"/>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2327412" y="2690685"/>
              <a:ext cx="7200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V="1">
              <a:off x="2327412" y="2405625"/>
              <a:ext cx="720000" cy="0"/>
            </a:xfrm>
            <a:prstGeom prst="line">
              <a:avLst/>
            </a:prstGeom>
            <a:ln>
              <a:solidFill>
                <a:srgbClr val="CC0A20"/>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2327412" y="2722951"/>
              <a:ext cx="7200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853470" y="639064"/>
              <a:ext cx="1372303" cy="369332"/>
            </a:xfrm>
            <a:prstGeom prst="rect">
              <a:avLst/>
            </a:prstGeom>
            <a:noFill/>
          </p:spPr>
          <p:txBody>
            <a:bodyPr wrap="none" rtlCol="0">
              <a:spAutoFit/>
            </a:bodyPr>
            <a:lstStyle/>
            <a:p>
              <a:r>
                <a:rPr lang="en-US" b="1" dirty="0" smtClean="0"/>
                <a:t>Spin Triplets</a:t>
              </a:r>
              <a:endParaRPr lang="en-US" b="1" dirty="0"/>
            </a:p>
          </p:txBody>
        </p:sp>
        <p:sp>
          <p:nvSpPr>
            <p:cNvPr id="14" name="Rounded Rectangle 13"/>
            <p:cNvSpPr/>
            <p:nvPr/>
          </p:nvSpPr>
          <p:spPr>
            <a:xfrm>
              <a:off x="900992" y="1085745"/>
              <a:ext cx="5611896" cy="191744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ounded Rectangle 77"/>
            <p:cNvSpPr/>
            <p:nvPr/>
          </p:nvSpPr>
          <p:spPr>
            <a:xfrm>
              <a:off x="891777" y="3123319"/>
              <a:ext cx="5611896" cy="247922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9" name="Straight Connector 78"/>
            <p:cNvCxnSpPr/>
            <p:nvPr/>
          </p:nvCxnSpPr>
          <p:spPr>
            <a:xfrm>
              <a:off x="2840272" y="4821662"/>
              <a:ext cx="632363"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2372864" y="5187426"/>
              <a:ext cx="720000" cy="0"/>
            </a:xfrm>
            <a:prstGeom prst="line">
              <a:avLst/>
            </a:prstGeom>
            <a:ln>
              <a:solidFill>
                <a:srgbClr val="CC0A20"/>
              </a:solidFill>
            </a:ln>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3175402" y="4973387"/>
              <a:ext cx="713394" cy="369332"/>
            </a:xfrm>
            <a:prstGeom prst="rect">
              <a:avLst/>
            </a:prstGeom>
            <a:noFill/>
          </p:spPr>
          <p:txBody>
            <a:bodyPr wrap="none" rtlCol="0">
              <a:spAutoFit/>
            </a:bodyPr>
            <a:lstStyle/>
            <a:p>
              <a:r>
                <a:rPr lang="en-US" dirty="0" err="1">
                  <a:solidFill>
                    <a:srgbClr val="CC0A20"/>
                  </a:solidFill>
                </a:rPr>
                <a:t>m</a:t>
              </a:r>
              <a:r>
                <a:rPr lang="en-US" baseline="-25000" dirty="0" err="1" smtClean="0">
                  <a:solidFill>
                    <a:srgbClr val="CC0A20"/>
                  </a:solidFill>
                </a:rPr>
                <a:t>s</a:t>
              </a:r>
              <a:r>
                <a:rPr lang="en-US" dirty="0" smtClean="0">
                  <a:solidFill>
                    <a:srgbClr val="CC0A20"/>
                  </a:solidFill>
                </a:rPr>
                <a:t>= 0</a:t>
              </a:r>
              <a:endParaRPr lang="en-US" dirty="0">
                <a:solidFill>
                  <a:srgbClr val="CC0A20"/>
                </a:solidFill>
              </a:endParaRPr>
            </a:p>
          </p:txBody>
        </p:sp>
        <p:sp>
          <p:nvSpPr>
            <p:cNvPr id="90" name="TextBox 89"/>
            <p:cNvSpPr txBox="1"/>
            <p:nvPr/>
          </p:nvSpPr>
          <p:spPr>
            <a:xfrm>
              <a:off x="3483750" y="4587864"/>
              <a:ext cx="828359" cy="369332"/>
            </a:xfrm>
            <a:prstGeom prst="rect">
              <a:avLst/>
            </a:prstGeom>
            <a:noFill/>
          </p:spPr>
          <p:txBody>
            <a:bodyPr wrap="none" rtlCol="0">
              <a:spAutoFit/>
            </a:bodyPr>
            <a:lstStyle/>
            <a:p>
              <a:r>
                <a:rPr lang="en-US" dirty="0" err="1"/>
                <a:t>m</a:t>
              </a:r>
              <a:r>
                <a:rPr lang="en-US" baseline="-25000" dirty="0" err="1" smtClean="0"/>
                <a:t>s</a:t>
              </a:r>
              <a:r>
                <a:rPr lang="en-US" dirty="0" smtClean="0"/>
                <a:t>= ±1</a:t>
              </a:r>
              <a:endParaRPr lang="en-US" dirty="0"/>
            </a:p>
          </p:txBody>
        </p:sp>
        <p:sp>
          <p:nvSpPr>
            <p:cNvPr id="91" name="TextBox 90"/>
            <p:cNvSpPr txBox="1"/>
            <p:nvPr/>
          </p:nvSpPr>
          <p:spPr>
            <a:xfrm>
              <a:off x="4597296" y="641117"/>
              <a:ext cx="1394507" cy="369332"/>
            </a:xfrm>
            <a:prstGeom prst="rect">
              <a:avLst/>
            </a:prstGeom>
            <a:noFill/>
          </p:spPr>
          <p:txBody>
            <a:bodyPr wrap="none" rtlCol="0">
              <a:spAutoFit/>
            </a:bodyPr>
            <a:lstStyle/>
            <a:p>
              <a:r>
                <a:rPr lang="en-US" b="1" dirty="0" smtClean="0"/>
                <a:t>Spin </a:t>
              </a:r>
              <a:r>
                <a:rPr lang="en-US" b="1" dirty="0" err="1" smtClean="0"/>
                <a:t>Singlets</a:t>
              </a:r>
              <a:endParaRPr lang="en-US" b="1" dirty="0"/>
            </a:p>
          </p:txBody>
        </p:sp>
        <p:cxnSp>
          <p:nvCxnSpPr>
            <p:cNvPr id="93" name="Straight Connector 92"/>
            <p:cNvCxnSpPr/>
            <p:nvPr/>
          </p:nvCxnSpPr>
          <p:spPr>
            <a:xfrm>
              <a:off x="4908201" y="1225099"/>
              <a:ext cx="720000"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4908201" y="1257365"/>
              <a:ext cx="720000"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4908201" y="3290960"/>
              <a:ext cx="720000"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4908201" y="4251981"/>
              <a:ext cx="720000"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4908201" y="4284247"/>
              <a:ext cx="720000"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1924444" y="4821662"/>
              <a:ext cx="62407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1950418" y="4985598"/>
              <a:ext cx="402674" cy="369332"/>
            </a:xfrm>
            <a:prstGeom prst="rect">
              <a:avLst/>
            </a:prstGeom>
          </p:spPr>
          <p:txBody>
            <a:bodyPr wrap="none">
              <a:spAutoFit/>
            </a:bodyPr>
            <a:lstStyle/>
            <a:p>
              <a:r>
                <a:rPr lang="en-US" b="1" dirty="0">
                  <a:solidFill>
                    <a:srgbClr val="215968"/>
                  </a:solidFill>
                </a:rPr>
                <a:t>A</a:t>
              </a:r>
              <a:r>
                <a:rPr lang="en-US" b="1" baseline="-25000" dirty="0">
                  <a:solidFill>
                    <a:srgbClr val="215968"/>
                  </a:solidFill>
                </a:rPr>
                <a:t>1</a:t>
              </a:r>
              <a:endParaRPr lang="en-US" dirty="0"/>
            </a:p>
          </p:txBody>
        </p:sp>
        <p:sp>
          <p:nvSpPr>
            <p:cNvPr id="112" name="Rectangle 111"/>
            <p:cNvSpPr/>
            <p:nvPr/>
          </p:nvSpPr>
          <p:spPr>
            <a:xfrm>
              <a:off x="1556206" y="4616266"/>
              <a:ext cx="297264" cy="369332"/>
            </a:xfrm>
            <a:prstGeom prst="rect">
              <a:avLst/>
            </a:prstGeom>
          </p:spPr>
          <p:txBody>
            <a:bodyPr wrap="none">
              <a:spAutoFit/>
            </a:bodyPr>
            <a:lstStyle/>
            <a:p>
              <a:r>
                <a:rPr lang="en-US" b="1" dirty="0" smtClean="0">
                  <a:solidFill>
                    <a:srgbClr val="215968"/>
                  </a:solidFill>
                </a:rPr>
                <a:t>E</a:t>
              </a:r>
              <a:endParaRPr lang="en-US" dirty="0"/>
            </a:p>
          </p:txBody>
        </p:sp>
      </p:grpSp>
      <p:grpSp>
        <p:nvGrpSpPr>
          <p:cNvPr id="74" name="Group 73"/>
          <p:cNvGrpSpPr/>
          <p:nvPr/>
        </p:nvGrpSpPr>
        <p:grpSpPr>
          <a:xfrm>
            <a:off x="2385484" y="2369625"/>
            <a:ext cx="555964" cy="2826382"/>
            <a:chOff x="2385484" y="2369625"/>
            <a:chExt cx="555964" cy="2826382"/>
          </a:xfrm>
        </p:grpSpPr>
        <p:cxnSp>
          <p:nvCxnSpPr>
            <p:cNvPr id="21" name="Straight Arrow Connector 20"/>
            <p:cNvCxnSpPr/>
            <p:nvPr/>
          </p:nvCxnSpPr>
          <p:spPr>
            <a:xfrm flipH="1">
              <a:off x="2642911" y="2414206"/>
              <a:ext cx="8580" cy="2781801"/>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p:nvPr/>
          </p:nvCxnSpPr>
          <p:spPr>
            <a:xfrm>
              <a:off x="2760988" y="2369625"/>
              <a:ext cx="0" cy="2817801"/>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385484" y="4275666"/>
              <a:ext cx="231684" cy="400110"/>
            </a:xfrm>
            <a:prstGeom prst="rect">
              <a:avLst/>
            </a:prstGeom>
            <a:noFill/>
          </p:spPr>
          <p:txBody>
            <a:bodyPr wrap="square" rtlCol="0">
              <a:spAutoFit/>
            </a:bodyPr>
            <a:lstStyle/>
            <a:p>
              <a:r>
                <a:rPr lang="en-US" sz="2000" dirty="0" smtClean="0">
                  <a:solidFill>
                    <a:schemeClr val="accent6">
                      <a:lumMod val="75000"/>
                    </a:schemeClr>
                  </a:solidFill>
                </a:rPr>
                <a:t>X</a:t>
              </a:r>
              <a:endParaRPr lang="en-US" sz="2000" dirty="0">
                <a:solidFill>
                  <a:schemeClr val="accent6">
                    <a:lumMod val="75000"/>
                  </a:schemeClr>
                </a:solidFill>
              </a:endParaRPr>
            </a:p>
          </p:txBody>
        </p:sp>
        <p:sp>
          <p:nvSpPr>
            <p:cNvPr id="122" name="TextBox 121"/>
            <p:cNvSpPr txBox="1"/>
            <p:nvPr/>
          </p:nvSpPr>
          <p:spPr>
            <a:xfrm>
              <a:off x="2709764" y="4284247"/>
              <a:ext cx="231684" cy="400110"/>
            </a:xfrm>
            <a:prstGeom prst="rect">
              <a:avLst/>
            </a:prstGeom>
            <a:noFill/>
          </p:spPr>
          <p:txBody>
            <a:bodyPr wrap="square" rtlCol="0">
              <a:spAutoFit/>
            </a:bodyPr>
            <a:lstStyle/>
            <a:p>
              <a:r>
                <a:rPr lang="en-US" sz="2000" dirty="0">
                  <a:solidFill>
                    <a:schemeClr val="accent6">
                      <a:lumMod val="75000"/>
                    </a:schemeClr>
                  </a:solidFill>
                </a:rPr>
                <a:t>Y</a:t>
              </a:r>
            </a:p>
          </p:txBody>
        </p:sp>
      </p:grpSp>
      <p:grpSp>
        <p:nvGrpSpPr>
          <p:cNvPr id="72" name="Group 71"/>
          <p:cNvGrpSpPr/>
          <p:nvPr/>
        </p:nvGrpSpPr>
        <p:grpSpPr>
          <a:xfrm>
            <a:off x="1773157" y="1480013"/>
            <a:ext cx="1872300" cy="3341649"/>
            <a:chOff x="1773157" y="1480013"/>
            <a:chExt cx="1872300" cy="3341649"/>
          </a:xfrm>
        </p:grpSpPr>
        <p:cxnSp>
          <p:nvCxnSpPr>
            <p:cNvPr id="133" name="Straight Arrow Connector 132"/>
            <p:cNvCxnSpPr/>
            <p:nvPr/>
          </p:nvCxnSpPr>
          <p:spPr>
            <a:xfrm>
              <a:off x="2951998" y="2722951"/>
              <a:ext cx="231985" cy="2098711"/>
            </a:xfrm>
            <a:prstGeom prst="straightConnector1">
              <a:avLst/>
            </a:prstGeom>
            <a:ln>
              <a:solidFill>
                <a:schemeClr val="accent4">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a:off x="2851349" y="2722951"/>
              <a:ext cx="241515" cy="2098711"/>
            </a:xfrm>
            <a:prstGeom prst="straightConnector1">
              <a:avLst/>
            </a:prstGeom>
            <a:ln>
              <a:solidFill>
                <a:schemeClr val="accent4">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flipH="1">
              <a:off x="2316535" y="2722951"/>
              <a:ext cx="231985" cy="2098711"/>
            </a:xfrm>
            <a:prstGeom prst="straightConnector1">
              <a:avLst/>
            </a:prstGeom>
            <a:ln>
              <a:solidFill>
                <a:schemeClr val="accent5">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flipH="1">
              <a:off x="2215886" y="2722951"/>
              <a:ext cx="241515" cy="2098711"/>
            </a:xfrm>
            <a:prstGeom prst="straightConnector1">
              <a:avLst/>
            </a:prstGeom>
            <a:ln>
              <a:solidFill>
                <a:schemeClr val="accent5">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a:off x="2941448" y="1923689"/>
              <a:ext cx="415195" cy="2897973"/>
            </a:xfrm>
            <a:prstGeom prst="straightConnector1">
              <a:avLst/>
            </a:prstGeom>
            <a:ln>
              <a:solidFill>
                <a:schemeClr val="accent5">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a:off x="2951998" y="1480013"/>
              <a:ext cx="516198" cy="3341649"/>
            </a:xfrm>
            <a:prstGeom prst="straightConnector1">
              <a:avLst/>
            </a:prstGeom>
            <a:ln>
              <a:solidFill>
                <a:schemeClr val="accent5">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flipH="1">
              <a:off x="2102617" y="1923689"/>
              <a:ext cx="371946" cy="2897973"/>
            </a:xfrm>
            <a:prstGeom prst="straightConnector1">
              <a:avLst/>
            </a:prstGeom>
            <a:ln>
              <a:solidFill>
                <a:schemeClr val="accent4">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p:nvPr/>
          </p:nvCxnSpPr>
          <p:spPr>
            <a:xfrm flipH="1">
              <a:off x="2011499" y="1480013"/>
              <a:ext cx="437321" cy="3341649"/>
            </a:xfrm>
            <a:prstGeom prst="straightConnector1">
              <a:avLst/>
            </a:prstGeom>
            <a:ln>
              <a:solidFill>
                <a:schemeClr val="accent4">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3290935" y="3543105"/>
              <a:ext cx="354522" cy="369332"/>
            </a:xfrm>
            <a:prstGeom prst="rect">
              <a:avLst/>
            </a:prstGeom>
            <a:noFill/>
          </p:spPr>
          <p:txBody>
            <a:bodyPr wrap="none" rtlCol="0">
              <a:spAutoFit/>
            </a:bodyPr>
            <a:lstStyle/>
            <a:p>
              <a:r>
                <a:rPr lang="en-US" dirty="0" err="1" smtClean="0">
                  <a:solidFill>
                    <a:schemeClr val="accent5">
                      <a:lumMod val="75000"/>
                    </a:schemeClr>
                  </a:solidFill>
                </a:rPr>
                <a:t>σ</a:t>
              </a:r>
              <a:r>
                <a:rPr lang="en-US" baseline="-25000" dirty="0" smtClean="0">
                  <a:solidFill>
                    <a:schemeClr val="accent5">
                      <a:lumMod val="75000"/>
                    </a:schemeClr>
                  </a:solidFill>
                </a:rPr>
                <a:t>-</a:t>
              </a:r>
              <a:endParaRPr lang="en-US" dirty="0">
                <a:solidFill>
                  <a:schemeClr val="accent5">
                    <a:lumMod val="75000"/>
                  </a:schemeClr>
                </a:solidFill>
              </a:endParaRPr>
            </a:p>
          </p:txBody>
        </p:sp>
        <p:sp>
          <p:nvSpPr>
            <p:cNvPr id="141" name="TextBox 140"/>
            <p:cNvSpPr txBox="1"/>
            <p:nvPr/>
          </p:nvSpPr>
          <p:spPr>
            <a:xfrm>
              <a:off x="1773157" y="3609699"/>
              <a:ext cx="389850" cy="369332"/>
            </a:xfrm>
            <a:prstGeom prst="rect">
              <a:avLst/>
            </a:prstGeom>
            <a:noFill/>
          </p:spPr>
          <p:txBody>
            <a:bodyPr wrap="none" rtlCol="0">
              <a:spAutoFit/>
            </a:bodyPr>
            <a:lstStyle/>
            <a:p>
              <a:r>
                <a:rPr lang="en-US" dirty="0" err="1" smtClean="0">
                  <a:solidFill>
                    <a:schemeClr val="accent4">
                      <a:lumMod val="75000"/>
                    </a:schemeClr>
                  </a:solidFill>
                </a:rPr>
                <a:t>σ</a:t>
              </a:r>
              <a:r>
                <a:rPr lang="en-US" baseline="-25000" dirty="0" smtClean="0">
                  <a:solidFill>
                    <a:schemeClr val="accent4">
                      <a:lumMod val="75000"/>
                    </a:schemeClr>
                  </a:solidFill>
                </a:rPr>
                <a:t>+</a:t>
              </a:r>
              <a:endParaRPr lang="en-US" dirty="0">
                <a:solidFill>
                  <a:schemeClr val="accent4">
                    <a:lumMod val="75000"/>
                  </a:schemeClr>
                </a:solidFill>
              </a:endParaRPr>
            </a:p>
          </p:txBody>
        </p:sp>
      </p:grpSp>
      <p:sp>
        <p:nvSpPr>
          <p:cNvPr id="143" name="TextBox 142"/>
          <p:cNvSpPr txBox="1"/>
          <p:nvPr/>
        </p:nvSpPr>
        <p:spPr>
          <a:xfrm>
            <a:off x="6744572" y="1283107"/>
            <a:ext cx="2162382" cy="1477328"/>
          </a:xfrm>
          <a:prstGeom prst="rect">
            <a:avLst/>
          </a:prstGeom>
          <a:noFill/>
        </p:spPr>
        <p:txBody>
          <a:bodyPr wrap="square" rtlCol="0">
            <a:spAutoFit/>
          </a:bodyPr>
          <a:lstStyle/>
          <a:p>
            <a:r>
              <a:rPr lang="en-US" dirty="0" smtClean="0"/>
              <a:t>The spin-orbit interaction can mix </a:t>
            </a:r>
            <a:r>
              <a:rPr lang="en-US" dirty="0" err="1" smtClean="0"/>
              <a:t>singlets</a:t>
            </a:r>
            <a:r>
              <a:rPr lang="en-US" dirty="0" smtClean="0"/>
              <a:t> and triplets with the same symmetry</a:t>
            </a:r>
            <a:endParaRPr lang="en-US" dirty="0"/>
          </a:p>
        </p:txBody>
      </p:sp>
      <p:sp>
        <p:nvSpPr>
          <p:cNvPr id="144" name="Rectangle 143"/>
          <p:cNvSpPr/>
          <p:nvPr/>
        </p:nvSpPr>
        <p:spPr>
          <a:xfrm>
            <a:off x="5628201" y="1016290"/>
            <a:ext cx="375260" cy="369332"/>
          </a:xfrm>
          <a:prstGeom prst="rect">
            <a:avLst/>
          </a:prstGeom>
        </p:spPr>
        <p:txBody>
          <a:bodyPr wrap="none">
            <a:spAutoFit/>
          </a:bodyPr>
          <a:lstStyle/>
          <a:p>
            <a:r>
              <a:rPr lang="en-US" b="1" baseline="30000" dirty="0" smtClean="0">
                <a:solidFill>
                  <a:srgbClr val="215968"/>
                </a:solidFill>
              </a:rPr>
              <a:t>1</a:t>
            </a:r>
            <a:r>
              <a:rPr lang="en-US" b="1" dirty="0" smtClean="0">
                <a:solidFill>
                  <a:srgbClr val="215968"/>
                </a:solidFill>
              </a:rPr>
              <a:t>E</a:t>
            </a:r>
            <a:endParaRPr lang="en-US" dirty="0"/>
          </a:p>
        </p:txBody>
      </p:sp>
      <p:sp>
        <p:nvSpPr>
          <p:cNvPr id="145" name="Rectangle 144"/>
          <p:cNvSpPr/>
          <p:nvPr/>
        </p:nvSpPr>
        <p:spPr>
          <a:xfrm>
            <a:off x="5669349" y="4082419"/>
            <a:ext cx="375260" cy="369332"/>
          </a:xfrm>
          <a:prstGeom prst="rect">
            <a:avLst/>
          </a:prstGeom>
        </p:spPr>
        <p:txBody>
          <a:bodyPr wrap="none">
            <a:spAutoFit/>
          </a:bodyPr>
          <a:lstStyle/>
          <a:p>
            <a:r>
              <a:rPr lang="en-US" b="1" baseline="30000" dirty="0" smtClean="0">
                <a:solidFill>
                  <a:srgbClr val="215968"/>
                </a:solidFill>
              </a:rPr>
              <a:t>1</a:t>
            </a:r>
            <a:r>
              <a:rPr lang="en-US" b="1" dirty="0" smtClean="0">
                <a:solidFill>
                  <a:srgbClr val="215968"/>
                </a:solidFill>
              </a:rPr>
              <a:t>E</a:t>
            </a:r>
            <a:endParaRPr lang="en-US" dirty="0"/>
          </a:p>
        </p:txBody>
      </p:sp>
      <p:sp>
        <p:nvSpPr>
          <p:cNvPr id="146" name="Rectangle 145"/>
          <p:cNvSpPr/>
          <p:nvPr/>
        </p:nvSpPr>
        <p:spPr>
          <a:xfrm>
            <a:off x="5652187" y="3094626"/>
            <a:ext cx="480533" cy="369332"/>
          </a:xfrm>
          <a:prstGeom prst="rect">
            <a:avLst/>
          </a:prstGeom>
        </p:spPr>
        <p:txBody>
          <a:bodyPr wrap="none">
            <a:spAutoFit/>
          </a:bodyPr>
          <a:lstStyle/>
          <a:p>
            <a:r>
              <a:rPr lang="en-US" b="1" baseline="30000" dirty="0" smtClean="0">
                <a:solidFill>
                  <a:srgbClr val="215968"/>
                </a:solidFill>
              </a:rPr>
              <a:t>1</a:t>
            </a:r>
            <a:r>
              <a:rPr lang="en-US" b="1" dirty="0" smtClean="0">
                <a:solidFill>
                  <a:srgbClr val="215968"/>
                </a:solidFill>
              </a:rPr>
              <a:t>A</a:t>
            </a:r>
            <a:r>
              <a:rPr lang="en-US" b="1" baseline="-25000" dirty="0" smtClean="0">
                <a:solidFill>
                  <a:srgbClr val="215968"/>
                </a:solidFill>
              </a:rPr>
              <a:t>1</a:t>
            </a:r>
            <a:endParaRPr lang="en-US" dirty="0"/>
          </a:p>
        </p:txBody>
      </p:sp>
      <p:grpSp>
        <p:nvGrpSpPr>
          <p:cNvPr id="160" name="Group 159"/>
          <p:cNvGrpSpPr/>
          <p:nvPr/>
        </p:nvGrpSpPr>
        <p:grpSpPr>
          <a:xfrm>
            <a:off x="3092864" y="1229948"/>
            <a:ext cx="2312922" cy="3966059"/>
            <a:chOff x="3092864" y="1229948"/>
            <a:chExt cx="2312922" cy="3966059"/>
          </a:xfrm>
        </p:grpSpPr>
        <p:cxnSp>
          <p:nvCxnSpPr>
            <p:cNvPr id="148" name="Straight Arrow Connector 147"/>
            <p:cNvCxnSpPr/>
            <p:nvPr/>
          </p:nvCxnSpPr>
          <p:spPr>
            <a:xfrm flipV="1">
              <a:off x="3092864" y="1257365"/>
              <a:ext cx="1746752" cy="111226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p:nvPr/>
          </p:nvCxnSpPr>
          <p:spPr>
            <a:xfrm flipV="1">
              <a:off x="3110026" y="3299541"/>
              <a:ext cx="1746752" cy="189646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p:nvPr/>
          </p:nvCxnSpPr>
          <p:spPr>
            <a:xfrm>
              <a:off x="3110026" y="2722951"/>
              <a:ext cx="1729590" cy="1529030"/>
            </a:xfrm>
            <a:prstGeom prst="straightConnector1">
              <a:avLst/>
            </a:prstGeom>
            <a:ln>
              <a:solidFill>
                <a:schemeClr val="accent3">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5" name="Straight Arrow Connector 154"/>
            <p:cNvCxnSpPr/>
            <p:nvPr/>
          </p:nvCxnSpPr>
          <p:spPr>
            <a:xfrm>
              <a:off x="3092864" y="1917107"/>
              <a:ext cx="1738171" cy="1373853"/>
            </a:xfrm>
            <a:prstGeom prst="straightConnector1">
              <a:avLst/>
            </a:prstGeom>
            <a:ln>
              <a:solidFill>
                <a:schemeClr val="accent3">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8" name="TextBox 157"/>
            <p:cNvSpPr txBox="1"/>
            <p:nvPr/>
          </p:nvSpPr>
          <p:spPr>
            <a:xfrm>
              <a:off x="3628295" y="1229948"/>
              <a:ext cx="763964" cy="369332"/>
            </a:xfrm>
            <a:prstGeom prst="rect">
              <a:avLst/>
            </a:prstGeom>
            <a:noFill/>
          </p:spPr>
          <p:txBody>
            <a:bodyPr wrap="none" rtlCol="0">
              <a:spAutoFit/>
            </a:bodyPr>
            <a:lstStyle/>
            <a:p>
              <a:r>
                <a:rPr lang="en-US" dirty="0" err="1" smtClean="0">
                  <a:solidFill>
                    <a:schemeClr val="accent1">
                      <a:lumMod val="50000"/>
                    </a:schemeClr>
                  </a:solidFill>
                </a:rPr>
                <a:t>λ</a:t>
              </a:r>
              <a:r>
                <a:rPr lang="en-US" baseline="-25000" dirty="0" err="1" smtClean="0">
                  <a:solidFill>
                    <a:schemeClr val="accent1">
                      <a:lumMod val="50000"/>
                    </a:schemeClr>
                  </a:solidFill>
                </a:rPr>
                <a:t>z</a:t>
              </a:r>
              <a:r>
                <a:rPr lang="en-US" baseline="-25000" dirty="0" smtClean="0">
                  <a:solidFill>
                    <a:schemeClr val="accent1">
                      <a:lumMod val="50000"/>
                    </a:schemeClr>
                  </a:solidFill>
                </a:rPr>
                <a:t> </a:t>
              </a:r>
              <a:r>
                <a:rPr lang="en-US" dirty="0" err="1" smtClean="0">
                  <a:solidFill>
                    <a:schemeClr val="accent1">
                      <a:lumMod val="50000"/>
                    </a:schemeClr>
                  </a:solidFill>
                </a:rPr>
                <a:t>S</a:t>
              </a:r>
              <a:r>
                <a:rPr lang="en-US" baseline="-25000" dirty="0" err="1" smtClean="0">
                  <a:solidFill>
                    <a:schemeClr val="accent1">
                      <a:lumMod val="50000"/>
                    </a:schemeClr>
                  </a:solidFill>
                </a:rPr>
                <a:t>z</a:t>
              </a:r>
              <a:r>
                <a:rPr lang="en-US" dirty="0" smtClean="0">
                  <a:solidFill>
                    <a:schemeClr val="accent1">
                      <a:lumMod val="50000"/>
                    </a:schemeClr>
                  </a:solidFill>
                </a:rPr>
                <a:t> </a:t>
              </a:r>
              <a:r>
                <a:rPr lang="en-US" dirty="0" err="1" smtClean="0">
                  <a:solidFill>
                    <a:schemeClr val="accent1">
                      <a:lumMod val="50000"/>
                    </a:schemeClr>
                  </a:solidFill>
                </a:rPr>
                <a:t>L</a:t>
              </a:r>
              <a:r>
                <a:rPr lang="en-US" baseline="-25000" dirty="0" err="1" smtClean="0">
                  <a:solidFill>
                    <a:schemeClr val="accent1">
                      <a:lumMod val="50000"/>
                    </a:schemeClr>
                  </a:solidFill>
                </a:rPr>
                <a:t>z</a:t>
              </a:r>
              <a:endParaRPr lang="en-US" dirty="0">
                <a:solidFill>
                  <a:schemeClr val="accent1">
                    <a:lumMod val="50000"/>
                  </a:schemeClr>
                </a:solidFill>
              </a:endParaRPr>
            </a:p>
          </p:txBody>
        </p:sp>
        <p:sp>
          <p:nvSpPr>
            <p:cNvPr id="159" name="TextBox 158"/>
            <p:cNvSpPr txBox="1"/>
            <p:nvPr/>
          </p:nvSpPr>
          <p:spPr>
            <a:xfrm>
              <a:off x="3930127" y="2209299"/>
              <a:ext cx="1475659" cy="369332"/>
            </a:xfrm>
            <a:prstGeom prst="rect">
              <a:avLst/>
            </a:prstGeom>
            <a:noFill/>
          </p:spPr>
          <p:txBody>
            <a:bodyPr wrap="none" rtlCol="0">
              <a:spAutoFit/>
            </a:bodyPr>
            <a:lstStyle/>
            <a:p>
              <a:r>
                <a:rPr lang="el-GR" dirty="0" smtClean="0">
                  <a:solidFill>
                    <a:schemeClr val="accent3">
                      <a:lumMod val="50000"/>
                    </a:schemeClr>
                  </a:solidFill>
                </a:rPr>
                <a:t>λ</a:t>
              </a:r>
              <a:r>
                <a:rPr lang="en-US" baseline="-25000" dirty="0" err="1" smtClean="0">
                  <a:solidFill>
                    <a:schemeClr val="accent3">
                      <a:lumMod val="50000"/>
                    </a:schemeClr>
                  </a:solidFill>
                </a:rPr>
                <a:t>xy</a:t>
              </a:r>
              <a:r>
                <a:rPr lang="en-US" baseline="-25000" dirty="0" smtClean="0">
                  <a:solidFill>
                    <a:schemeClr val="accent3">
                      <a:lumMod val="50000"/>
                    </a:schemeClr>
                  </a:solidFill>
                </a:rPr>
                <a:t> </a:t>
              </a:r>
              <a:r>
                <a:rPr lang="en-US" dirty="0" smtClean="0">
                  <a:solidFill>
                    <a:schemeClr val="accent3">
                      <a:lumMod val="50000"/>
                    </a:schemeClr>
                  </a:solidFill>
                </a:rPr>
                <a:t>(S</a:t>
              </a:r>
              <a:r>
                <a:rPr lang="en-US" baseline="-25000" dirty="0" smtClean="0">
                  <a:solidFill>
                    <a:schemeClr val="accent3">
                      <a:lumMod val="50000"/>
                    </a:schemeClr>
                  </a:solidFill>
                </a:rPr>
                <a:t>+</a:t>
              </a:r>
              <a:r>
                <a:rPr lang="en-US" dirty="0" smtClean="0">
                  <a:solidFill>
                    <a:schemeClr val="accent3">
                      <a:lumMod val="50000"/>
                    </a:schemeClr>
                  </a:solidFill>
                </a:rPr>
                <a:t> L</a:t>
              </a:r>
              <a:r>
                <a:rPr lang="en-US" baseline="-25000" dirty="0" smtClean="0">
                  <a:solidFill>
                    <a:schemeClr val="accent3">
                      <a:lumMod val="50000"/>
                    </a:schemeClr>
                  </a:solidFill>
                </a:rPr>
                <a:t>-</a:t>
              </a:r>
              <a:r>
                <a:rPr lang="en-US" dirty="0" smtClean="0">
                  <a:solidFill>
                    <a:schemeClr val="accent3">
                      <a:lumMod val="50000"/>
                    </a:schemeClr>
                  </a:solidFill>
                </a:rPr>
                <a:t>+S</a:t>
              </a:r>
              <a:r>
                <a:rPr lang="en-US" baseline="-25000" dirty="0" smtClean="0">
                  <a:solidFill>
                    <a:schemeClr val="accent3">
                      <a:lumMod val="50000"/>
                    </a:schemeClr>
                  </a:solidFill>
                </a:rPr>
                <a:t>-</a:t>
              </a:r>
              <a:r>
                <a:rPr lang="en-US" dirty="0" smtClean="0">
                  <a:solidFill>
                    <a:schemeClr val="accent3">
                      <a:lumMod val="50000"/>
                    </a:schemeClr>
                  </a:solidFill>
                </a:rPr>
                <a:t> L</a:t>
              </a:r>
              <a:r>
                <a:rPr lang="en-US" baseline="-25000" dirty="0">
                  <a:solidFill>
                    <a:schemeClr val="accent3">
                      <a:lumMod val="50000"/>
                    </a:schemeClr>
                  </a:solidFill>
                </a:rPr>
                <a:t>+</a:t>
              </a:r>
              <a:r>
                <a:rPr lang="en-US" dirty="0" smtClean="0">
                  <a:solidFill>
                    <a:schemeClr val="accent3">
                      <a:lumMod val="50000"/>
                    </a:schemeClr>
                  </a:solidFill>
                </a:rPr>
                <a:t>)</a:t>
              </a:r>
              <a:endParaRPr lang="en-US" dirty="0">
                <a:solidFill>
                  <a:schemeClr val="accent3">
                    <a:lumMod val="50000"/>
                  </a:schemeClr>
                </a:solidFill>
              </a:endParaRPr>
            </a:p>
          </p:txBody>
        </p:sp>
      </p:grpSp>
      <p:sp>
        <p:nvSpPr>
          <p:cNvPr id="170" name="TextBox 169"/>
          <p:cNvSpPr txBox="1"/>
          <p:nvPr/>
        </p:nvSpPr>
        <p:spPr>
          <a:xfrm>
            <a:off x="1250438" y="5823185"/>
            <a:ext cx="4993675" cy="369332"/>
          </a:xfrm>
          <a:prstGeom prst="rect">
            <a:avLst/>
          </a:prstGeom>
          <a:noFill/>
        </p:spPr>
        <p:txBody>
          <a:bodyPr wrap="none" rtlCol="0">
            <a:spAutoFit/>
          </a:bodyPr>
          <a:lstStyle/>
          <a:p>
            <a:r>
              <a:rPr lang="en-US" dirty="0" smtClean="0"/>
              <a:t>Mechanism for spin-selective intersystem crossings</a:t>
            </a:r>
            <a:endParaRPr lang="en-US" dirty="0"/>
          </a:p>
        </p:txBody>
      </p:sp>
      <p:sp>
        <p:nvSpPr>
          <p:cNvPr id="4" name="TextBox 3"/>
          <p:cNvSpPr txBox="1"/>
          <p:nvPr/>
        </p:nvSpPr>
        <p:spPr>
          <a:xfrm rot="2449880">
            <a:off x="3803127" y="3127510"/>
            <a:ext cx="533281" cy="369332"/>
          </a:xfrm>
          <a:prstGeom prst="rect">
            <a:avLst/>
          </a:prstGeom>
          <a:noFill/>
        </p:spPr>
        <p:txBody>
          <a:bodyPr wrap="none" rtlCol="0">
            <a:spAutoFit/>
          </a:bodyPr>
          <a:lstStyle/>
          <a:p>
            <a:r>
              <a:rPr lang="en-US" dirty="0" smtClean="0">
                <a:solidFill>
                  <a:schemeClr val="accent3">
                    <a:lumMod val="50000"/>
                  </a:schemeClr>
                </a:solidFill>
              </a:rPr>
              <a:t>fast</a:t>
            </a:r>
            <a:endParaRPr lang="en-US" dirty="0">
              <a:solidFill>
                <a:schemeClr val="accent3">
                  <a:lumMod val="50000"/>
                </a:schemeClr>
              </a:solidFill>
            </a:endParaRPr>
          </a:p>
        </p:txBody>
      </p:sp>
      <p:sp>
        <p:nvSpPr>
          <p:cNvPr id="63" name="TextBox 62"/>
          <p:cNvSpPr txBox="1"/>
          <p:nvPr/>
        </p:nvSpPr>
        <p:spPr>
          <a:xfrm rot="2449880">
            <a:off x="4241903" y="2624589"/>
            <a:ext cx="533281" cy="369332"/>
          </a:xfrm>
          <a:prstGeom prst="rect">
            <a:avLst/>
          </a:prstGeom>
          <a:noFill/>
        </p:spPr>
        <p:txBody>
          <a:bodyPr wrap="none" rtlCol="0">
            <a:spAutoFit/>
          </a:bodyPr>
          <a:lstStyle/>
          <a:p>
            <a:r>
              <a:rPr lang="en-US" dirty="0" smtClean="0">
                <a:solidFill>
                  <a:schemeClr val="accent3">
                    <a:lumMod val="50000"/>
                  </a:schemeClr>
                </a:solidFill>
              </a:rPr>
              <a:t>fast</a:t>
            </a:r>
            <a:endParaRPr lang="en-US" dirty="0">
              <a:solidFill>
                <a:schemeClr val="accent3">
                  <a:lumMod val="50000"/>
                </a:schemeClr>
              </a:solidFill>
            </a:endParaRPr>
          </a:p>
        </p:txBody>
      </p:sp>
      <p:grpSp>
        <p:nvGrpSpPr>
          <p:cNvPr id="6" name="Group 5"/>
          <p:cNvGrpSpPr/>
          <p:nvPr/>
        </p:nvGrpSpPr>
        <p:grpSpPr>
          <a:xfrm>
            <a:off x="5283429" y="1265945"/>
            <a:ext cx="229966" cy="2950334"/>
            <a:chOff x="5283429" y="1265945"/>
            <a:chExt cx="229966" cy="2950334"/>
          </a:xfrm>
        </p:grpSpPr>
        <p:grpSp>
          <p:nvGrpSpPr>
            <p:cNvPr id="169" name="Group 168"/>
            <p:cNvGrpSpPr/>
            <p:nvPr/>
          </p:nvGrpSpPr>
          <p:grpSpPr>
            <a:xfrm>
              <a:off x="5405786" y="1265945"/>
              <a:ext cx="107609" cy="2950334"/>
              <a:chOff x="5405786" y="1257364"/>
              <a:chExt cx="107609" cy="2950334"/>
            </a:xfrm>
          </p:grpSpPr>
          <p:cxnSp>
            <p:nvCxnSpPr>
              <p:cNvPr id="161" name="Straight Arrow Connector 160"/>
              <p:cNvCxnSpPr/>
              <p:nvPr/>
            </p:nvCxnSpPr>
            <p:spPr>
              <a:xfrm>
                <a:off x="5513395" y="1257365"/>
                <a:ext cx="0" cy="2950333"/>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2" name="Straight Arrow Connector 161"/>
              <p:cNvCxnSpPr/>
              <p:nvPr/>
            </p:nvCxnSpPr>
            <p:spPr>
              <a:xfrm>
                <a:off x="5405786" y="1257364"/>
                <a:ext cx="0" cy="2016434"/>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grpSp>
        <p:cxnSp>
          <p:nvCxnSpPr>
            <p:cNvPr id="64" name="Straight Arrow Connector 63"/>
            <p:cNvCxnSpPr/>
            <p:nvPr/>
          </p:nvCxnSpPr>
          <p:spPr>
            <a:xfrm>
              <a:off x="5283429" y="3327871"/>
              <a:ext cx="0" cy="888408"/>
            </a:xfrm>
            <a:prstGeom prst="straightConnector1">
              <a:avLst/>
            </a:prstGeom>
            <a:ln>
              <a:solidFill>
                <a:schemeClr val="accent6">
                  <a:lumMod val="75000"/>
                </a:schemeClr>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3051121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7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170" grpId="0"/>
      <p:bldP spid="4" grpId="0"/>
      <p:bldP spid="6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Group 103"/>
          <p:cNvGrpSpPr/>
          <p:nvPr/>
        </p:nvGrpSpPr>
        <p:grpSpPr>
          <a:xfrm>
            <a:off x="2985565" y="1866328"/>
            <a:ext cx="390447" cy="771041"/>
            <a:chOff x="1349515" y="2692200"/>
            <a:chExt cx="780894" cy="850185"/>
          </a:xfrm>
        </p:grpSpPr>
        <p:sp>
          <p:nvSpPr>
            <p:cNvPr id="108" name="Line 28"/>
            <p:cNvSpPr>
              <a:spLocks noChangeShapeType="1"/>
            </p:cNvSpPr>
            <p:nvPr/>
          </p:nvSpPr>
          <p:spPr bwMode="auto">
            <a:xfrm>
              <a:off x="1368409" y="2692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09" name="Line 29"/>
            <p:cNvSpPr>
              <a:spLocks noChangeShapeType="1"/>
            </p:cNvSpPr>
            <p:nvPr/>
          </p:nvSpPr>
          <p:spPr bwMode="auto">
            <a:xfrm>
              <a:off x="1368409" y="2768401"/>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10" name="Line 30"/>
            <p:cNvSpPr>
              <a:spLocks noChangeShapeType="1"/>
            </p:cNvSpPr>
            <p:nvPr/>
          </p:nvSpPr>
          <p:spPr bwMode="auto">
            <a:xfrm>
              <a:off x="1368409" y="2844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17" name="Line 32"/>
            <p:cNvSpPr>
              <a:spLocks noChangeShapeType="1"/>
            </p:cNvSpPr>
            <p:nvPr/>
          </p:nvSpPr>
          <p:spPr bwMode="auto">
            <a:xfrm>
              <a:off x="1349515" y="3542385"/>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21" name="Line 36"/>
            <p:cNvSpPr>
              <a:spLocks noChangeShapeType="1"/>
            </p:cNvSpPr>
            <p:nvPr/>
          </p:nvSpPr>
          <p:spPr bwMode="auto">
            <a:xfrm>
              <a:off x="1349515" y="3389985"/>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23" name="Line 37"/>
            <p:cNvSpPr>
              <a:spLocks noChangeShapeType="1"/>
            </p:cNvSpPr>
            <p:nvPr/>
          </p:nvSpPr>
          <p:spPr bwMode="auto">
            <a:xfrm>
              <a:off x="1349515" y="3466185"/>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nvGrpSpPr>
          <p:cNvPr id="2" name="Group 1"/>
          <p:cNvGrpSpPr/>
          <p:nvPr/>
        </p:nvGrpSpPr>
        <p:grpSpPr>
          <a:xfrm>
            <a:off x="1189004" y="1040738"/>
            <a:ext cx="762000" cy="2362200"/>
            <a:chOff x="1349515" y="1180185"/>
            <a:chExt cx="762000" cy="2362200"/>
          </a:xfrm>
        </p:grpSpPr>
        <p:sp>
          <p:nvSpPr>
            <p:cNvPr id="216" name="Line 26"/>
            <p:cNvSpPr>
              <a:spLocks noChangeShapeType="1"/>
            </p:cNvSpPr>
            <p:nvPr/>
          </p:nvSpPr>
          <p:spPr bwMode="auto">
            <a:xfrm>
              <a:off x="1349515" y="1256385"/>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7" name="Line 27"/>
            <p:cNvSpPr>
              <a:spLocks noChangeShapeType="1"/>
            </p:cNvSpPr>
            <p:nvPr/>
          </p:nvSpPr>
          <p:spPr bwMode="auto">
            <a:xfrm>
              <a:off x="1349515" y="1332585"/>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8" name="Line 28"/>
            <p:cNvSpPr>
              <a:spLocks noChangeShapeType="1"/>
            </p:cNvSpPr>
            <p:nvPr/>
          </p:nvSpPr>
          <p:spPr bwMode="auto">
            <a:xfrm>
              <a:off x="1349515" y="1408785"/>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9" name="Line 29"/>
            <p:cNvSpPr>
              <a:spLocks noChangeShapeType="1"/>
            </p:cNvSpPr>
            <p:nvPr/>
          </p:nvSpPr>
          <p:spPr bwMode="auto">
            <a:xfrm>
              <a:off x="1349515" y="1484985"/>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0" name="Line 30"/>
            <p:cNvSpPr>
              <a:spLocks noChangeShapeType="1"/>
            </p:cNvSpPr>
            <p:nvPr/>
          </p:nvSpPr>
          <p:spPr bwMode="auto">
            <a:xfrm>
              <a:off x="1349515" y="1561185"/>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1" name="Line 31"/>
            <p:cNvSpPr>
              <a:spLocks noChangeShapeType="1"/>
            </p:cNvSpPr>
            <p:nvPr/>
          </p:nvSpPr>
          <p:spPr bwMode="auto">
            <a:xfrm>
              <a:off x="1349515" y="1180185"/>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2" name="Line 32"/>
            <p:cNvSpPr>
              <a:spLocks noChangeShapeType="1"/>
            </p:cNvSpPr>
            <p:nvPr/>
          </p:nvSpPr>
          <p:spPr bwMode="auto">
            <a:xfrm>
              <a:off x="1349515" y="3542385"/>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3" name="Line 33"/>
            <p:cNvSpPr>
              <a:spLocks noChangeShapeType="1"/>
            </p:cNvSpPr>
            <p:nvPr/>
          </p:nvSpPr>
          <p:spPr bwMode="auto">
            <a:xfrm>
              <a:off x="1349515" y="3161385"/>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4" name="Line 34"/>
            <p:cNvSpPr>
              <a:spLocks noChangeShapeType="1"/>
            </p:cNvSpPr>
            <p:nvPr/>
          </p:nvSpPr>
          <p:spPr bwMode="auto">
            <a:xfrm>
              <a:off x="1349515" y="3237585"/>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5" name="Line 35"/>
            <p:cNvSpPr>
              <a:spLocks noChangeShapeType="1"/>
            </p:cNvSpPr>
            <p:nvPr/>
          </p:nvSpPr>
          <p:spPr bwMode="auto">
            <a:xfrm>
              <a:off x="1349515" y="3313785"/>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6" name="Line 36"/>
            <p:cNvSpPr>
              <a:spLocks noChangeShapeType="1"/>
            </p:cNvSpPr>
            <p:nvPr/>
          </p:nvSpPr>
          <p:spPr bwMode="auto">
            <a:xfrm>
              <a:off x="1349515" y="3389985"/>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7" name="Line 37"/>
            <p:cNvSpPr>
              <a:spLocks noChangeShapeType="1"/>
            </p:cNvSpPr>
            <p:nvPr/>
          </p:nvSpPr>
          <p:spPr bwMode="auto">
            <a:xfrm>
              <a:off x="1349515" y="3466185"/>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8" name="Line 38"/>
            <p:cNvSpPr>
              <a:spLocks noChangeShapeType="1"/>
            </p:cNvSpPr>
            <p:nvPr/>
          </p:nvSpPr>
          <p:spPr bwMode="auto">
            <a:xfrm>
              <a:off x="1349515" y="3085185"/>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13" name="Rectangle 2"/>
          <p:cNvSpPr txBox="1">
            <a:spLocks noChangeArrowheads="1"/>
          </p:cNvSpPr>
          <p:nvPr/>
        </p:nvSpPr>
        <p:spPr>
          <a:xfrm>
            <a:off x="0" y="0"/>
            <a:ext cx="9156293" cy="524933"/>
          </a:xfrm>
          <a:prstGeom prst="rect">
            <a:avLst/>
          </a:prstGeom>
          <a:solidFill>
            <a:schemeClr val="accent2">
              <a:lumMod val="75000"/>
            </a:schemeClr>
          </a:solidFill>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err="1" smtClean="0">
                <a:solidFill>
                  <a:schemeClr val="bg1"/>
                </a:solidFill>
                <a:latin typeface="+mn-lt"/>
                <a:ea typeface="ＭＳ Ｐゴシック" charset="0"/>
                <a:cs typeface="ＭＳ Ｐゴシック" charset="0"/>
              </a:rPr>
              <a:t>Vibronic</a:t>
            </a:r>
            <a:r>
              <a:rPr lang="en-US" sz="3200" b="1" dirty="0" smtClean="0">
                <a:solidFill>
                  <a:schemeClr val="bg1"/>
                </a:solidFill>
                <a:latin typeface="+mn-lt"/>
                <a:ea typeface="ＭＳ Ｐゴシック" charset="0"/>
                <a:cs typeface="ＭＳ Ｐゴシック" charset="0"/>
              </a:rPr>
              <a:t> structure of the NV center</a:t>
            </a:r>
            <a:endParaRPr lang="en-US" sz="3200" b="1" dirty="0">
              <a:solidFill>
                <a:schemeClr val="bg1"/>
              </a:solidFill>
              <a:latin typeface="+mn-lt"/>
              <a:ea typeface="ＭＳ Ｐゴシック" charset="0"/>
              <a:cs typeface="ＭＳ Ｐゴシック" charset="0"/>
            </a:endParaRPr>
          </a:p>
        </p:txBody>
      </p:sp>
      <p:grpSp>
        <p:nvGrpSpPr>
          <p:cNvPr id="50" name="Group 57"/>
          <p:cNvGrpSpPr>
            <a:grpSpLocks/>
          </p:cNvGrpSpPr>
          <p:nvPr/>
        </p:nvGrpSpPr>
        <p:grpSpPr bwMode="auto">
          <a:xfrm>
            <a:off x="389158" y="4260136"/>
            <a:ext cx="1828800" cy="1625327"/>
            <a:chOff x="480" y="2976"/>
            <a:chExt cx="1402" cy="1229"/>
          </a:xfrm>
        </p:grpSpPr>
        <p:sp>
          <p:nvSpPr>
            <p:cNvPr id="54" name="Oval 30"/>
            <p:cNvSpPr>
              <a:spLocks noChangeArrowheads="1"/>
            </p:cNvSpPr>
            <p:nvPr/>
          </p:nvSpPr>
          <p:spPr bwMode="auto">
            <a:xfrm>
              <a:off x="1043" y="2976"/>
              <a:ext cx="217" cy="214"/>
            </a:xfrm>
            <a:prstGeom prst="ellipse">
              <a:avLst/>
            </a:prstGeom>
            <a:solidFill>
              <a:srgbClr val="FF0000"/>
            </a:solidFill>
            <a:ln w="9525">
              <a:solidFill>
                <a:schemeClr val="tx1"/>
              </a:solidFill>
              <a:round/>
              <a:headEnd/>
              <a:tailEnd/>
            </a:ln>
          </p:spPr>
          <p:txBody>
            <a:bodyPr wrap="none" anchor="ctr"/>
            <a:lstStyle/>
            <a:p>
              <a:pPr algn="ctr"/>
              <a:r>
                <a:rPr lang="en-US" sz="1400" dirty="0"/>
                <a:t>N</a:t>
              </a:r>
            </a:p>
          </p:txBody>
        </p:sp>
        <p:sp>
          <p:nvSpPr>
            <p:cNvPr id="55" name="Oval 31"/>
            <p:cNvSpPr>
              <a:spLocks noChangeArrowheads="1"/>
            </p:cNvSpPr>
            <p:nvPr/>
          </p:nvSpPr>
          <p:spPr bwMode="auto">
            <a:xfrm>
              <a:off x="1043" y="3497"/>
              <a:ext cx="217" cy="214"/>
            </a:xfrm>
            <a:prstGeom prst="ellipse">
              <a:avLst/>
            </a:prstGeom>
            <a:solidFill>
              <a:schemeClr val="bg1"/>
            </a:solidFill>
            <a:ln w="9525">
              <a:solidFill>
                <a:schemeClr val="tx1"/>
              </a:solidFill>
              <a:round/>
              <a:headEnd/>
              <a:tailEnd/>
            </a:ln>
          </p:spPr>
          <p:txBody>
            <a:bodyPr wrap="none" anchor="ctr"/>
            <a:lstStyle/>
            <a:p>
              <a:pPr algn="ctr"/>
              <a:r>
                <a:rPr lang="en-US" sz="1400" dirty="0"/>
                <a:t>V</a:t>
              </a:r>
            </a:p>
          </p:txBody>
        </p:sp>
        <p:sp>
          <p:nvSpPr>
            <p:cNvPr id="56" name="Oval 32"/>
            <p:cNvSpPr>
              <a:spLocks noChangeArrowheads="1"/>
            </p:cNvSpPr>
            <p:nvPr/>
          </p:nvSpPr>
          <p:spPr bwMode="auto">
            <a:xfrm>
              <a:off x="480" y="3725"/>
              <a:ext cx="217" cy="214"/>
            </a:xfrm>
            <a:prstGeom prst="ellipse">
              <a:avLst/>
            </a:prstGeom>
            <a:solidFill>
              <a:srgbClr val="C0C0C0"/>
            </a:solidFill>
            <a:ln w="9525">
              <a:solidFill>
                <a:schemeClr val="tx1"/>
              </a:solidFill>
              <a:round/>
              <a:headEnd/>
              <a:tailEnd/>
            </a:ln>
          </p:spPr>
          <p:txBody>
            <a:bodyPr wrap="none" anchor="ctr"/>
            <a:lstStyle/>
            <a:p>
              <a:pPr algn="ctr"/>
              <a:r>
                <a:rPr lang="en-US" sz="1400"/>
                <a:t>C </a:t>
              </a:r>
            </a:p>
          </p:txBody>
        </p:sp>
        <p:sp>
          <p:nvSpPr>
            <p:cNvPr id="57" name="Oval 33"/>
            <p:cNvSpPr>
              <a:spLocks noChangeArrowheads="1"/>
            </p:cNvSpPr>
            <p:nvPr/>
          </p:nvSpPr>
          <p:spPr bwMode="auto">
            <a:xfrm>
              <a:off x="1043" y="3991"/>
              <a:ext cx="217" cy="214"/>
            </a:xfrm>
            <a:prstGeom prst="ellipse">
              <a:avLst/>
            </a:prstGeom>
            <a:solidFill>
              <a:srgbClr val="C0C0C0"/>
            </a:solidFill>
            <a:ln w="9525">
              <a:solidFill>
                <a:schemeClr val="tx1"/>
              </a:solidFill>
              <a:round/>
              <a:headEnd/>
              <a:tailEnd/>
            </a:ln>
          </p:spPr>
          <p:txBody>
            <a:bodyPr wrap="none" anchor="ctr"/>
            <a:lstStyle/>
            <a:p>
              <a:pPr algn="ctr"/>
              <a:r>
                <a:rPr lang="en-US" sz="1400" dirty="0"/>
                <a:t>C</a:t>
              </a:r>
            </a:p>
          </p:txBody>
        </p:sp>
        <p:sp>
          <p:nvSpPr>
            <p:cNvPr id="58" name="Oval 34"/>
            <p:cNvSpPr>
              <a:spLocks noChangeArrowheads="1"/>
            </p:cNvSpPr>
            <p:nvPr/>
          </p:nvSpPr>
          <p:spPr bwMode="auto">
            <a:xfrm>
              <a:off x="1668" y="3689"/>
              <a:ext cx="214" cy="209"/>
            </a:xfrm>
            <a:prstGeom prst="ellipse">
              <a:avLst/>
            </a:prstGeom>
            <a:solidFill>
              <a:srgbClr val="C0C0C0"/>
            </a:solidFill>
            <a:ln w="9525">
              <a:solidFill>
                <a:schemeClr val="tx1"/>
              </a:solidFill>
              <a:round/>
              <a:headEnd/>
              <a:tailEnd/>
            </a:ln>
          </p:spPr>
          <p:txBody>
            <a:bodyPr wrap="none" anchor="ctr"/>
            <a:lstStyle/>
            <a:p>
              <a:pPr algn="ctr"/>
              <a:r>
                <a:rPr lang="en-US" sz="1400" dirty="0"/>
                <a:t>C</a:t>
              </a:r>
            </a:p>
          </p:txBody>
        </p:sp>
      </p:grpSp>
      <p:grpSp>
        <p:nvGrpSpPr>
          <p:cNvPr id="81" name="Group 80"/>
          <p:cNvGrpSpPr/>
          <p:nvPr/>
        </p:nvGrpSpPr>
        <p:grpSpPr>
          <a:xfrm>
            <a:off x="166760" y="1542369"/>
            <a:ext cx="2261122" cy="4593851"/>
            <a:chOff x="887088" y="1542369"/>
            <a:chExt cx="2261122" cy="4593851"/>
          </a:xfrm>
        </p:grpSpPr>
        <p:cxnSp>
          <p:nvCxnSpPr>
            <p:cNvPr id="72" name="Straight Arrow Connector 71"/>
            <p:cNvCxnSpPr/>
            <p:nvPr/>
          </p:nvCxnSpPr>
          <p:spPr>
            <a:xfrm rot="5400000">
              <a:off x="1818268" y="4620799"/>
              <a:ext cx="321085"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rot="10800000" flipV="1">
              <a:off x="887088" y="5441908"/>
              <a:ext cx="270676" cy="16054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rot="5400000">
              <a:off x="1820349" y="5987097"/>
              <a:ext cx="296659"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2919610" y="5404032"/>
              <a:ext cx="228600" cy="2171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rot="5400000" flipH="1" flipV="1">
              <a:off x="1332218" y="2484890"/>
              <a:ext cx="1886629"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82" name="TextBox 81"/>
          <p:cNvSpPr txBox="1"/>
          <p:nvPr/>
        </p:nvSpPr>
        <p:spPr>
          <a:xfrm>
            <a:off x="2522662" y="4181971"/>
            <a:ext cx="2707270" cy="1200329"/>
          </a:xfrm>
          <a:prstGeom prst="rect">
            <a:avLst/>
          </a:prstGeom>
          <a:noFill/>
        </p:spPr>
        <p:txBody>
          <a:bodyPr wrap="square" rtlCol="0">
            <a:spAutoFit/>
          </a:bodyPr>
          <a:lstStyle/>
          <a:p>
            <a:r>
              <a:rPr lang="en-US" dirty="0" smtClean="0"/>
              <a:t>Different equilibrium positions in the ground and excited states (</a:t>
            </a:r>
            <a:r>
              <a:rPr lang="en-US" i="1" dirty="0" err="1" smtClean="0"/>
              <a:t>ab</a:t>
            </a:r>
            <a:r>
              <a:rPr lang="en-US" i="1" dirty="0" smtClean="0"/>
              <a:t> initio </a:t>
            </a:r>
            <a:r>
              <a:rPr lang="en-US" dirty="0" smtClean="0"/>
              <a:t>calculations)</a:t>
            </a:r>
            <a:endParaRPr lang="en-US" dirty="0"/>
          </a:p>
        </p:txBody>
      </p:sp>
      <p:sp>
        <p:nvSpPr>
          <p:cNvPr id="83" name="TextBox 82"/>
          <p:cNvSpPr txBox="1"/>
          <p:nvPr/>
        </p:nvSpPr>
        <p:spPr>
          <a:xfrm>
            <a:off x="2945258" y="5479462"/>
            <a:ext cx="1774845" cy="1169551"/>
          </a:xfrm>
          <a:prstGeom prst="rect">
            <a:avLst/>
          </a:prstGeom>
          <a:noFill/>
        </p:spPr>
        <p:txBody>
          <a:bodyPr wrap="none" rtlCol="0">
            <a:spAutoFit/>
          </a:bodyPr>
          <a:lstStyle/>
          <a:p>
            <a:r>
              <a:rPr lang="en-US" sz="1400" dirty="0" smtClean="0"/>
              <a:t>Ma et al. 2010 PRB</a:t>
            </a:r>
          </a:p>
          <a:p>
            <a:r>
              <a:rPr lang="en-US" sz="1400" dirty="0" err="1" smtClean="0"/>
              <a:t>Gali</a:t>
            </a:r>
            <a:r>
              <a:rPr lang="en-US" sz="1400" dirty="0" smtClean="0"/>
              <a:t> et al. 2011 NJP</a:t>
            </a:r>
          </a:p>
          <a:p>
            <a:r>
              <a:rPr lang="en-US" sz="1400" dirty="0" smtClean="0"/>
              <a:t>Zhang et al. 2011 PRB</a:t>
            </a:r>
          </a:p>
          <a:p>
            <a:r>
              <a:rPr lang="en-US" sz="1400" dirty="0" err="1" smtClean="0"/>
              <a:t>Abtew</a:t>
            </a:r>
            <a:r>
              <a:rPr lang="en-US" sz="1400" dirty="0" smtClean="0"/>
              <a:t> et al. 2011 PRL</a:t>
            </a:r>
          </a:p>
          <a:p>
            <a:r>
              <a:rPr lang="en-US" sz="1400" dirty="0" err="1" smtClean="0"/>
              <a:t>Toyli</a:t>
            </a:r>
            <a:r>
              <a:rPr lang="en-US" sz="1400" dirty="0" smtClean="0"/>
              <a:t> et al. 2012 PRX</a:t>
            </a:r>
            <a:endParaRPr lang="en-US" sz="1400" dirty="0"/>
          </a:p>
        </p:txBody>
      </p:sp>
      <p:pic>
        <p:nvPicPr>
          <p:cNvPr id="87" name="Picture 86"/>
          <p:cNvPicPr>
            <a:picLocks noChangeAspect="1"/>
          </p:cNvPicPr>
          <p:nvPr/>
        </p:nvPicPr>
        <p:blipFill>
          <a:blip r:embed="rId4"/>
          <a:stretch>
            <a:fillRect/>
          </a:stretch>
        </p:blipFill>
        <p:spPr>
          <a:xfrm>
            <a:off x="9237718" y="1559622"/>
            <a:ext cx="4056027" cy="2997111"/>
          </a:xfrm>
          <a:prstGeom prst="rect">
            <a:avLst/>
          </a:prstGeom>
        </p:spPr>
      </p:pic>
      <p:grpSp>
        <p:nvGrpSpPr>
          <p:cNvPr id="116" name="Group 115"/>
          <p:cNvGrpSpPr/>
          <p:nvPr/>
        </p:nvGrpSpPr>
        <p:grpSpPr>
          <a:xfrm>
            <a:off x="4426589" y="1027785"/>
            <a:ext cx="4369091" cy="3072032"/>
            <a:chOff x="4426589" y="1027785"/>
            <a:chExt cx="4369091" cy="3072032"/>
          </a:xfrm>
        </p:grpSpPr>
        <p:cxnSp>
          <p:nvCxnSpPr>
            <p:cNvPr id="89" name="Straight Connector 88"/>
            <p:cNvCxnSpPr/>
            <p:nvPr/>
          </p:nvCxnSpPr>
          <p:spPr>
            <a:xfrm rot="16200000" flipH="1">
              <a:off x="3393606" y="2458533"/>
              <a:ext cx="2870974" cy="9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4572000" y="3678084"/>
              <a:ext cx="4223680" cy="1"/>
            </a:xfrm>
            <a:prstGeom prst="line">
              <a:avLst/>
            </a:prstGeom>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5696340" y="3730485"/>
              <a:ext cx="2159566" cy="369332"/>
            </a:xfrm>
            <a:prstGeom prst="rect">
              <a:avLst/>
            </a:prstGeom>
            <a:noFill/>
          </p:spPr>
          <p:txBody>
            <a:bodyPr wrap="none" rtlCol="0">
              <a:spAutoFit/>
            </a:bodyPr>
            <a:lstStyle/>
            <a:p>
              <a:r>
                <a:rPr lang="en-US" dirty="0" smtClean="0"/>
                <a:t>Atomic displacement</a:t>
              </a:r>
              <a:endParaRPr lang="en-US" dirty="0"/>
            </a:p>
          </p:txBody>
        </p:sp>
        <p:sp>
          <p:nvSpPr>
            <p:cNvPr id="93" name="TextBox 92"/>
            <p:cNvSpPr txBox="1"/>
            <p:nvPr/>
          </p:nvSpPr>
          <p:spPr>
            <a:xfrm rot="16200000">
              <a:off x="4198321" y="2157155"/>
              <a:ext cx="825867" cy="369332"/>
            </a:xfrm>
            <a:prstGeom prst="rect">
              <a:avLst/>
            </a:prstGeom>
            <a:noFill/>
          </p:spPr>
          <p:txBody>
            <a:bodyPr wrap="none" rtlCol="0">
              <a:spAutoFit/>
            </a:bodyPr>
            <a:lstStyle/>
            <a:p>
              <a:r>
                <a:rPr lang="en-US" dirty="0" smtClean="0"/>
                <a:t>Energy</a:t>
              </a:r>
              <a:endParaRPr lang="en-US" dirty="0"/>
            </a:p>
          </p:txBody>
        </p:sp>
        <p:sp>
          <p:nvSpPr>
            <p:cNvPr id="94" name="Freeform 93"/>
            <p:cNvSpPr/>
            <p:nvPr/>
          </p:nvSpPr>
          <p:spPr>
            <a:xfrm>
              <a:off x="5478344" y="1256385"/>
              <a:ext cx="2758128" cy="855030"/>
            </a:xfrm>
            <a:custGeom>
              <a:avLst/>
              <a:gdLst>
                <a:gd name="connsiteX0" fmla="*/ 0 w 1260588"/>
                <a:gd name="connsiteY0" fmla="*/ 9477 h 1290489"/>
                <a:gd name="connsiteX1" fmla="*/ 616077 w 1260588"/>
                <a:gd name="connsiteY1" fmla="*/ 1288910 h 1290489"/>
                <a:gd name="connsiteX2" fmla="*/ 1260588 w 1260588"/>
                <a:gd name="connsiteY2" fmla="*/ 0 h 1290489"/>
              </a:gdLst>
              <a:ahLst/>
              <a:cxnLst>
                <a:cxn ang="0">
                  <a:pos x="connsiteX0" y="connsiteY0"/>
                </a:cxn>
                <a:cxn ang="0">
                  <a:pos x="connsiteX1" y="connsiteY1"/>
                </a:cxn>
                <a:cxn ang="0">
                  <a:pos x="connsiteX2" y="connsiteY2"/>
                </a:cxn>
              </a:cxnLst>
              <a:rect l="l" t="t" r="r" b="b"/>
              <a:pathLst>
                <a:path w="1260588" h="1290489">
                  <a:moveTo>
                    <a:pt x="0" y="9477"/>
                  </a:moveTo>
                  <a:cubicBezTo>
                    <a:pt x="202989" y="649983"/>
                    <a:pt x="405979" y="1290489"/>
                    <a:pt x="616077" y="1288910"/>
                  </a:cubicBezTo>
                  <a:cubicBezTo>
                    <a:pt x="826175" y="1287331"/>
                    <a:pt x="1260588" y="0"/>
                    <a:pt x="1260588" y="0"/>
                  </a:cubicBezTo>
                </a:path>
              </a:pathLst>
            </a:cu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 name="Freeform 94"/>
            <p:cNvSpPr/>
            <p:nvPr/>
          </p:nvSpPr>
          <p:spPr>
            <a:xfrm>
              <a:off x="5105842" y="2574765"/>
              <a:ext cx="2182819" cy="855030"/>
            </a:xfrm>
            <a:custGeom>
              <a:avLst/>
              <a:gdLst>
                <a:gd name="connsiteX0" fmla="*/ 0 w 1260588"/>
                <a:gd name="connsiteY0" fmla="*/ 9477 h 1290489"/>
                <a:gd name="connsiteX1" fmla="*/ 616077 w 1260588"/>
                <a:gd name="connsiteY1" fmla="*/ 1288910 h 1290489"/>
                <a:gd name="connsiteX2" fmla="*/ 1260588 w 1260588"/>
                <a:gd name="connsiteY2" fmla="*/ 0 h 1290489"/>
              </a:gdLst>
              <a:ahLst/>
              <a:cxnLst>
                <a:cxn ang="0">
                  <a:pos x="connsiteX0" y="connsiteY0"/>
                </a:cxn>
                <a:cxn ang="0">
                  <a:pos x="connsiteX1" y="connsiteY1"/>
                </a:cxn>
                <a:cxn ang="0">
                  <a:pos x="connsiteX2" y="connsiteY2"/>
                </a:cxn>
              </a:cxnLst>
              <a:rect l="l" t="t" r="r" b="b"/>
              <a:pathLst>
                <a:path w="1260588" h="1290489">
                  <a:moveTo>
                    <a:pt x="0" y="9477"/>
                  </a:moveTo>
                  <a:cubicBezTo>
                    <a:pt x="202989" y="649983"/>
                    <a:pt x="405979" y="1290489"/>
                    <a:pt x="616077" y="1288910"/>
                  </a:cubicBezTo>
                  <a:cubicBezTo>
                    <a:pt x="826175" y="1287331"/>
                    <a:pt x="1260588" y="0"/>
                    <a:pt x="1260588" y="0"/>
                  </a:cubicBezTo>
                </a:path>
              </a:pathLst>
            </a:custGeom>
            <a:ln>
              <a:solidFill>
                <a:schemeClr val="accent4">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06" name="TextBox 105"/>
          <p:cNvSpPr txBox="1"/>
          <p:nvPr/>
        </p:nvSpPr>
        <p:spPr>
          <a:xfrm>
            <a:off x="7288661" y="2547320"/>
            <a:ext cx="1914150" cy="923330"/>
          </a:xfrm>
          <a:prstGeom prst="rect">
            <a:avLst/>
          </a:prstGeom>
          <a:noFill/>
        </p:spPr>
        <p:txBody>
          <a:bodyPr wrap="square" rtlCol="0">
            <a:spAutoFit/>
          </a:bodyPr>
          <a:lstStyle/>
          <a:p>
            <a:r>
              <a:rPr lang="en-US" dirty="0" smtClean="0"/>
              <a:t>Dominant  </a:t>
            </a:r>
            <a:r>
              <a:rPr lang="en-US" dirty="0" err="1" smtClean="0"/>
              <a:t>vibronic</a:t>
            </a:r>
            <a:r>
              <a:rPr lang="en-US" dirty="0" smtClean="0"/>
              <a:t> modes ~70, 140 </a:t>
            </a:r>
            <a:r>
              <a:rPr lang="en-US" dirty="0" err="1" smtClean="0"/>
              <a:t>meV</a:t>
            </a:r>
            <a:endParaRPr lang="en-US" dirty="0"/>
          </a:p>
        </p:txBody>
      </p:sp>
      <p:grpSp>
        <p:nvGrpSpPr>
          <p:cNvPr id="115" name="Group 114"/>
          <p:cNvGrpSpPr/>
          <p:nvPr/>
        </p:nvGrpSpPr>
        <p:grpSpPr>
          <a:xfrm>
            <a:off x="5345651" y="1694771"/>
            <a:ext cx="2369524" cy="1637584"/>
            <a:chOff x="5345651" y="1694771"/>
            <a:chExt cx="2369524" cy="1637584"/>
          </a:xfrm>
        </p:grpSpPr>
        <p:sp>
          <p:nvSpPr>
            <p:cNvPr id="96" name="Line 27"/>
            <p:cNvSpPr>
              <a:spLocks noChangeShapeType="1"/>
            </p:cNvSpPr>
            <p:nvPr/>
          </p:nvSpPr>
          <p:spPr bwMode="auto">
            <a:xfrm>
              <a:off x="5787941" y="3332355"/>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97" name="Line 27"/>
            <p:cNvSpPr>
              <a:spLocks noChangeShapeType="1"/>
            </p:cNvSpPr>
            <p:nvPr/>
          </p:nvSpPr>
          <p:spPr bwMode="auto">
            <a:xfrm>
              <a:off x="5654425" y="3227724"/>
              <a:ext cx="1018159"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98" name="Line 27"/>
            <p:cNvSpPr>
              <a:spLocks noChangeShapeType="1"/>
            </p:cNvSpPr>
            <p:nvPr/>
          </p:nvSpPr>
          <p:spPr bwMode="auto">
            <a:xfrm>
              <a:off x="5478343" y="3113756"/>
              <a:ext cx="1374325"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99" name="Line 27"/>
            <p:cNvSpPr>
              <a:spLocks noChangeShapeType="1"/>
            </p:cNvSpPr>
            <p:nvPr/>
          </p:nvSpPr>
          <p:spPr bwMode="auto">
            <a:xfrm>
              <a:off x="6322321" y="2008454"/>
              <a:ext cx="871559"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00" name="Line 27"/>
            <p:cNvSpPr>
              <a:spLocks noChangeShapeType="1"/>
            </p:cNvSpPr>
            <p:nvPr/>
          </p:nvSpPr>
          <p:spPr bwMode="auto">
            <a:xfrm>
              <a:off x="6169850" y="1894345"/>
              <a:ext cx="1179287" cy="29025"/>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01" name="Line 27"/>
            <p:cNvSpPr>
              <a:spLocks noChangeShapeType="1"/>
            </p:cNvSpPr>
            <p:nvPr/>
          </p:nvSpPr>
          <p:spPr bwMode="auto">
            <a:xfrm>
              <a:off x="5993768" y="1808809"/>
              <a:ext cx="1588716"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02" name="Line 27"/>
            <p:cNvSpPr>
              <a:spLocks noChangeShapeType="1"/>
            </p:cNvSpPr>
            <p:nvPr/>
          </p:nvSpPr>
          <p:spPr bwMode="auto">
            <a:xfrm>
              <a:off x="5874156" y="1694771"/>
              <a:ext cx="1841019"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12" name="Line 27"/>
            <p:cNvSpPr>
              <a:spLocks noChangeShapeType="1"/>
            </p:cNvSpPr>
            <p:nvPr/>
          </p:nvSpPr>
          <p:spPr bwMode="auto">
            <a:xfrm flipV="1">
              <a:off x="5345651" y="3008984"/>
              <a:ext cx="1582846" cy="1"/>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cxnSp>
        <p:nvCxnSpPr>
          <p:cNvPr id="113" name="Straight Arrow Connector 112"/>
          <p:cNvCxnSpPr/>
          <p:nvPr/>
        </p:nvCxnSpPr>
        <p:spPr>
          <a:xfrm rot="5400000" flipH="1" flipV="1">
            <a:off x="5389917" y="2569788"/>
            <a:ext cx="1523547" cy="159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rot="5400000">
            <a:off x="6352405" y="2508719"/>
            <a:ext cx="1000530" cy="3"/>
          </a:xfrm>
          <a:prstGeom prst="straightConnector1">
            <a:avLst/>
          </a:prstGeom>
          <a:ln>
            <a:solidFill>
              <a:schemeClr val="accent2">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p:nvPr/>
        </p:nvCxnSpPr>
        <p:spPr>
          <a:xfrm rot="5400000" flipH="1" flipV="1">
            <a:off x="5799667" y="2681264"/>
            <a:ext cx="1235112" cy="1592"/>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3" name="TextBox 132"/>
          <p:cNvSpPr txBox="1"/>
          <p:nvPr/>
        </p:nvSpPr>
        <p:spPr>
          <a:xfrm>
            <a:off x="6370629" y="2390099"/>
            <a:ext cx="518091" cy="369332"/>
          </a:xfrm>
          <a:prstGeom prst="rect">
            <a:avLst/>
          </a:prstGeom>
          <a:noFill/>
        </p:spPr>
        <p:txBody>
          <a:bodyPr wrap="none" rtlCol="0">
            <a:spAutoFit/>
          </a:bodyPr>
          <a:lstStyle/>
          <a:p>
            <a:r>
              <a:rPr lang="en-US" dirty="0" smtClean="0">
                <a:solidFill>
                  <a:srgbClr val="FF0000"/>
                </a:solidFill>
              </a:rPr>
              <a:t>ZPL</a:t>
            </a:r>
            <a:endParaRPr lang="en-US" dirty="0">
              <a:solidFill>
                <a:srgbClr val="FF0000"/>
              </a:solidFill>
            </a:endParaRPr>
          </a:p>
        </p:txBody>
      </p:sp>
      <p:grpSp>
        <p:nvGrpSpPr>
          <p:cNvPr id="136" name="Group 135"/>
          <p:cNvGrpSpPr/>
          <p:nvPr/>
        </p:nvGrpSpPr>
        <p:grpSpPr>
          <a:xfrm>
            <a:off x="4855770" y="1027785"/>
            <a:ext cx="628773" cy="1546980"/>
            <a:chOff x="4855770" y="1027785"/>
            <a:chExt cx="628773" cy="1546980"/>
          </a:xfrm>
        </p:grpSpPr>
        <p:sp>
          <p:nvSpPr>
            <p:cNvPr id="134" name="TextBox 133"/>
            <p:cNvSpPr txBox="1"/>
            <p:nvPr/>
          </p:nvSpPr>
          <p:spPr>
            <a:xfrm>
              <a:off x="4855770" y="2205433"/>
              <a:ext cx="500144" cy="369332"/>
            </a:xfrm>
            <a:prstGeom prst="rect">
              <a:avLst/>
            </a:prstGeom>
            <a:noFill/>
          </p:spPr>
          <p:txBody>
            <a:bodyPr wrap="none" rtlCol="0">
              <a:spAutoFit/>
            </a:bodyPr>
            <a:lstStyle/>
            <a:p>
              <a:r>
                <a:rPr lang="en-US" dirty="0" err="1" smtClean="0">
                  <a:solidFill>
                    <a:schemeClr val="accent4">
                      <a:lumMod val="50000"/>
                    </a:schemeClr>
                  </a:solidFill>
                </a:rPr>
                <a:t>g.s</a:t>
              </a:r>
              <a:r>
                <a:rPr lang="en-US" dirty="0" smtClean="0">
                  <a:solidFill>
                    <a:schemeClr val="accent4">
                      <a:lumMod val="50000"/>
                    </a:schemeClr>
                  </a:solidFill>
                </a:rPr>
                <a:t>.</a:t>
              </a:r>
              <a:endParaRPr lang="en-US" dirty="0">
                <a:solidFill>
                  <a:schemeClr val="accent4">
                    <a:lumMod val="50000"/>
                  </a:schemeClr>
                </a:solidFill>
              </a:endParaRPr>
            </a:p>
          </p:txBody>
        </p:sp>
        <p:sp>
          <p:nvSpPr>
            <p:cNvPr id="135" name="TextBox 134"/>
            <p:cNvSpPr txBox="1"/>
            <p:nvPr/>
          </p:nvSpPr>
          <p:spPr>
            <a:xfrm>
              <a:off x="4978199" y="1027785"/>
              <a:ext cx="506344" cy="369332"/>
            </a:xfrm>
            <a:prstGeom prst="rect">
              <a:avLst/>
            </a:prstGeom>
            <a:noFill/>
          </p:spPr>
          <p:txBody>
            <a:bodyPr wrap="none" rtlCol="0">
              <a:spAutoFit/>
            </a:bodyPr>
            <a:lstStyle/>
            <a:p>
              <a:r>
                <a:rPr lang="en-US" dirty="0" err="1" smtClean="0">
                  <a:solidFill>
                    <a:schemeClr val="accent2">
                      <a:lumMod val="50000"/>
                    </a:schemeClr>
                  </a:solidFill>
                </a:rPr>
                <a:t>e.s</a:t>
              </a:r>
              <a:r>
                <a:rPr lang="en-US" dirty="0" smtClean="0">
                  <a:solidFill>
                    <a:schemeClr val="accent2">
                      <a:lumMod val="50000"/>
                    </a:schemeClr>
                  </a:solidFill>
                </a:rPr>
                <a:t>.</a:t>
              </a:r>
              <a:endParaRPr lang="en-US" dirty="0">
                <a:solidFill>
                  <a:schemeClr val="accent2">
                    <a:lumMod val="50000"/>
                  </a:schemeClr>
                </a:solidFill>
              </a:endParaRPr>
            </a:p>
          </p:txBody>
        </p:sp>
      </p:grpSp>
      <p:sp>
        <p:nvSpPr>
          <p:cNvPr id="137" name="TextBox 136"/>
          <p:cNvSpPr txBox="1"/>
          <p:nvPr/>
        </p:nvSpPr>
        <p:spPr>
          <a:xfrm>
            <a:off x="5993768" y="667440"/>
            <a:ext cx="2937640" cy="646331"/>
          </a:xfrm>
          <a:prstGeom prst="rect">
            <a:avLst/>
          </a:prstGeom>
          <a:noFill/>
        </p:spPr>
        <p:txBody>
          <a:bodyPr wrap="square" rtlCol="0">
            <a:spAutoFit/>
          </a:bodyPr>
          <a:lstStyle/>
          <a:p>
            <a:r>
              <a:rPr lang="en-US" dirty="0" smtClean="0"/>
              <a:t>“Phonon sidebands” in both absorption and emission</a:t>
            </a:r>
            <a:endParaRPr lang="en-US" dirty="0"/>
          </a:p>
        </p:txBody>
      </p:sp>
      <p:grpSp>
        <p:nvGrpSpPr>
          <p:cNvPr id="146" name="Group 145"/>
          <p:cNvGrpSpPr/>
          <p:nvPr/>
        </p:nvGrpSpPr>
        <p:grpSpPr>
          <a:xfrm>
            <a:off x="5197760" y="4260136"/>
            <a:ext cx="3645310" cy="2541002"/>
            <a:chOff x="5197760" y="4260136"/>
            <a:chExt cx="3645310" cy="2541002"/>
          </a:xfrm>
        </p:grpSpPr>
        <p:grpSp>
          <p:nvGrpSpPr>
            <p:cNvPr id="139" name="Group 66"/>
            <p:cNvGrpSpPr>
              <a:grpSpLocks/>
            </p:cNvGrpSpPr>
            <p:nvPr/>
          </p:nvGrpSpPr>
          <p:grpSpPr bwMode="auto">
            <a:xfrm>
              <a:off x="5197760" y="4260136"/>
              <a:ext cx="3645310" cy="2541002"/>
              <a:chOff x="613786" y="691150"/>
              <a:chExt cx="4296569" cy="3036760"/>
            </a:xfrm>
          </p:grpSpPr>
          <p:pic>
            <p:nvPicPr>
              <p:cNvPr id="140" name="Picture 93"/>
              <p:cNvPicPr>
                <a:picLocks noChangeAspect="1" noChangeArrowheads="1"/>
              </p:cNvPicPr>
              <p:nvPr/>
            </p:nvPicPr>
            <p:blipFill>
              <a:blip r:embed="rId5"/>
              <a:srcRect/>
              <a:stretch>
                <a:fillRect/>
              </a:stretch>
            </p:blipFill>
            <p:spPr bwMode="auto">
              <a:xfrm>
                <a:off x="795555" y="733885"/>
                <a:ext cx="4114800" cy="2994025"/>
              </a:xfrm>
              <a:prstGeom prst="rect">
                <a:avLst/>
              </a:prstGeom>
              <a:noFill/>
              <a:ln w="9525">
                <a:noFill/>
                <a:miter lim="800000"/>
                <a:headEnd/>
                <a:tailEnd/>
              </a:ln>
            </p:spPr>
          </p:pic>
          <p:sp>
            <p:nvSpPr>
              <p:cNvPr id="141" name="Rectangle 94"/>
              <p:cNvSpPr>
                <a:spLocks noChangeArrowheads="1"/>
              </p:cNvSpPr>
              <p:nvPr/>
            </p:nvSpPr>
            <p:spPr bwMode="auto">
              <a:xfrm>
                <a:off x="613786" y="691150"/>
                <a:ext cx="363538" cy="4318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solidFill>
                    <a:prstClr val="black"/>
                  </a:solidFill>
                </a:endParaRPr>
              </a:p>
            </p:txBody>
          </p:sp>
          <p:sp>
            <p:nvSpPr>
              <p:cNvPr id="143" name="Rectangle 94"/>
              <p:cNvSpPr>
                <a:spLocks noChangeArrowheads="1"/>
              </p:cNvSpPr>
              <p:nvPr/>
            </p:nvSpPr>
            <p:spPr bwMode="auto">
              <a:xfrm>
                <a:off x="2655107" y="2012622"/>
                <a:ext cx="1885917" cy="1221115"/>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solidFill>
                    <a:prstClr val="black"/>
                  </a:solidFill>
                </a:endParaRPr>
              </a:p>
            </p:txBody>
          </p:sp>
        </p:grpSp>
        <p:sp>
          <p:nvSpPr>
            <p:cNvPr id="144" name="TextBox 143"/>
            <p:cNvSpPr txBox="1"/>
            <p:nvPr/>
          </p:nvSpPr>
          <p:spPr>
            <a:xfrm>
              <a:off x="5874156" y="5203064"/>
              <a:ext cx="518091" cy="369332"/>
            </a:xfrm>
            <a:prstGeom prst="rect">
              <a:avLst/>
            </a:prstGeom>
            <a:noFill/>
          </p:spPr>
          <p:txBody>
            <a:bodyPr wrap="none" rtlCol="0">
              <a:spAutoFit/>
            </a:bodyPr>
            <a:lstStyle/>
            <a:p>
              <a:r>
                <a:rPr lang="en-US" dirty="0" smtClean="0">
                  <a:solidFill>
                    <a:srgbClr val="FF0000"/>
                  </a:solidFill>
                </a:rPr>
                <a:t>ZPL</a:t>
              </a:r>
              <a:endParaRPr lang="en-US" dirty="0">
                <a:solidFill>
                  <a:srgbClr val="FF0000"/>
                </a:solidFill>
              </a:endParaRPr>
            </a:p>
          </p:txBody>
        </p:sp>
        <p:sp>
          <p:nvSpPr>
            <p:cNvPr id="145" name="TextBox 144"/>
            <p:cNvSpPr txBox="1"/>
            <p:nvPr/>
          </p:nvSpPr>
          <p:spPr>
            <a:xfrm>
              <a:off x="7349137" y="5257242"/>
              <a:ext cx="543739" cy="369332"/>
            </a:xfrm>
            <a:prstGeom prst="rect">
              <a:avLst/>
            </a:prstGeom>
            <a:noFill/>
          </p:spPr>
          <p:txBody>
            <a:bodyPr wrap="none" rtlCol="0">
              <a:spAutoFit/>
            </a:bodyPr>
            <a:lstStyle/>
            <a:p>
              <a:r>
                <a:rPr lang="en-US" dirty="0" smtClean="0">
                  <a:solidFill>
                    <a:schemeClr val="accent2">
                      <a:lumMod val="50000"/>
                    </a:schemeClr>
                  </a:solidFill>
                </a:rPr>
                <a:t>PSB</a:t>
              </a:r>
              <a:endParaRPr lang="en-US" dirty="0">
                <a:solidFill>
                  <a:schemeClr val="accent2">
                    <a:lumMod val="50000"/>
                  </a:schemeClr>
                </a:solidFill>
              </a:endParaRPr>
            </a:p>
          </p:txBody>
        </p:sp>
      </p:grpSp>
      <p:sp>
        <p:nvSpPr>
          <p:cNvPr id="149" name="Rectangle 148"/>
          <p:cNvSpPr/>
          <p:nvPr/>
        </p:nvSpPr>
        <p:spPr>
          <a:xfrm>
            <a:off x="5197760" y="4295894"/>
            <a:ext cx="3946240" cy="27078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1" name="TextBox 150"/>
          <p:cNvSpPr txBox="1"/>
          <p:nvPr/>
        </p:nvSpPr>
        <p:spPr>
          <a:xfrm>
            <a:off x="5355914" y="4833732"/>
            <a:ext cx="3733648" cy="1754327"/>
          </a:xfrm>
          <a:prstGeom prst="rect">
            <a:avLst/>
          </a:prstGeom>
          <a:noFill/>
        </p:spPr>
        <p:txBody>
          <a:bodyPr wrap="square" rtlCol="0">
            <a:spAutoFit/>
          </a:bodyPr>
          <a:lstStyle/>
          <a:p>
            <a:r>
              <a:rPr lang="en-US" dirty="0" smtClean="0"/>
              <a:t>A more detailed understanding is starting to emerge…</a:t>
            </a:r>
          </a:p>
          <a:p>
            <a:pPr>
              <a:buFont typeface="Arial"/>
              <a:buChar char="•"/>
            </a:pPr>
            <a:r>
              <a:rPr lang="en-US" dirty="0" smtClean="0"/>
              <a:t> local </a:t>
            </a:r>
            <a:r>
              <a:rPr lang="en-US" dirty="0" err="1" smtClean="0"/>
              <a:t>vibronic</a:t>
            </a:r>
            <a:r>
              <a:rPr lang="en-US" dirty="0" smtClean="0"/>
              <a:t> modes</a:t>
            </a:r>
          </a:p>
          <a:p>
            <a:pPr>
              <a:buFont typeface="Arial"/>
              <a:buChar char="•"/>
            </a:pPr>
            <a:r>
              <a:rPr lang="en-US" dirty="0" smtClean="0"/>
              <a:t> dynamic </a:t>
            </a:r>
            <a:r>
              <a:rPr lang="en-US" dirty="0" err="1" smtClean="0"/>
              <a:t>Jahn</a:t>
            </a:r>
            <a:r>
              <a:rPr lang="en-US" dirty="0" smtClean="0"/>
              <a:t>-Teller in </a:t>
            </a:r>
            <a:r>
              <a:rPr lang="en-US" dirty="0" err="1" smtClean="0"/>
              <a:t>e.s</a:t>
            </a:r>
            <a:r>
              <a:rPr lang="en-US" dirty="0" smtClean="0"/>
              <a:t>.</a:t>
            </a:r>
          </a:p>
          <a:p>
            <a:pPr>
              <a:buFont typeface="Arial"/>
              <a:buChar char="•"/>
            </a:pPr>
            <a:r>
              <a:rPr lang="en-US" dirty="0" smtClean="0"/>
              <a:t> </a:t>
            </a:r>
            <a:r>
              <a:rPr lang="en-US" dirty="0" err="1" smtClean="0"/>
              <a:t>vibronic</a:t>
            </a:r>
            <a:r>
              <a:rPr lang="en-US" dirty="0" smtClean="0"/>
              <a:t> states play a role in ISC</a:t>
            </a:r>
          </a:p>
          <a:p>
            <a:r>
              <a:rPr lang="en-US" dirty="0"/>
              <a:t>	</a:t>
            </a:r>
            <a:r>
              <a:rPr lang="en-US" sz="1400" dirty="0" smtClean="0"/>
              <a:t>Goldman et al. PRL 114, 145502 (2015)</a:t>
            </a:r>
            <a:endParaRPr lang="en-US" dirty="0"/>
          </a:p>
        </p:txBody>
      </p:sp>
      <p:grpSp>
        <p:nvGrpSpPr>
          <p:cNvPr id="122" name="Group 121"/>
          <p:cNvGrpSpPr/>
          <p:nvPr/>
        </p:nvGrpSpPr>
        <p:grpSpPr>
          <a:xfrm>
            <a:off x="136730" y="851809"/>
            <a:ext cx="3514542" cy="3019407"/>
            <a:chOff x="136730" y="851809"/>
            <a:chExt cx="3514542" cy="3019407"/>
          </a:xfrm>
        </p:grpSpPr>
        <p:grpSp>
          <p:nvGrpSpPr>
            <p:cNvPr id="126" name="Group 125"/>
            <p:cNvGrpSpPr/>
            <p:nvPr/>
          </p:nvGrpSpPr>
          <p:grpSpPr>
            <a:xfrm>
              <a:off x="136730" y="851809"/>
              <a:ext cx="3514542" cy="3019407"/>
              <a:chOff x="496894" y="851809"/>
              <a:chExt cx="3514542" cy="3019407"/>
            </a:xfrm>
          </p:grpSpPr>
          <p:sp>
            <p:nvSpPr>
              <p:cNvPr id="154" name="Text Box 7"/>
              <p:cNvSpPr txBox="1">
                <a:spLocks noChangeArrowheads="1"/>
              </p:cNvSpPr>
              <p:nvPr/>
            </p:nvSpPr>
            <p:spPr bwMode="auto">
              <a:xfrm>
                <a:off x="508946" y="851809"/>
                <a:ext cx="1223962" cy="923925"/>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a:solidFill>
                      <a:prstClr val="black"/>
                    </a:solidFill>
                  </a:rPr>
                  <a:t>e</a:t>
                </a:r>
                <a:r>
                  <a:rPr lang="en-US" dirty="0" smtClean="0">
                    <a:solidFill>
                      <a:prstClr val="black"/>
                    </a:solidFill>
                  </a:rPr>
                  <a:t>xcited state </a:t>
                </a:r>
              </a:p>
              <a:p>
                <a:pPr algn="ctr" fontAlgn="base">
                  <a:spcBef>
                    <a:spcPct val="0"/>
                  </a:spcBef>
                  <a:spcAft>
                    <a:spcPct val="0"/>
                  </a:spcAft>
                </a:pPr>
                <a:r>
                  <a:rPr lang="en-US" dirty="0" smtClean="0">
                    <a:solidFill>
                      <a:prstClr val="black"/>
                    </a:solidFill>
                  </a:rPr>
                  <a:t>S = 1</a:t>
                </a:r>
              </a:p>
            </p:txBody>
          </p:sp>
          <p:grpSp>
            <p:nvGrpSpPr>
              <p:cNvPr id="155" name="Group 87"/>
              <p:cNvGrpSpPr>
                <a:grpSpLocks/>
              </p:cNvGrpSpPr>
              <p:nvPr/>
            </p:nvGrpSpPr>
            <p:grpSpPr bwMode="auto">
              <a:xfrm>
                <a:off x="1566686" y="3066371"/>
                <a:ext cx="2444750" cy="804845"/>
                <a:chOff x="5972469" y="5715000"/>
                <a:chExt cx="2444750" cy="804845"/>
              </a:xfrm>
            </p:grpSpPr>
            <p:sp>
              <p:nvSpPr>
                <p:cNvPr id="181" name="Line 4"/>
                <p:cNvSpPr>
                  <a:spLocks noChangeShapeType="1"/>
                </p:cNvSpPr>
                <p:nvPr/>
              </p:nvSpPr>
              <p:spPr bwMode="auto">
                <a:xfrm>
                  <a:off x="5972469" y="6096000"/>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2" name="Line 8"/>
                <p:cNvSpPr>
                  <a:spLocks noChangeShapeType="1"/>
                </p:cNvSpPr>
                <p:nvPr/>
              </p:nvSpPr>
              <p:spPr bwMode="auto">
                <a:xfrm>
                  <a:off x="6963069" y="5943600"/>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7" name="Line 9"/>
                <p:cNvSpPr>
                  <a:spLocks noChangeShapeType="1"/>
                </p:cNvSpPr>
                <p:nvPr/>
              </p:nvSpPr>
              <p:spPr bwMode="auto">
                <a:xfrm>
                  <a:off x="6963069" y="6379113"/>
                  <a:ext cx="457200" cy="0"/>
                </a:xfrm>
                <a:prstGeom prst="line">
                  <a:avLst/>
                </a:prstGeom>
                <a:noFill/>
                <a:ln w="38100">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8" name="Line 10"/>
                <p:cNvSpPr>
                  <a:spLocks noChangeShapeType="1"/>
                </p:cNvSpPr>
                <p:nvPr/>
              </p:nvSpPr>
              <p:spPr bwMode="auto">
                <a:xfrm>
                  <a:off x="6963069" y="6000986"/>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9" name="Line 11"/>
                <p:cNvSpPr>
                  <a:spLocks noChangeShapeType="1"/>
                </p:cNvSpPr>
                <p:nvPr/>
              </p:nvSpPr>
              <p:spPr bwMode="auto">
                <a:xfrm flipV="1">
                  <a:off x="6734469" y="5943600"/>
                  <a:ext cx="228600" cy="15240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0" name="Line 12"/>
                <p:cNvSpPr>
                  <a:spLocks noChangeShapeType="1"/>
                </p:cNvSpPr>
                <p:nvPr/>
              </p:nvSpPr>
              <p:spPr bwMode="auto">
                <a:xfrm>
                  <a:off x="6734469" y="6111876"/>
                  <a:ext cx="228600" cy="267238"/>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1" name="Text Box 21"/>
                <p:cNvSpPr txBox="1">
                  <a:spLocks noChangeArrowheads="1"/>
                </p:cNvSpPr>
                <p:nvPr/>
              </p:nvSpPr>
              <p:spPr bwMode="auto">
                <a:xfrm>
                  <a:off x="7404394" y="6150513"/>
                  <a:ext cx="765579"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srgbClr val="CC0A20"/>
                      </a:solidFill>
                    </a:rPr>
                    <a:t>m</a:t>
                  </a:r>
                  <a:r>
                    <a:rPr lang="en-US" baseline="-25000" dirty="0" smtClean="0">
                      <a:solidFill>
                        <a:srgbClr val="CC0A20"/>
                      </a:solidFill>
                    </a:rPr>
                    <a:t>s</a:t>
                  </a:r>
                  <a:r>
                    <a:rPr lang="en-US" dirty="0" smtClean="0">
                      <a:solidFill>
                        <a:srgbClr val="CC0A20"/>
                      </a:solidFill>
                    </a:rPr>
                    <a:t> = 0</a:t>
                  </a:r>
                </a:p>
              </p:txBody>
            </p:sp>
            <p:sp>
              <p:nvSpPr>
                <p:cNvPr id="202" name="Text Box 22"/>
                <p:cNvSpPr txBox="1">
                  <a:spLocks noChangeArrowheads="1"/>
                </p:cNvSpPr>
                <p:nvPr/>
              </p:nvSpPr>
              <p:spPr bwMode="auto">
                <a:xfrm>
                  <a:off x="7420269" y="5715000"/>
                  <a:ext cx="996950" cy="39687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prstClr val="black"/>
                      </a:solidFill>
                    </a:rPr>
                    <a:t>m</a:t>
                  </a:r>
                  <a:r>
                    <a:rPr lang="en-US" baseline="-25000" dirty="0" smtClean="0">
                      <a:solidFill>
                        <a:prstClr val="black"/>
                      </a:solidFill>
                    </a:rPr>
                    <a:t>s</a:t>
                  </a:r>
                  <a:r>
                    <a:rPr lang="en-US" dirty="0" smtClean="0">
                      <a:solidFill>
                        <a:prstClr val="black"/>
                      </a:solidFill>
                    </a:rPr>
                    <a:t> = </a:t>
                  </a:r>
                  <a:r>
                    <a:rPr lang="en-US" dirty="0" smtClean="0">
                      <a:solidFill>
                        <a:prstClr val="black"/>
                      </a:solidFill>
                      <a:ea typeface="Times New Roman" pitchFamily="1" charset="0"/>
                      <a:cs typeface="Times New Roman" pitchFamily="1" charset="0"/>
                    </a:rPr>
                    <a:t>±1</a:t>
                  </a:r>
                </a:p>
              </p:txBody>
            </p:sp>
          </p:grpSp>
          <p:grpSp>
            <p:nvGrpSpPr>
              <p:cNvPr id="156" name="Group 86"/>
              <p:cNvGrpSpPr>
                <a:grpSpLocks/>
              </p:cNvGrpSpPr>
              <p:nvPr/>
            </p:nvGrpSpPr>
            <p:grpSpPr bwMode="auto">
              <a:xfrm>
                <a:off x="1566686" y="1008971"/>
                <a:ext cx="1600200" cy="914400"/>
                <a:chOff x="5972469" y="3657600"/>
                <a:chExt cx="1600200" cy="914400"/>
              </a:xfrm>
            </p:grpSpPr>
            <p:sp>
              <p:nvSpPr>
                <p:cNvPr id="161" name="Line 5"/>
                <p:cNvSpPr>
                  <a:spLocks noChangeShapeType="1"/>
                </p:cNvSpPr>
                <p:nvPr/>
              </p:nvSpPr>
              <p:spPr bwMode="auto">
                <a:xfrm>
                  <a:off x="5972469" y="4162779"/>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62" name="Line 13"/>
                <p:cNvSpPr>
                  <a:spLocks noChangeShapeType="1"/>
                </p:cNvSpPr>
                <p:nvPr/>
              </p:nvSpPr>
              <p:spPr bwMode="auto">
                <a:xfrm>
                  <a:off x="6886869" y="4114800"/>
                  <a:ext cx="457200" cy="0"/>
                </a:xfrm>
                <a:prstGeom prst="line">
                  <a:avLst/>
                </a:prstGeom>
                <a:noFill/>
                <a:ln w="952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63" name="Line 14"/>
                <p:cNvSpPr>
                  <a:spLocks noChangeShapeType="1"/>
                </p:cNvSpPr>
                <p:nvPr/>
              </p:nvSpPr>
              <p:spPr bwMode="auto">
                <a:xfrm>
                  <a:off x="6886869" y="4191000"/>
                  <a:ext cx="457200" cy="0"/>
                </a:xfrm>
                <a:prstGeom prst="line">
                  <a:avLst/>
                </a:prstGeom>
                <a:noFill/>
                <a:ln w="952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67" name="Line 15"/>
                <p:cNvSpPr>
                  <a:spLocks noChangeShapeType="1"/>
                </p:cNvSpPr>
                <p:nvPr/>
              </p:nvSpPr>
              <p:spPr bwMode="auto">
                <a:xfrm>
                  <a:off x="6886869" y="44196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68" name="Line 16"/>
                <p:cNvSpPr>
                  <a:spLocks noChangeShapeType="1"/>
                </p:cNvSpPr>
                <p:nvPr/>
              </p:nvSpPr>
              <p:spPr bwMode="auto">
                <a:xfrm>
                  <a:off x="6886869" y="43434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69" name="Line 17"/>
                <p:cNvSpPr>
                  <a:spLocks noChangeShapeType="1"/>
                </p:cNvSpPr>
                <p:nvPr/>
              </p:nvSpPr>
              <p:spPr bwMode="auto">
                <a:xfrm>
                  <a:off x="6886869" y="39624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0" name="Line 18"/>
                <p:cNvSpPr>
                  <a:spLocks noChangeShapeType="1"/>
                </p:cNvSpPr>
                <p:nvPr/>
              </p:nvSpPr>
              <p:spPr bwMode="auto">
                <a:xfrm>
                  <a:off x="6886869" y="38100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1" name="Line 19"/>
                <p:cNvSpPr>
                  <a:spLocks noChangeShapeType="1"/>
                </p:cNvSpPr>
                <p:nvPr/>
              </p:nvSpPr>
              <p:spPr bwMode="auto">
                <a:xfrm>
                  <a:off x="6725062" y="4172185"/>
                  <a:ext cx="152400" cy="238008"/>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2" name="Line 20"/>
                <p:cNvSpPr>
                  <a:spLocks noChangeShapeType="1"/>
                </p:cNvSpPr>
                <p:nvPr/>
              </p:nvSpPr>
              <p:spPr bwMode="auto">
                <a:xfrm flipV="1">
                  <a:off x="6725062" y="3809999"/>
                  <a:ext cx="161807" cy="333021"/>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3" name="Line 25"/>
                <p:cNvSpPr>
                  <a:spLocks noChangeShapeType="1"/>
                </p:cNvSpPr>
                <p:nvPr/>
              </p:nvSpPr>
              <p:spPr bwMode="auto">
                <a:xfrm>
                  <a:off x="5972469" y="4143021"/>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4" name="Oval 43"/>
                <p:cNvSpPr>
                  <a:spLocks noChangeArrowheads="1"/>
                </p:cNvSpPr>
                <p:nvPr/>
              </p:nvSpPr>
              <p:spPr bwMode="auto">
                <a:xfrm>
                  <a:off x="6810669" y="3657600"/>
                  <a:ext cx="762000" cy="914400"/>
                </a:xfrm>
                <a:prstGeom prst="ellipse">
                  <a:avLst/>
                </a:prstGeom>
                <a:solidFill>
                  <a:schemeClr val="bg1"/>
                </a:solidFill>
                <a:ln w="9525">
                  <a:noFill/>
                  <a:round/>
                  <a:headEnd/>
                  <a:tailEnd/>
                </a:ln>
              </p:spPr>
              <p:txBody>
                <a:bodyPr wrap="none" anchor="ctr">
                  <a:prstTxWarp prst="textNoShape">
                    <a:avLst/>
                  </a:prstTxWarp>
                </a:bodyPr>
                <a:lstStyle/>
                <a:p>
                  <a:pPr fontAlgn="base">
                    <a:spcBef>
                      <a:spcPct val="0"/>
                    </a:spcBef>
                    <a:spcAft>
                      <a:spcPct val="0"/>
                    </a:spcAft>
                  </a:pPr>
                  <a:endParaRPr lang="en-US" smtClean="0">
                    <a:solidFill>
                      <a:prstClr val="black"/>
                    </a:solidFill>
                  </a:endParaRPr>
                </a:p>
              </p:txBody>
            </p:sp>
            <p:sp>
              <p:nvSpPr>
                <p:cNvPr id="175" name="Line 42"/>
                <p:cNvSpPr>
                  <a:spLocks noChangeShapeType="1"/>
                </p:cNvSpPr>
                <p:nvPr/>
              </p:nvSpPr>
              <p:spPr bwMode="auto">
                <a:xfrm>
                  <a:off x="6886869" y="4171242"/>
                  <a:ext cx="457200" cy="0"/>
                </a:xfrm>
                <a:prstGeom prst="line">
                  <a:avLst/>
                </a:prstGeom>
                <a:noFill/>
                <a:ln w="2857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6" name="Line 43"/>
                <p:cNvSpPr>
                  <a:spLocks noChangeShapeType="1"/>
                </p:cNvSpPr>
                <p:nvPr/>
              </p:nvSpPr>
              <p:spPr bwMode="auto">
                <a:xfrm>
                  <a:off x="6886869" y="4219221"/>
                  <a:ext cx="457200" cy="0"/>
                </a:xfrm>
                <a:prstGeom prst="line">
                  <a:avLst/>
                </a:prstGeom>
                <a:noFill/>
                <a:ln w="2857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7" name="Line 44"/>
                <p:cNvSpPr>
                  <a:spLocks noChangeShapeType="1"/>
                </p:cNvSpPr>
                <p:nvPr/>
              </p:nvSpPr>
              <p:spPr bwMode="auto">
                <a:xfrm>
                  <a:off x="6886869" y="44196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8" name="Line 45"/>
                <p:cNvSpPr>
                  <a:spLocks noChangeShapeType="1"/>
                </p:cNvSpPr>
                <p:nvPr/>
              </p:nvSpPr>
              <p:spPr bwMode="auto">
                <a:xfrm>
                  <a:off x="6886869" y="4390435"/>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9" name="Line 46"/>
                <p:cNvSpPr>
                  <a:spLocks noChangeShapeType="1"/>
                </p:cNvSpPr>
                <p:nvPr/>
              </p:nvSpPr>
              <p:spPr bwMode="auto">
                <a:xfrm>
                  <a:off x="6886869" y="3962400"/>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0" name="Line 47"/>
                <p:cNvSpPr>
                  <a:spLocks noChangeShapeType="1"/>
                </p:cNvSpPr>
                <p:nvPr/>
              </p:nvSpPr>
              <p:spPr bwMode="auto">
                <a:xfrm>
                  <a:off x="6886869" y="3810000"/>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157" name="Text Box 6"/>
              <p:cNvSpPr txBox="1">
                <a:spLocks noChangeArrowheads="1"/>
              </p:cNvSpPr>
              <p:nvPr/>
            </p:nvSpPr>
            <p:spPr bwMode="auto">
              <a:xfrm>
                <a:off x="496894" y="2754755"/>
                <a:ext cx="1219200" cy="923330"/>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smtClean="0">
                    <a:solidFill>
                      <a:prstClr val="black"/>
                    </a:solidFill>
                  </a:rPr>
                  <a:t>ground state</a:t>
                </a:r>
              </a:p>
              <a:p>
                <a:pPr algn="ctr" fontAlgn="base">
                  <a:spcBef>
                    <a:spcPct val="0"/>
                  </a:spcBef>
                  <a:spcAft>
                    <a:spcPct val="0"/>
                  </a:spcAft>
                </a:pPr>
                <a:r>
                  <a:rPr lang="en-US" dirty="0">
                    <a:solidFill>
                      <a:prstClr val="black"/>
                    </a:solidFill>
                  </a:rPr>
                  <a:t>S = 1 </a:t>
                </a:r>
                <a:endParaRPr lang="en-US" dirty="0" smtClean="0">
                  <a:solidFill>
                    <a:prstClr val="black"/>
                  </a:solidFill>
                </a:endParaRPr>
              </a:p>
            </p:txBody>
          </p:sp>
          <p:sp>
            <p:nvSpPr>
              <p:cNvPr id="158" name="Line 5"/>
              <p:cNvSpPr>
                <a:spLocks noChangeShapeType="1"/>
              </p:cNvSpPr>
              <p:nvPr/>
            </p:nvSpPr>
            <p:spPr bwMode="auto">
              <a:xfrm flipV="1">
                <a:off x="3351605" y="2073981"/>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59" name="Line 5"/>
              <p:cNvSpPr>
                <a:spLocks noChangeShapeType="1"/>
              </p:cNvSpPr>
              <p:nvPr/>
            </p:nvSpPr>
            <p:spPr bwMode="auto">
              <a:xfrm flipV="1">
                <a:off x="3362210" y="2710414"/>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60" name="Line 45"/>
              <p:cNvSpPr>
                <a:spLocks noChangeShapeType="1"/>
              </p:cNvSpPr>
              <p:nvPr/>
            </p:nvSpPr>
            <p:spPr bwMode="auto">
              <a:xfrm>
                <a:off x="2481086" y="1780378"/>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138" name="Line 20"/>
            <p:cNvSpPr>
              <a:spLocks noChangeShapeType="1"/>
            </p:cNvSpPr>
            <p:nvPr/>
          </p:nvSpPr>
          <p:spPr bwMode="auto">
            <a:xfrm flipH="1" flipV="1">
              <a:off x="2603106" y="1319195"/>
              <a:ext cx="497446" cy="689258"/>
            </a:xfrm>
            <a:prstGeom prst="line">
              <a:avLst/>
            </a:prstGeom>
            <a:noFill/>
            <a:ln w="19050" cmpd="sng">
              <a:solidFill>
                <a:schemeClr val="tx1"/>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48" name="Line 20"/>
            <p:cNvSpPr>
              <a:spLocks noChangeShapeType="1"/>
            </p:cNvSpPr>
            <p:nvPr/>
          </p:nvSpPr>
          <p:spPr bwMode="auto">
            <a:xfrm flipH="1" flipV="1">
              <a:off x="2595640" y="1751631"/>
              <a:ext cx="423924" cy="902231"/>
            </a:xfrm>
            <a:prstGeom prst="line">
              <a:avLst/>
            </a:prstGeom>
            <a:noFill/>
            <a:ln w="19050" cmpd="sng">
              <a:solidFill>
                <a:schemeClr val="tx1"/>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52" name="Line 20"/>
            <p:cNvSpPr>
              <a:spLocks noChangeShapeType="1"/>
            </p:cNvSpPr>
            <p:nvPr/>
          </p:nvSpPr>
          <p:spPr bwMode="auto">
            <a:xfrm flipV="1">
              <a:off x="2427881" y="2932785"/>
              <a:ext cx="517377" cy="797697"/>
            </a:xfrm>
            <a:prstGeom prst="line">
              <a:avLst/>
            </a:prstGeom>
            <a:noFill/>
            <a:ln w="12700" cmpd="sng">
              <a:solidFill>
                <a:srgbClr val="7F7F7F"/>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4" name="TextBox 3"/>
          <p:cNvSpPr txBox="1"/>
          <p:nvPr/>
        </p:nvSpPr>
        <p:spPr>
          <a:xfrm>
            <a:off x="-2878666" y="5479462"/>
            <a:ext cx="2048934" cy="646331"/>
          </a:xfrm>
          <a:prstGeom prst="rect">
            <a:avLst/>
          </a:prstGeom>
          <a:noFill/>
        </p:spPr>
        <p:txBody>
          <a:bodyPr wrap="square" rtlCol="0">
            <a:spAutoFit/>
          </a:bodyPr>
          <a:lstStyle/>
          <a:p>
            <a:r>
              <a:rPr lang="en-US" dirty="0" smtClean="0"/>
              <a:t>Add something here about </a:t>
            </a:r>
            <a:r>
              <a:rPr lang="en-US" dirty="0" err="1" smtClean="0"/>
              <a:t>SiV</a:t>
            </a:r>
            <a:r>
              <a:rPr lang="en-US" dirty="0" smtClean="0"/>
              <a:t>?</a:t>
            </a:r>
            <a:endParaRPr lang="en-US" dirty="0"/>
          </a:p>
        </p:txBody>
      </p:sp>
      <p:grpSp>
        <p:nvGrpSpPr>
          <p:cNvPr id="10" name="Group 9"/>
          <p:cNvGrpSpPr/>
          <p:nvPr/>
        </p:nvGrpSpPr>
        <p:grpSpPr>
          <a:xfrm>
            <a:off x="333084" y="1683543"/>
            <a:ext cx="8466737" cy="4565499"/>
            <a:chOff x="333084" y="1683543"/>
            <a:chExt cx="8466737" cy="4565499"/>
          </a:xfrm>
        </p:grpSpPr>
        <p:sp>
          <p:nvSpPr>
            <p:cNvPr id="6" name="Rectangle 5"/>
            <p:cNvSpPr/>
            <p:nvPr/>
          </p:nvSpPr>
          <p:spPr>
            <a:xfrm rot="19956388">
              <a:off x="333084" y="2152417"/>
              <a:ext cx="8466737" cy="291699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TextBox 117"/>
            <p:cNvSpPr txBox="1"/>
            <p:nvPr/>
          </p:nvSpPr>
          <p:spPr>
            <a:xfrm rot="19885984">
              <a:off x="675408" y="2528598"/>
              <a:ext cx="6675626" cy="461665"/>
            </a:xfrm>
            <a:prstGeom prst="rect">
              <a:avLst/>
            </a:prstGeom>
            <a:noFill/>
          </p:spPr>
          <p:txBody>
            <a:bodyPr wrap="none" rtlCol="0">
              <a:spAutoFit/>
            </a:bodyPr>
            <a:lstStyle/>
            <a:p>
              <a:r>
                <a:rPr lang="en-US" sz="2400" b="1" dirty="0" smtClean="0"/>
                <a:t>Not all defects have such strong phonon sidebands</a:t>
              </a:r>
              <a:endParaRPr lang="en-US" sz="2400" b="1" dirty="0"/>
            </a:p>
          </p:txBody>
        </p:sp>
        <p:pic>
          <p:nvPicPr>
            <p:cNvPr id="119" name="Picture 118"/>
            <p:cNvPicPr>
              <a:picLocks noChangeAspect="1"/>
            </p:cNvPicPr>
            <p:nvPr/>
          </p:nvPicPr>
          <p:blipFill>
            <a:blip r:embed="rId6"/>
            <a:stretch>
              <a:fillRect/>
            </a:stretch>
          </p:blipFill>
          <p:spPr>
            <a:xfrm rot="19945333">
              <a:off x="1006290" y="4106283"/>
              <a:ext cx="2627209" cy="2142759"/>
            </a:xfrm>
            <a:prstGeom prst="rect">
              <a:avLst/>
            </a:prstGeom>
          </p:spPr>
        </p:pic>
        <p:pic>
          <p:nvPicPr>
            <p:cNvPr id="7" name="Picture 6"/>
            <p:cNvPicPr>
              <a:picLocks noChangeAspect="1"/>
            </p:cNvPicPr>
            <p:nvPr/>
          </p:nvPicPr>
          <p:blipFill>
            <a:blip r:embed="rId7"/>
            <a:stretch>
              <a:fillRect/>
            </a:stretch>
          </p:blipFill>
          <p:spPr>
            <a:xfrm rot="19915170">
              <a:off x="3397238" y="2612205"/>
              <a:ext cx="2881002" cy="2405943"/>
            </a:xfrm>
            <a:prstGeom prst="rect">
              <a:avLst/>
            </a:prstGeom>
          </p:spPr>
        </p:pic>
        <p:sp>
          <p:nvSpPr>
            <p:cNvPr id="8" name="TextBox 7"/>
            <p:cNvSpPr txBox="1"/>
            <p:nvPr/>
          </p:nvSpPr>
          <p:spPr>
            <a:xfrm rot="19897752">
              <a:off x="6134536" y="3055908"/>
              <a:ext cx="1188668" cy="738664"/>
            </a:xfrm>
            <a:prstGeom prst="rect">
              <a:avLst/>
            </a:prstGeom>
            <a:noFill/>
          </p:spPr>
          <p:txBody>
            <a:bodyPr wrap="square" rtlCol="0">
              <a:spAutoFit/>
            </a:bodyPr>
            <a:lstStyle/>
            <a:p>
              <a:r>
                <a:rPr lang="en-US" sz="1400" dirty="0" smtClean="0"/>
                <a:t>Muller et al. Nat. Comm. 2014</a:t>
              </a:r>
              <a:endParaRPr lang="en-US" sz="1400" dirty="0"/>
            </a:p>
          </p:txBody>
        </p:sp>
        <p:sp>
          <p:nvSpPr>
            <p:cNvPr id="9" name="TextBox 8"/>
            <p:cNvSpPr txBox="1"/>
            <p:nvPr/>
          </p:nvSpPr>
          <p:spPr>
            <a:xfrm rot="19856245">
              <a:off x="5818550" y="1683543"/>
              <a:ext cx="2132655" cy="830997"/>
            </a:xfrm>
            <a:prstGeom prst="rect">
              <a:avLst/>
            </a:prstGeom>
            <a:noFill/>
          </p:spPr>
          <p:txBody>
            <a:bodyPr wrap="square" rtlCol="0">
              <a:spAutoFit/>
            </a:bodyPr>
            <a:lstStyle/>
            <a:p>
              <a:r>
                <a:rPr lang="en-US" sz="2400" dirty="0" err="1" smtClean="0"/>
                <a:t>SiV</a:t>
              </a:r>
              <a:r>
                <a:rPr lang="en-US" sz="2400" baseline="30000" dirty="0" smtClean="0"/>
                <a:t>-</a:t>
              </a:r>
              <a:r>
                <a:rPr lang="en-US" sz="2400" dirty="0" smtClean="0"/>
                <a:t> : 80% of emission in ZPL</a:t>
              </a:r>
              <a:endParaRPr lang="en-US" sz="2400" dirty="0"/>
            </a:p>
          </p:txBody>
        </p:sp>
      </p:grpSp>
    </p:spTree>
    <p:custDataLst>
      <p:tags r:id="rId1"/>
    </p:custDataLst>
    <p:extLst>
      <p:ext uri="{BB962C8B-B14F-4D97-AF65-F5344CB8AC3E}">
        <p14:creationId xmlns:p14="http://schemas.microsoft.com/office/powerpoint/2010/main" val="11599859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46"/>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14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5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106" grpId="0"/>
      <p:bldP spid="133" grpId="0"/>
      <p:bldP spid="137" grpId="0"/>
      <p:bldP spid="149" grpId="0" animBg="1"/>
      <p:bldP spid="15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p:cNvGrpSpPr/>
          <p:nvPr/>
        </p:nvGrpSpPr>
        <p:grpSpPr>
          <a:xfrm>
            <a:off x="2973271" y="2360796"/>
            <a:ext cx="2224733" cy="1570496"/>
            <a:chOff x="3785429" y="2320169"/>
            <a:chExt cx="2224733" cy="1570496"/>
          </a:xfrm>
        </p:grpSpPr>
        <p:pic>
          <p:nvPicPr>
            <p:cNvPr id="78" name="Picture 77" descr="PinS.jpg"/>
            <p:cNvPicPr>
              <a:picLocks noChangeAspect="1"/>
            </p:cNvPicPr>
            <p:nvPr/>
          </p:nvPicPr>
          <p:blipFill>
            <a:blip r:embed="rId4"/>
            <a:srcRect l="34542" t="33832" r="23701" b="43565"/>
            <a:stretch>
              <a:fillRect/>
            </a:stretch>
          </p:blipFill>
          <p:spPr>
            <a:xfrm>
              <a:off x="3785429" y="2320169"/>
              <a:ext cx="2124733" cy="1550113"/>
            </a:xfrm>
            <a:prstGeom prst="rect">
              <a:avLst/>
            </a:prstGeom>
          </p:spPr>
        </p:pic>
        <p:sp>
          <p:nvSpPr>
            <p:cNvPr id="79" name="TextBox 78"/>
            <p:cNvSpPr txBox="1"/>
            <p:nvPr/>
          </p:nvSpPr>
          <p:spPr>
            <a:xfrm>
              <a:off x="4984000" y="3429000"/>
              <a:ext cx="1026162" cy="461665"/>
            </a:xfrm>
            <a:prstGeom prst="rect">
              <a:avLst/>
            </a:prstGeom>
            <a:noFill/>
          </p:spPr>
          <p:txBody>
            <a:bodyPr wrap="square" rtlCol="0">
              <a:spAutoFit/>
            </a:bodyPr>
            <a:lstStyle/>
            <a:p>
              <a:r>
                <a:rPr lang="en-US" sz="1200" dirty="0" err="1" smtClean="0">
                  <a:solidFill>
                    <a:schemeClr val="bg1"/>
                  </a:solidFill>
                </a:rPr>
                <a:t>Morello</a:t>
              </a:r>
              <a:r>
                <a:rPr lang="en-US" sz="1200" dirty="0" smtClean="0">
                  <a:solidFill>
                    <a:schemeClr val="bg1"/>
                  </a:solidFill>
                </a:rPr>
                <a:t> et al. Nature 2010</a:t>
              </a:r>
              <a:endParaRPr lang="en-US" sz="1200" dirty="0">
                <a:solidFill>
                  <a:schemeClr val="bg1"/>
                </a:solidFill>
              </a:endParaRPr>
            </a:p>
          </p:txBody>
        </p:sp>
      </p:grpSp>
      <p:sp>
        <p:nvSpPr>
          <p:cNvPr id="23555" name="Rectangle 1028"/>
          <p:cNvSpPr>
            <a:spLocks noChangeArrowheads="1"/>
          </p:cNvSpPr>
          <p:nvPr/>
        </p:nvSpPr>
        <p:spPr bwMode="auto">
          <a:xfrm>
            <a:off x="304800" y="2003180"/>
            <a:ext cx="8610600" cy="762000"/>
          </a:xfrm>
          <a:prstGeom prst="rect">
            <a:avLst/>
          </a:prstGeom>
          <a:noFill/>
          <a:ln w="9525">
            <a:noFill/>
            <a:miter lim="800000"/>
            <a:headEnd/>
            <a:tailEnd/>
          </a:ln>
        </p:spPr>
        <p:txBody>
          <a:bodyPr>
            <a:prstTxWarp prst="textNoShape">
              <a:avLst/>
            </a:prstTxWarp>
            <a:spAutoFit/>
          </a:bodyPr>
          <a:lstStyle/>
          <a:p>
            <a:endParaRPr lang="en-US"/>
          </a:p>
          <a:p>
            <a:endParaRPr lang="en-US" sz="2000"/>
          </a:p>
        </p:txBody>
      </p:sp>
      <p:sp>
        <p:nvSpPr>
          <p:cNvPr id="95255" name="Text Box 1047"/>
          <p:cNvSpPr txBox="1">
            <a:spLocks noChangeArrowheads="1"/>
          </p:cNvSpPr>
          <p:nvPr/>
        </p:nvSpPr>
        <p:spPr bwMode="auto">
          <a:xfrm>
            <a:off x="118312" y="758617"/>
            <a:ext cx="2099158" cy="369332"/>
          </a:xfrm>
          <a:prstGeom prst="rect">
            <a:avLst/>
          </a:prstGeom>
          <a:noFill/>
          <a:ln w="9525">
            <a:noFill/>
            <a:miter lim="800000"/>
            <a:headEnd/>
            <a:tailEnd/>
          </a:ln>
        </p:spPr>
        <p:txBody>
          <a:bodyPr wrap="square">
            <a:prstTxWarp prst="textNoShape">
              <a:avLst/>
            </a:prstTxWarp>
            <a:spAutoFit/>
          </a:bodyPr>
          <a:lstStyle/>
          <a:p>
            <a:pPr>
              <a:buFontTx/>
              <a:buChar char="•"/>
            </a:pPr>
            <a:r>
              <a:rPr lang="en-US" dirty="0"/>
              <a:t> </a:t>
            </a:r>
            <a:r>
              <a:rPr lang="en-US" b="1" dirty="0"/>
              <a:t>Solid state</a:t>
            </a:r>
            <a:r>
              <a:rPr lang="en-US" b="1" dirty="0" smtClean="0"/>
              <a:t> spins</a:t>
            </a:r>
            <a:endParaRPr lang="en-US" b="1" dirty="0"/>
          </a:p>
        </p:txBody>
      </p:sp>
      <p:sp>
        <p:nvSpPr>
          <p:cNvPr id="62" name="Rectangle 61"/>
          <p:cNvSpPr/>
          <p:nvPr/>
        </p:nvSpPr>
        <p:spPr>
          <a:xfrm>
            <a:off x="70590" y="883277"/>
            <a:ext cx="5625362" cy="923330"/>
          </a:xfrm>
          <a:prstGeom prst="rect">
            <a:avLst/>
          </a:prstGeom>
        </p:spPr>
        <p:txBody>
          <a:bodyPr wrap="square">
            <a:spAutoFit/>
          </a:bodyPr>
          <a:lstStyle/>
          <a:p>
            <a:pPr lvl="0"/>
            <a:endParaRPr lang="en-US" b="1" dirty="0" smtClean="0">
              <a:solidFill>
                <a:prstClr val="black"/>
              </a:solidFill>
            </a:endParaRPr>
          </a:p>
          <a:p>
            <a:pPr lvl="0">
              <a:buFont typeface="Wingdings" pitchFamily="1" charset="2"/>
              <a:buChar char="ü"/>
            </a:pPr>
            <a:r>
              <a:rPr lang="en-US" dirty="0" smtClean="0">
                <a:solidFill>
                  <a:prstClr val="black"/>
                </a:solidFill>
              </a:rPr>
              <a:t> Integrated electronic and optical devices on-chip</a:t>
            </a:r>
          </a:p>
          <a:p>
            <a:pPr lvl="0">
              <a:buFont typeface="Wingdings" pitchFamily="1" charset="2"/>
              <a:buChar char="ü"/>
            </a:pPr>
            <a:r>
              <a:rPr lang="en-US" dirty="0" smtClean="0">
                <a:solidFill>
                  <a:prstClr val="black"/>
                </a:solidFill>
              </a:rPr>
              <a:t> Tunable properties, fast control</a:t>
            </a:r>
          </a:p>
        </p:txBody>
      </p:sp>
      <p:sp>
        <p:nvSpPr>
          <p:cNvPr id="59" name="TextBox 4"/>
          <p:cNvSpPr txBox="1">
            <a:spLocks noChangeArrowheads="1"/>
          </p:cNvSpPr>
          <p:nvPr/>
        </p:nvSpPr>
        <p:spPr bwMode="auto">
          <a:xfrm>
            <a:off x="1" y="0"/>
            <a:ext cx="9144000" cy="523220"/>
          </a:xfrm>
          <a:prstGeom prst="rect">
            <a:avLst/>
          </a:prstGeom>
          <a:solidFill>
            <a:schemeClr val="accent2">
              <a:lumMod val="75000"/>
            </a:schemeClr>
          </a:solid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2800" b="1" dirty="0" smtClean="0">
                <a:solidFill>
                  <a:srgbClr val="FFFFFF"/>
                </a:solidFill>
              </a:rPr>
              <a:t>A bit of context and motivation…</a:t>
            </a:r>
            <a:endParaRPr lang="en-US" sz="2800" b="1" dirty="0">
              <a:solidFill>
                <a:srgbClr val="FFFFFF"/>
              </a:solidFill>
            </a:endParaRPr>
          </a:p>
        </p:txBody>
      </p:sp>
      <p:grpSp>
        <p:nvGrpSpPr>
          <p:cNvPr id="74" name="Group 73"/>
          <p:cNvGrpSpPr/>
          <p:nvPr/>
        </p:nvGrpSpPr>
        <p:grpSpPr>
          <a:xfrm>
            <a:off x="430680" y="1871142"/>
            <a:ext cx="2363203" cy="2060150"/>
            <a:chOff x="2882158" y="973105"/>
            <a:chExt cx="2363203" cy="2060150"/>
          </a:xfrm>
        </p:grpSpPr>
        <p:pic>
          <p:nvPicPr>
            <p:cNvPr id="72" name="Picture 71" descr="quantum dot.jpg"/>
            <p:cNvPicPr>
              <a:picLocks noChangeAspect="1"/>
            </p:cNvPicPr>
            <p:nvPr/>
          </p:nvPicPr>
          <p:blipFill>
            <a:blip r:embed="rId5"/>
            <a:srcRect l="7368" t="3937" r="47512" b="66023"/>
            <a:stretch>
              <a:fillRect/>
            </a:stretch>
          </p:blipFill>
          <p:spPr>
            <a:xfrm>
              <a:off x="2922158" y="973105"/>
              <a:ext cx="2323203" cy="2060150"/>
            </a:xfrm>
            <a:prstGeom prst="rect">
              <a:avLst/>
            </a:prstGeom>
          </p:spPr>
        </p:pic>
        <p:sp>
          <p:nvSpPr>
            <p:cNvPr id="73" name="TextBox 72"/>
            <p:cNvSpPr txBox="1"/>
            <p:nvPr/>
          </p:nvSpPr>
          <p:spPr>
            <a:xfrm>
              <a:off x="2882158" y="1039964"/>
              <a:ext cx="1026162" cy="461665"/>
            </a:xfrm>
            <a:prstGeom prst="rect">
              <a:avLst/>
            </a:prstGeom>
            <a:noFill/>
          </p:spPr>
          <p:txBody>
            <a:bodyPr wrap="square" rtlCol="0">
              <a:spAutoFit/>
            </a:bodyPr>
            <a:lstStyle/>
            <a:p>
              <a:r>
                <a:rPr lang="en-US" sz="1200" dirty="0" smtClean="0">
                  <a:solidFill>
                    <a:schemeClr val="bg1">
                      <a:lumMod val="85000"/>
                    </a:schemeClr>
                  </a:solidFill>
                </a:rPr>
                <a:t>Warburton Nature 2013</a:t>
              </a:r>
              <a:endParaRPr lang="en-US" sz="1200" dirty="0">
                <a:solidFill>
                  <a:schemeClr val="bg1">
                    <a:lumMod val="85000"/>
                  </a:schemeClr>
                </a:solidFill>
              </a:endParaRPr>
            </a:p>
          </p:txBody>
        </p:sp>
      </p:grpSp>
      <p:grpSp>
        <p:nvGrpSpPr>
          <p:cNvPr id="75" name="Group 74"/>
          <p:cNvGrpSpPr/>
          <p:nvPr/>
        </p:nvGrpSpPr>
        <p:grpSpPr>
          <a:xfrm>
            <a:off x="304800" y="3143494"/>
            <a:ext cx="2975958" cy="2017494"/>
            <a:chOff x="-235113" y="1669570"/>
            <a:chExt cx="4290131" cy="3130308"/>
          </a:xfrm>
        </p:grpSpPr>
        <p:pic>
          <p:nvPicPr>
            <p:cNvPr id="76" name="Picture 3"/>
            <p:cNvPicPr>
              <a:picLocks noChangeAspect="1" noChangeArrowheads="1"/>
            </p:cNvPicPr>
            <p:nvPr/>
          </p:nvPicPr>
          <p:blipFill>
            <a:blip r:embed="rId6"/>
            <a:srcRect r="55023"/>
            <a:stretch>
              <a:fillRect/>
            </a:stretch>
          </p:blipFill>
          <p:spPr bwMode="auto">
            <a:xfrm>
              <a:off x="964356" y="1669570"/>
              <a:ext cx="3090662" cy="3130308"/>
            </a:xfrm>
            <a:prstGeom prst="rect">
              <a:avLst/>
            </a:prstGeom>
            <a:noFill/>
            <a:ln w="9525">
              <a:noFill/>
              <a:round/>
              <a:headEnd/>
              <a:tailEnd/>
            </a:ln>
            <a:effectLst/>
          </p:spPr>
        </p:pic>
        <p:sp>
          <p:nvSpPr>
            <p:cNvPr id="77" name="TextBox 76"/>
            <p:cNvSpPr txBox="1"/>
            <p:nvPr/>
          </p:nvSpPr>
          <p:spPr>
            <a:xfrm>
              <a:off x="-235113" y="3391724"/>
              <a:ext cx="1199469" cy="1289360"/>
            </a:xfrm>
            <a:prstGeom prst="rect">
              <a:avLst/>
            </a:prstGeom>
            <a:noFill/>
          </p:spPr>
          <p:txBody>
            <a:bodyPr wrap="square" rtlCol="0">
              <a:spAutoFit/>
            </a:bodyPr>
            <a:lstStyle/>
            <a:p>
              <a:pPr algn="r"/>
              <a:r>
                <a:rPr lang="en-US" sz="1200" dirty="0" err="1" smtClean="0"/>
                <a:t>Petta</a:t>
              </a:r>
              <a:endParaRPr lang="en-US" sz="1200" dirty="0" smtClean="0"/>
            </a:p>
            <a:p>
              <a:pPr algn="r"/>
              <a:r>
                <a:rPr lang="en-US" sz="1200" dirty="0" smtClean="0"/>
                <a:t>et al. Science 2005</a:t>
              </a:r>
              <a:endParaRPr lang="en-US" sz="1200" dirty="0"/>
            </a:p>
          </p:txBody>
        </p:sp>
      </p:grpSp>
      <p:grpSp>
        <p:nvGrpSpPr>
          <p:cNvPr id="88" name="Group 87"/>
          <p:cNvGrpSpPr/>
          <p:nvPr/>
        </p:nvGrpSpPr>
        <p:grpSpPr>
          <a:xfrm>
            <a:off x="5612789" y="790239"/>
            <a:ext cx="3531212" cy="3993346"/>
            <a:chOff x="5612789" y="1160276"/>
            <a:chExt cx="3531212" cy="3993346"/>
          </a:xfrm>
        </p:grpSpPr>
        <p:sp>
          <p:nvSpPr>
            <p:cNvPr id="95257" name="Text Box 1049"/>
            <p:cNvSpPr txBox="1">
              <a:spLocks noChangeArrowheads="1"/>
            </p:cNvSpPr>
            <p:nvPr/>
          </p:nvSpPr>
          <p:spPr bwMode="auto">
            <a:xfrm>
              <a:off x="5612789" y="1160276"/>
              <a:ext cx="2403824" cy="923330"/>
            </a:xfrm>
            <a:prstGeom prst="rect">
              <a:avLst/>
            </a:prstGeom>
            <a:noFill/>
            <a:ln w="9525">
              <a:noFill/>
              <a:miter lim="800000"/>
              <a:headEnd/>
              <a:tailEnd/>
            </a:ln>
          </p:spPr>
          <p:txBody>
            <a:bodyPr wrap="square">
              <a:prstTxWarp prst="textNoShape">
                <a:avLst/>
              </a:prstTxWarp>
              <a:spAutoFit/>
            </a:bodyPr>
            <a:lstStyle/>
            <a:p>
              <a:pPr>
                <a:buFontTx/>
                <a:buChar char="•"/>
              </a:pPr>
              <a:r>
                <a:rPr lang="en-US" dirty="0" smtClean="0"/>
                <a:t> </a:t>
              </a:r>
              <a:r>
                <a:rPr lang="en-US" b="1" dirty="0" smtClean="0"/>
                <a:t>Spins associated with single atoms, ions, </a:t>
              </a:r>
            </a:p>
            <a:p>
              <a:r>
                <a:rPr lang="en-US" b="1" dirty="0" smtClean="0"/>
                <a:t>&amp; molecules</a:t>
              </a:r>
            </a:p>
          </p:txBody>
        </p:sp>
        <p:grpSp>
          <p:nvGrpSpPr>
            <p:cNvPr id="4" name="Group 56"/>
            <p:cNvGrpSpPr/>
            <p:nvPr/>
          </p:nvGrpSpPr>
          <p:grpSpPr>
            <a:xfrm>
              <a:off x="5695952" y="2453225"/>
              <a:ext cx="2148160" cy="1221179"/>
              <a:chOff x="6676924" y="4013873"/>
              <a:chExt cx="2563179" cy="1519653"/>
            </a:xfrm>
          </p:grpSpPr>
          <p:pic>
            <p:nvPicPr>
              <p:cNvPr id="35" name="Picture 34" descr="iontrap.jpg"/>
              <p:cNvPicPr>
                <a:picLocks noChangeAspect="1"/>
              </p:cNvPicPr>
              <p:nvPr/>
            </p:nvPicPr>
            <p:blipFill>
              <a:blip r:embed="rId7"/>
              <a:stretch>
                <a:fillRect/>
              </a:stretch>
            </p:blipFill>
            <p:spPr>
              <a:xfrm>
                <a:off x="6676924" y="4013873"/>
                <a:ext cx="2223881" cy="1519653"/>
              </a:xfrm>
              <a:prstGeom prst="rect">
                <a:avLst/>
              </a:prstGeom>
            </p:spPr>
          </p:pic>
          <p:sp>
            <p:nvSpPr>
              <p:cNvPr id="36" name="TextBox 35"/>
              <p:cNvSpPr txBox="1"/>
              <p:nvPr/>
            </p:nvSpPr>
            <p:spPr>
              <a:xfrm>
                <a:off x="8011812" y="5098882"/>
                <a:ext cx="1228291" cy="383002"/>
              </a:xfrm>
              <a:prstGeom prst="rect">
                <a:avLst/>
              </a:prstGeom>
              <a:noFill/>
            </p:spPr>
            <p:txBody>
              <a:bodyPr wrap="square" rtlCol="0">
                <a:spAutoFit/>
              </a:bodyPr>
              <a:lstStyle/>
              <a:p>
                <a:r>
                  <a:rPr lang="en-US" sz="1400" dirty="0" smtClean="0"/>
                  <a:t>Innsbruck</a:t>
                </a:r>
                <a:endParaRPr lang="en-US" sz="1400" dirty="0"/>
              </a:p>
            </p:txBody>
          </p:sp>
        </p:grpSp>
        <p:sp>
          <p:nvSpPr>
            <p:cNvPr id="67" name="Rectangle 66"/>
            <p:cNvSpPr/>
            <p:nvPr/>
          </p:nvSpPr>
          <p:spPr>
            <a:xfrm>
              <a:off x="5695953" y="3953293"/>
              <a:ext cx="3448048" cy="1200329"/>
            </a:xfrm>
            <a:prstGeom prst="rect">
              <a:avLst/>
            </a:prstGeom>
          </p:spPr>
          <p:txBody>
            <a:bodyPr wrap="square">
              <a:spAutoFit/>
            </a:bodyPr>
            <a:lstStyle/>
            <a:p>
              <a:pPr lvl="0">
                <a:buFont typeface="Wingdings" pitchFamily="1" charset="2"/>
                <a:buChar char="ü"/>
              </a:pPr>
              <a:r>
                <a:rPr lang="en-US" dirty="0" smtClean="0">
                  <a:solidFill>
                    <a:prstClr val="black"/>
                  </a:solidFill>
                </a:rPr>
                <a:t> Long spin coherence times</a:t>
              </a:r>
            </a:p>
            <a:p>
              <a:pPr lvl="0">
                <a:buFont typeface="Wingdings" pitchFamily="1" charset="2"/>
                <a:buChar char="ü"/>
              </a:pPr>
              <a:r>
                <a:rPr lang="en-US" dirty="0" smtClean="0">
                  <a:solidFill>
                    <a:prstClr val="black"/>
                  </a:solidFill>
                </a:rPr>
                <a:t> Narrow optical transitions with good selection rules</a:t>
              </a:r>
            </a:p>
            <a:p>
              <a:pPr lvl="0">
                <a:buFont typeface="Wingdings" pitchFamily="1" charset="2"/>
                <a:buChar char="ü"/>
              </a:pPr>
              <a:r>
                <a:rPr lang="en-US" dirty="0" smtClean="0">
                  <a:solidFill>
                    <a:prstClr val="black"/>
                  </a:solidFill>
                </a:rPr>
                <a:t>nm-scale confinement</a:t>
              </a:r>
            </a:p>
          </p:txBody>
        </p:sp>
        <p:pic>
          <p:nvPicPr>
            <p:cNvPr id="81" name="Picture 80" descr="molecule.png"/>
            <p:cNvPicPr>
              <a:picLocks noChangeAspect="1"/>
            </p:cNvPicPr>
            <p:nvPr/>
          </p:nvPicPr>
          <p:blipFill>
            <a:blip r:embed="rId8"/>
            <a:stretch>
              <a:fillRect/>
            </a:stretch>
          </p:blipFill>
          <p:spPr>
            <a:xfrm>
              <a:off x="7538586" y="1576457"/>
              <a:ext cx="1426814" cy="1453506"/>
            </a:xfrm>
            <a:prstGeom prst="rect">
              <a:avLst/>
            </a:prstGeom>
          </p:spPr>
        </p:pic>
      </p:grpSp>
      <p:grpSp>
        <p:nvGrpSpPr>
          <p:cNvPr id="87" name="Group 86"/>
          <p:cNvGrpSpPr/>
          <p:nvPr/>
        </p:nvGrpSpPr>
        <p:grpSpPr>
          <a:xfrm>
            <a:off x="1142976" y="5270190"/>
            <a:ext cx="7892424" cy="1360293"/>
            <a:chOff x="1142976" y="5270190"/>
            <a:chExt cx="7892424" cy="1360293"/>
          </a:xfrm>
        </p:grpSpPr>
        <p:sp>
          <p:nvSpPr>
            <p:cNvPr id="95261" name="Rectangle 1053"/>
            <p:cNvSpPr>
              <a:spLocks noChangeArrowheads="1"/>
            </p:cNvSpPr>
            <p:nvPr/>
          </p:nvSpPr>
          <p:spPr bwMode="auto">
            <a:xfrm>
              <a:off x="3144950" y="5270190"/>
              <a:ext cx="3021840" cy="646331"/>
            </a:xfrm>
            <a:prstGeom prst="rect">
              <a:avLst/>
            </a:prstGeom>
            <a:noFill/>
            <a:ln w="9525">
              <a:noFill/>
              <a:miter lim="800000"/>
              <a:headEnd/>
              <a:tailEnd/>
            </a:ln>
          </p:spPr>
          <p:txBody>
            <a:bodyPr wrap="square">
              <a:prstTxWarp prst="textNoShape">
                <a:avLst/>
              </a:prstTxWarp>
              <a:spAutoFit/>
            </a:bodyPr>
            <a:lstStyle/>
            <a:p>
              <a:pPr>
                <a:buFontTx/>
                <a:buChar char="•"/>
              </a:pPr>
              <a:endParaRPr lang="en-US" dirty="0" smtClean="0"/>
            </a:p>
            <a:p>
              <a:pPr>
                <a:buFontTx/>
                <a:buChar char="•"/>
              </a:pPr>
              <a:r>
                <a:rPr lang="en-US" dirty="0" smtClean="0"/>
                <a:t> </a:t>
              </a:r>
              <a:r>
                <a:rPr lang="en-US" b="1" dirty="0" smtClean="0"/>
                <a:t>The NV center in diamond:</a:t>
              </a:r>
              <a:endParaRPr lang="en-US" i="1" dirty="0"/>
            </a:p>
          </p:txBody>
        </p:sp>
        <p:sp>
          <p:nvSpPr>
            <p:cNvPr id="71" name="Rectangle 70"/>
            <p:cNvSpPr/>
            <p:nvPr/>
          </p:nvSpPr>
          <p:spPr>
            <a:xfrm>
              <a:off x="3350759" y="5916521"/>
              <a:ext cx="5684641" cy="646331"/>
            </a:xfrm>
            <a:prstGeom prst="rect">
              <a:avLst/>
            </a:prstGeom>
          </p:spPr>
          <p:txBody>
            <a:bodyPr wrap="square">
              <a:spAutoFit/>
            </a:bodyPr>
            <a:lstStyle/>
            <a:p>
              <a:pPr lvl="0">
                <a:buFont typeface="Wingdings" pitchFamily="1" charset="2"/>
                <a:buChar char="ü"/>
              </a:pPr>
              <a:r>
                <a:rPr lang="en-US" dirty="0" smtClean="0">
                  <a:solidFill>
                    <a:prstClr val="black"/>
                  </a:solidFill>
                </a:rPr>
                <a:t> Optical access to individual electronic and nuclear spins (even at room temperature)</a:t>
              </a:r>
            </a:p>
          </p:txBody>
        </p:sp>
        <p:grpSp>
          <p:nvGrpSpPr>
            <p:cNvPr id="86" name="Group 85"/>
            <p:cNvGrpSpPr/>
            <p:nvPr/>
          </p:nvGrpSpPr>
          <p:grpSpPr>
            <a:xfrm>
              <a:off x="1142976" y="5471539"/>
              <a:ext cx="2008987" cy="1158944"/>
              <a:chOff x="1142976" y="5471539"/>
              <a:chExt cx="2008987" cy="1158944"/>
            </a:xfrm>
          </p:grpSpPr>
          <p:pic>
            <p:nvPicPr>
              <p:cNvPr id="82" name="Picture 81" descr="diamond.jpg"/>
              <p:cNvPicPr>
                <a:picLocks noChangeAspect="1"/>
              </p:cNvPicPr>
              <p:nvPr/>
            </p:nvPicPr>
            <p:blipFill>
              <a:blip r:embed="rId9"/>
              <a:srcRect l="14725" t="17050" r="7910" b="23443"/>
              <a:stretch>
                <a:fillRect/>
              </a:stretch>
            </p:blipFill>
            <p:spPr>
              <a:xfrm>
                <a:off x="1142976" y="5471539"/>
                <a:ext cx="2008987" cy="1158944"/>
              </a:xfrm>
              <a:prstGeom prst="rect">
                <a:avLst/>
              </a:prstGeom>
            </p:spPr>
          </p:pic>
          <p:cxnSp>
            <p:nvCxnSpPr>
              <p:cNvPr id="83" name="Straight Arrow Connector 82"/>
              <p:cNvCxnSpPr/>
              <p:nvPr/>
            </p:nvCxnSpPr>
            <p:spPr>
              <a:xfrm rot="16200000" flipV="1">
                <a:off x="1871377" y="5825385"/>
                <a:ext cx="434976" cy="257211"/>
              </a:xfrm>
              <a:prstGeom prst="straightConnector1">
                <a:avLst/>
              </a:prstGeom>
              <a:ln w="76200" cap="flat" cmpd="sng" algn="ctr">
                <a:solidFill>
                  <a:srgbClr val="8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spTree>
    <p:custDataLst>
      <p:tags r:id="rId1"/>
    </p:custDataLst>
  </p:cSld>
  <p:clrMapOvr>
    <a:masterClrMapping/>
  </p:clrMapOvr>
  <p:transition xmlns:p14="http://schemas.microsoft.com/office/powerpoint/2010/main" advTm="9985"/>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25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95255"/>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74"/>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80"/>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75"/>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62"/>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88"/>
                                        </p:tgtEl>
                                        <p:attrNameLst>
                                          <p:attrName>style.visibility</p:attrName>
                                        </p:attrNameLst>
                                      </p:cBhvr>
                                      <p:to>
                                        <p:strVal val="hidden"/>
                                      </p:to>
                                    </p:set>
                                  </p:childTnLst>
                                </p:cTn>
                              </p:par>
                            </p:childTnLst>
                          </p:cTn>
                        </p:par>
                        <p:par>
                          <p:cTn id="42" fill="hold">
                            <p:stCondLst>
                              <p:cond delay="0"/>
                            </p:stCondLst>
                            <p:childTnLst>
                              <p:par>
                                <p:cTn id="43" presetID="0" presetClass="path" presetSubtype="0" accel="50000" decel="50000" fill="hold" nodeType="afterEffect">
                                  <p:stCondLst>
                                    <p:cond delay="0"/>
                                  </p:stCondLst>
                                  <p:childTnLst>
                                    <p:animMotion origin="layout" path="M -5E-6 4.44444E-6 L -0.00209 -0.68588 " pathEditMode="relative" ptsTypes="AA">
                                      <p:cBhvr>
                                        <p:cTn id="44" dur="2000" fill="hold"/>
                                        <p:tgtEl>
                                          <p:spTgt spid="8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55" grpId="0"/>
      <p:bldP spid="95255" grpId="1"/>
      <p:bldP spid="62" grpId="0"/>
      <p:bldP spid="6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68"/>
          <p:cNvGrpSpPr/>
          <p:nvPr/>
        </p:nvGrpSpPr>
        <p:grpSpPr>
          <a:xfrm>
            <a:off x="133514" y="851809"/>
            <a:ext cx="3517758" cy="3019407"/>
            <a:chOff x="133514" y="851809"/>
            <a:chExt cx="3517758" cy="3019407"/>
          </a:xfrm>
        </p:grpSpPr>
        <p:grpSp>
          <p:nvGrpSpPr>
            <p:cNvPr id="46" name="Group 85"/>
            <p:cNvGrpSpPr>
              <a:grpSpLocks/>
            </p:cNvGrpSpPr>
            <p:nvPr/>
          </p:nvGrpSpPr>
          <p:grpSpPr bwMode="auto">
            <a:xfrm>
              <a:off x="1197115" y="1027785"/>
              <a:ext cx="762000" cy="2362200"/>
              <a:chOff x="5972469" y="3657600"/>
              <a:chExt cx="762000" cy="2362200"/>
            </a:xfrm>
          </p:grpSpPr>
          <p:sp>
            <p:nvSpPr>
              <p:cNvPr id="47" name="Line 26"/>
              <p:cNvSpPr>
                <a:spLocks noChangeShapeType="1"/>
              </p:cNvSpPr>
              <p:nvPr/>
            </p:nvSpPr>
            <p:spPr bwMode="auto">
              <a:xfrm>
                <a:off x="5972469" y="3733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8" name="Line 27"/>
              <p:cNvSpPr>
                <a:spLocks noChangeShapeType="1"/>
              </p:cNvSpPr>
              <p:nvPr/>
            </p:nvSpPr>
            <p:spPr bwMode="auto">
              <a:xfrm>
                <a:off x="5972469" y="3810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9" name="Line 28"/>
              <p:cNvSpPr>
                <a:spLocks noChangeShapeType="1"/>
              </p:cNvSpPr>
              <p:nvPr/>
            </p:nvSpPr>
            <p:spPr bwMode="auto">
              <a:xfrm>
                <a:off x="5972469" y="3886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0" name="Line 29"/>
              <p:cNvSpPr>
                <a:spLocks noChangeShapeType="1"/>
              </p:cNvSpPr>
              <p:nvPr/>
            </p:nvSpPr>
            <p:spPr bwMode="auto">
              <a:xfrm>
                <a:off x="5972469" y="3962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1" name="Line 30"/>
              <p:cNvSpPr>
                <a:spLocks noChangeShapeType="1"/>
              </p:cNvSpPr>
              <p:nvPr/>
            </p:nvSpPr>
            <p:spPr bwMode="auto">
              <a:xfrm>
                <a:off x="5972469" y="4038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2" name="Line 31"/>
              <p:cNvSpPr>
                <a:spLocks noChangeShapeType="1"/>
              </p:cNvSpPr>
              <p:nvPr/>
            </p:nvSpPr>
            <p:spPr bwMode="auto">
              <a:xfrm>
                <a:off x="5972469" y="3657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3" name="Line 32"/>
              <p:cNvSpPr>
                <a:spLocks noChangeShapeType="1"/>
              </p:cNvSpPr>
              <p:nvPr/>
            </p:nvSpPr>
            <p:spPr bwMode="auto">
              <a:xfrm>
                <a:off x="5972469" y="6019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4" name="Line 33"/>
              <p:cNvSpPr>
                <a:spLocks noChangeShapeType="1"/>
              </p:cNvSpPr>
              <p:nvPr/>
            </p:nvSpPr>
            <p:spPr bwMode="auto">
              <a:xfrm>
                <a:off x="5972469" y="5638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5" name="Line 34"/>
              <p:cNvSpPr>
                <a:spLocks noChangeShapeType="1"/>
              </p:cNvSpPr>
              <p:nvPr/>
            </p:nvSpPr>
            <p:spPr bwMode="auto">
              <a:xfrm>
                <a:off x="5972469" y="5715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6" name="Line 35"/>
              <p:cNvSpPr>
                <a:spLocks noChangeShapeType="1"/>
              </p:cNvSpPr>
              <p:nvPr/>
            </p:nvSpPr>
            <p:spPr bwMode="auto">
              <a:xfrm>
                <a:off x="5972469" y="5791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7" name="Line 36"/>
              <p:cNvSpPr>
                <a:spLocks noChangeShapeType="1"/>
              </p:cNvSpPr>
              <p:nvPr/>
            </p:nvSpPr>
            <p:spPr bwMode="auto">
              <a:xfrm>
                <a:off x="5972469" y="5867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8" name="Line 37"/>
              <p:cNvSpPr>
                <a:spLocks noChangeShapeType="1"/>
              </p:cNvSpPr>
              <p:nvPr/>
            </p:nvSpPr>
            <p:spPr bwMode="auto">
              <a:xfrm>
                <a:off x="5972469" y="5943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9" name="Line 38"/>
              <p:cNvSpPr>
                <a:spLocks noChangeShapeType="1"/>
              </p:cNvSpPr>
              <p:nvPr/>
            </p:nvSpPr>
            <p:spPr bwMode="auto">
              <a:xfrm>
                <a:off x="5972469" y="5562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cxnSp>
          <p:nvCxnSpPr>
            <p:cNvPr id="60" name="Straight Arrow Connector 59"/>
            <p:cNvCxnSpPr/>
            <p:nvPr/>
          </p:nvCxnSpPr>
          <p:spPr>
            <a:xfrm rot="5400000" flipH="1" flipV="1">
              <a:off x="611890" y="2484890"/>
              <a:ext cx="1886629"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68" name="Group 67"/>
            <p:cNvGrpSpPr/>
            <p:nvPr/>
          </p:nvGrpSpPr>
          <p:grpSpPr>
            <a:xfrm>
              <a:off x="133514" y="851809"/>
              <a:ext cx="3517758" cy="3019407"/>
              <a:chOff x="133514" y="851809"/>
              <a:chExt cx="3517758" cy="3019407"/>
            </a:xfrm>
          </p:grpSpPr>
          <p:grpSp>
            <p:nvGrpSpPr>
              <p:cNvPr id="13" name="Group 12"/>
              <p:cNvGrpSpPr/>
              <p:nvPr/>
            </p:nvGrpSpPr>
            <p:grpSpPr>
              <a:xfrm>
                <a:off x="133514" y="851809"/>
                <a:ext cx="3517758" cy="3019407"/>
                <a:chOff x="493678" y="851809"/>
                <a:chExt cx="3517758" cy="3019407"/>
              </a:xfrm>
            </p:grpSpPr>
            <p:sp>
              <p:nvSpPr>
                <p:cNvPr id="14" name="Text Box 7"/>
                <p:cNvSpPr txBox="1">
                  <a:spLocks noChangeArrowheads="1"/>
                </p:cNvSpPr>
                <p:nvPr/>
              </p:nvSpPr>
              <p:spPr bwMode="auto">
                <a:xfrm>
                  <a:off x="510152" y="851809"/>
                  <a:ext cx="1223962" cy="923925"/>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a:solidFill>
                        <a:prstClr val="black"/>
                      </a:solidFill>
                    </a:rPr>
                    <a:t>e</a:t>
                  </a:r>
                  <a:r>
                    <a:rPr lang="en-US" dirty="0" smtClean="0">
                      <a:solidFill>
                        <a:prstClr val="black"/>
                      </a:solidFill>
                    </a:rPr>
                    <a:t>xcited state </a:t>
                  </a:r>
                </a:p>
                <a:p>
                  <a:pPr algn="ctr" fontAlgn="base">
                    <a:spcBef>
                      <a:spcPct val="0"/>
                    </a:spcBef>
                    <a:spcAft>
                      <a:spcPct val="0"/>
                    </a:spcAft>
                  </a:pPr>
                  <a:r>
                    <a:rPr lang="en-US" dirty="0" smtClean="0">
                      <a:solidFill>
                        <a:prstClr val="black"/>
                      </a:solidFill>
                    </a:rPr>
                    <a:t>S = 1</a:t>
                  </a:r>
                </a:p>
              </p:txBody>
            </p:sp>
            <p:grpSp>
              <p:nvGrpSpPr>
                <p:cNvPr id="15" name="Group 87"/>
                <p:cNvGrpSpPr>
                  <a:grpSpLocks/>
                </p:cNvGrpSpPr>
                <p:nvPr/>
              </p:nvGrpSpPr>
              <p:grpSpPr bwMode="auto">
                <a:xfrm>
                  <a:off x="1566686" y="3066371"/>
                  <a:ext cx="2444750" cy="804845"/>
                  <a:chOff x="5972469" y="5715000"/>
                  <a:chExt cx="2444750" cy="804845"/>
                </a:xfrm>
              </p:grpSpPr>
              <p:sp>
                <p:nvSpPr>
                  <p:cNvPr id="38" name="Line 4"/>
                  <p:cNvSpPr>
                    <a:spLocks noChangeShapeType="1"/>
                  </p:cNvSpPr>
                  <p:nvPr/>
                </p:nvSpPr>
                <p:spPr bwMode="auto">
                  <a:xfrm>
                    <a:off x="5972469" y="6096000"/>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9" name="Line 8"/>
                  <p:cNvSpPr>
                    <a:spLocks noChangeShapeType="1"/>
                  </p:cNvSpPr>
                  <p:nvPr/>
                </p:nvSpPr>
                <p:spPr bwMode="auto">
                  <a:xfrm>
                    <a:off x="6963069" y="5943600"/>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0" name="Line 9"/>
                  <p:cNvSpPr>
                    <a:spLocks noChangeShapeType="1"/>
                  </p:cNvSpPr>
                  <p:nvPr/>
                </p:nvSpPr>
                <p:spPr bwMode="auto">
                  <a:xfrm>
                    <a:off x="6963069" y="6379113"/>
                    <a:ext cx="457200" cy="0"/>
                  </a:xfrm>
                  <a:prstGeom prst="line">
                    <a:avLst/>
                  </a:prstGeom>
                  <a:noFill/>
                  <a:ln w="38100">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1" name="Line 10"/>
                  <p:cNvSpPr>
                    <a:spLocks noChangeShapeType="1"/>
                  </p:cNvSpPr>
                  <p:nvPr/>
                </p:nvSpPr>
                <p:spPr bwMode="auto">
                  <a:xfrm>
                    <a:off x="6963069" y="6000986"/>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2" name="Line 11"/>
                  <p:cNvSpPr>
                    <a:spLocks noChangeShapeType="1"/>
                  </p:cNvSpPr>
                  <p:nvPr/>
                </p:nvSpPr>
                <p:spPr bwMode="auto">
                  <a:xfrm flipV="1">
                    <a:off x="6734469" y="5943600"/>
                    <a:ext cx="228600" cy="15240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3" name="Line 12"/>
                  <p:cNvSpPr>
                    <a:spLocks noChangeShapeType="1"/>
                  </p:cNvSpPr>
                  <p:nvPr/>
                </p:nvSpPr>
                <p:spPr bwMode="auto">
                  <a:xfrm>
                    <a:off x="6734469" y="6111876"/>
                    <a:ext cx="228600" cy="267238"/>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4" name="Text Box 21"/>
                  <p:cNvSpPr txBox="1">
                    <a:spLocks noChangeArrowheads="1"/>
                  </p:cNvSpPr>
                  <p:nvPr/>
                </p:nvSpPr>
                <p:spPr bwMode="auto">
                  <a:xfrm>
                    <a:off x="7404394" y="6150513"/>
                    <a:ext cx="765579"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srgbClr val="CC0A20"/>
                        </a:solidFill>
                      </a:rPr>
                      <a:t>m</a:t>
                    </a:r>
                    <a:r>
                      <a:rPr lang="en-US" baseline="-25000" dirty="0" smtClean="0">
                        <a:solidFill>
                          <a:srgbClr val="CC0A20"/>
                        </a:solidFill>
                      </a:rPr>
                      <a:t>s</a:t>
                    </a:r>
                    <a:r>
                      <a:rPr lang="en-US" dirty="0" smtClean="0">
                        <a:solidFill>
                          <a:srgbClr val="CC0A20"/>
                        </a:solidFill>
                      </a:rPr>
                      <a:t> = 0</a:t>
                    </a:r>
                  </a:p>
                </p:txBody>
              </p:sp>
              <p:sp>
                <p:nvSpPr>
                  <p:cNvPr id="45" name="Text Box 22"/>
                  <p:cNvSpPr txBox="1">
                    <a:spLocks noChangeArrowheads="1"/>
                  </p:cNvSpPr>
                  <p:nvPr/>
                </p:nvSpPr>
                <p:spPr bwMode="auto">
                  <a:xfrm>
                    <a:off x="7420269" y="5715000"/>
                    <a:ext cx="996950" cy="39687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prstClr val="black"/>
                        </a:solidFill>
                      </a:rPr>
                      <a:t>m</a:t>
                    </a:r>
                    <a:r>
                      <a:rPr lang="en-US" baseline="-25000" dirty="0" smtClean="0">
                        <a:solidFill>
                          <a:prstClr val="black"/>
                        </a:solidFill>
                      </a:rPr>
                      <a:t>s</a:t>
                    </a:r>
                    <a:r>
                      <a:rPr lang="en-US" dirty="0" smtClean="0">
                        <a:solidFill>
                          <a:prstClr val="black"/>
                        </a:solidFill>
                      </a:rPr>
                      <a:t> = </a:t>
                    </a:r>
                    <a:r>
                      <a:rPr lang="en-US" dirty="0" smtClean="0">
                        <a:solidFill>
                          <a:prstClr val="black"/>
                        </a:solidFill>
                        <a:ea typeface="Times New Roman" pitchFamily="1" charset="0"/>
                        <a:cs typeface="Times New Roman" pitchFamily="1" charset="0"/>
                      </a:rPr>
                      <a:t>±1</a:t>
                    </a:r>
                  </a:p>
                </p:txBody>
              </p:sp>
            </p:grpSp>
            <p:grpSp>
              <p:nvGrpSpPr>
                <p:cNvPr id="16" name="Group 86"/>
                <p:cNvGrpSpPr>
                  <a:grpSpLocks/>
                </p:cNvGrpSpPr>
                <p:nvPr/>
              </p:nvGrpSpPr>
              <p:grpSpPr bwMode="auto">
                <a:xfrm>
                  <a:off x="1566686" y="1008971"/>
                  <a:ext cx="1600200" cy="914400"/>
                  <a:chOff x="5972469" y="3657600"/>
                  <a:chExt cx="1600200" cy="914400"/>
                </a:xfrm>
              </p:grpSpPr>
              <p:sp>
                <p:nvSpPr>
                  <p:cNvPr id="21" name="Line 5"/>
                  <p:cNvSpPr>
                    <a:spLocks noChangeShapeType="1"/>
                  </p:cNvSpPr>
                  <p:nvPr/>
                </p:nvSpPr>
                <p:spPr bwMode="auto">
                  <a:xfrm>
                    <a:off x="5972469" y="4162779"/>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 name="Line 13"/>
                  <p:cNvSpPr>
                    <a:spLocks noChangeShapeType="1"/>
                  </p:cNvSpPr>
                  <p:nvPr/>
                </p:nvSpPr>
                <p:spPr bwMode="auto">
                  <a:xfrm>
                    <a:off x="6886869" y="4114800"/>
                    <a:ext cx="457200" cy="0"/>
                  </a:xfrm>
                  <a:prstGeom prst="line">
                    <a:avLst/>
                  </a:prstGeom>
                  <a:noFill/>
                  <a:ln w="952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3" name="Line 14"/>
                  <p:cNvSpPr>
                    <a:spLocks noChangeShapeType="1"/>
                  </p:cNvSpPr>
                  <p:nvPr/>
                </p:nvSpPr>
                <p:spPr bwMode="auto">
                  <a:xfrm>
                    <a:off x="6886869" y="4191000"/>
                    <a:ext cx="457200" cy="0"/>
                  </a:xfrm>
                  <a:prstGeom prst="line">
                    <a:avLst/>
                  </a:prstGeom>
                  <a:noFill/>
                  <a:ln w="952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4" name="Line 15"/>
                  <p:cNvSpPr>
                    <a:spLocks noChangeShapeType="1"/>
                  </p:cNvSpPr>
                  <p:nvPr/>
                </p:nvSpPr>
                <p:spPr bwMode="auto">
                  <a:xfrm>
                    <a:off x="6886869" y="44196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5" name="Line 16"/>
                  <p:cNvSpPr>
                    <a:spLocks noChangeShapeType="1"/>
                  </p:cNvSpPr>
                  <p:nvPr/>
                </p:nvSpPr>
                <p:spPr bwMode="auto">
                  <a:xfrm>
                    <a:off x="6886869" y="43434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6" name="Line 17"/>
                  <p:cNvSpPr>
                    <a:spLocks noChangeShapeType="1"/>
                  </p:cNvSpPr>
                  <p:nvPr/>
                </p:nvSpPr>
                <p:spPr bwMode="auto">
                  <a:xfrm>
                    <a:off x="6886869" y="39624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7" name="Line 18"/>
                  <p:cNvSpPr>
                    <a:spLocks noChangeShapeType="1"/>
                  </p:cNvSpPr>
                  <p:nvPr/>
                </p:nvSpPr>
                <p:spPr bwMode="auto">
                  <a:xfrm>
                    <a:off x="6886869" y="38100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8" name="Line 19"/>
                  <p:cNvSpPr>
                    <a:spLocks noChangeShapeType="1"/>
                  </p:cNvSpPr>
                  <p:nvPr/>
                </p:nvSpPr>
                <p:spPr bwMode="auto">
                  <a:xfrm>
                    <a:off x="6725062" y="4172185"/>
                    <a:ext cx="152400" cy="238008"/>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9" name="Line 20"/>
                  <p:cNvSpPr>
                    <a:spLocks noChangeShapeType="1"/>
                  </p:cNvSpPr>
                  <p:nvPr/>
                </p:nvSpPr>
                <p:spPr bwMode="auto">
                  <a:xfrm flipV="1">
                    <a:off x="6725062" y="3809999"/>
                    <a:ext cx="161807" cy="333021"/>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0" name="Line 25"/>
                  <p:cNvSpPr>
                    <a:spLocks noChangeShapeType="1"/>
                  </p:cNvSpPr>
                  <p:nvPr/>
                </p:nvSpPr>
                <p:spPr bwMode="auto">
                  <a:xfrm>
                    <a:off x="5972469" y="4143021"/>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1" name="Oval 43"/>
                  <p:cNvSpPr>
                    <a:spLocks noChangeArrowheads="1"/>
                  </p:cNvSpPr>
                  <p:nvPr/>
                </p:nvSpPr>
                <p:spPr bwMode="auto">
                  <a:xfrm>
                    <a:off x="6810669" y="3657600"/>
                    <a:ext cx="762000" cy="914400"/>
                  </a:xfrm>
                  <a:prstGeom prst="ellipse">
                    <a:avLst/>
                  </a:prstGeom>
                  <a:solidFill>
                    <a:schemeClr val="bg1"/>
                  </a:solidFill>
                  <a:ln w="9525">
                    <a:noFill/>
                    <a:round/>
                    <a:headEnd/>
                    <a:tailEnd/>
                  </a:ln>
                </p:spPr>
                <p:txBody>
                  <a:bodyPr wrap="none" anchor="ctr">
                    <a:prstTxWarp prst="textNoShape">
                      <a:avLst/>
                    </a:prstTxWarp>
                  </a:bodyPr>
                  <a:lstStyle/>
                  <a:p>
                    <a:pPr fontAlgn="base">
                      <a:spcBef>
                        <a:spcPct val="0"/>
                      </a:spcBef>
                      <a:spcAft>
                        <a:spcPct val="0"/>
                      </a:spcAft>
                    </a:pPr>
                    <a:endParaRPr lang="en-US" smtClean="0">
                      <a:solidFill>
                        <a:prstClr val="black"/>
                      </a:solidFill>
                    </a:endParaRPr>
                  </a:p>
                </p:txBody>
              </p:sp>
              <p:sp>
                <p:nvSpPr>
                  <p:cNvPr id="32" name="Line 42"/>
                  <p:cNvSpPr>
                    <a:spLocks noChangeShapeType="1"/>
                  </p:cNvSpPr>
                  <p:nvPr/>
                </p:nvSpPr>
                <p:spPr bwMode="auto">
                  <a:xfrm>
                    <a:off x="6886869" y="4171242"/>
                    <a:ext cx="457200" cy="0"/>
                  </a:xfrm>
                  <a:prstGeom prst="line">
                    <a:avLst/>
                  </a:prstGeom>
                  <a:noFill/>
                  <a:ln w="2857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3" name="Line 43"/>
                  <p:cNvSpPr>
                    <a:spLocks noChangeShapeType="1"/>
                  </p:cNvSpPr>
                  <p:nvPr/>
                </p:nvSpPr>
                <p:spPr bwMode="auto">
                  <a:xfrm>
                    <a:off x="6886869" y="4219221"/>
                    <a:ext cx="457200" cy="0"/>
                  </a:xfrm>
                  <a:prstGeom prst="line">
                    <a:avLst/>
                  </a:prstGeom>
                  <a:noFill/>
                  <a:ln w="2857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4" name="Line 44"/>
                  <p:cNvSpPr>
                    <a:spLocks noChangeShapeType="1"/>
                  </p:cNvSpPr>
                  <p:nvPr/>
                </p:nvSpPr>
                <p:spPr bwMode="auto">
                  <a:xfrm>
                    <a:off x="6886869" y="44196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5" name="Line 45"/>
                  <p:cNvSpPr>
                    <a:spLocks noChangeShapeType="1"/>
                  </p:cNvSpPr>
                  <p:nvPr/>
                </p:nvSpPr>
                <p:spPr bwMode="auto">
                  <a:xfrm>
                    <a:off x="6886869" y="4390435"/>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6" name="Line 46"/>
                  <p:cNvSpPr>
                    <a:spLocks noChangeShapeType="1"/>
                  </p:cNvSpPr>
                  <p:nvPr/>
                </p:nvSpPr>
                <p:spPr bwMode="auto">
                  <a:xfrm>
                    <a:off x="6886869" y="3962400"/>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7" name="Line 47"/>
                  <p:cNvSpPr>
                    <a:spLocks noChangeShapeType="1"/>
                  </p:cNvSpPr>
                  <p:nvPr/>
                </p:nvSpPr>
                <p:spPr bwMode="auto">
                  <a:xfrm>
                    <a:off x="6886869" y="3810000"/>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17" name="Text Box 6"/>
                <p:cNvSpPr txBox="1">
                  <a:spLocks noChangeArrowheads="1"/>
                </p:cNvSpPr>
                <p:nvPr/>
              </p:nvSpPr>
              <p:spPr bwMode="auto">
                <a:xfrm>
                  <a:off x="493678" y="2754755"/>
                  <a:ext cx="1219200" cy="923330"/>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smtClean="0">
                      <a:solidFill>
                        <a:prstClr val="black"/>
                      </a:solidFill>
                    </a:rPr>
                    <a:t>ground state</a:t>
                  </a:r>
                </a:p>
                <a:p>
                  <a:pPr algn="ctr" fontAlgn="base">
                    <a:spcBef>
                      <a:spcPct val="0"/>
                    </a:spcBef>
                    <a:spcAft>
                      <a:spcPct val="0"/>
                    </a:spcAft>
                  </a:pPr>
                  <a:r>
                    <a:rPr lang="en-US" dirty="0">
                      <a:solidFill>
                        <a:prstClr val="black"/>
                      </a:solidFill>
                    </a:rPr>
                    <a:t>S = 1 </a:t>
                  </a:r>
                  <a:endParaRPr lang="en-US" dirty="0" smtClean="0">
                    <a:solidFill>
                      <a:prstClr val="black"/>
                    </a:solidFill>
                  </a:endParaRPr>
                </a:p>
              </p:txBody>
            </p:sp>
            <p:sp>
              <p:nvSpPr>
                <p:cNvPr id="18" name="Line 5"/>
                <p:cNvSpPr>
                  <a:spLocks noChangeShapeType="1"/>
                </p:cNvSpPr>
                <p:nvPr/>
              </p:nvSpPr>
              <p:spPr bwMode="auto">
                <a:xfrm flipV="1">
                  <a:off x="3351605" y="2073981"/>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 name="Line 5"/>
                <p:cNvSpPr>
                  <a:spLocks noChangeShapeType="1"/>
                </p:cNvSpPr>
                <p:nvPr/>
              </p:nvSpPr>
              <p:spPr bwMode="auto">
                <a:xfrm flipV="1">
                  <a:off x="3362210" y="2710414"/>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 name="Line 45"/>
                <p:cNvSpPr>
                  <a:spLocks noChangeShapeType="1"/>
                </p:cNvSpPr>
                <p:nvPr/>
              </p:nvSpPr>
              <p:spPr bwMode="auto">
                <a:xfrm>
                  <a:off x="2481086" y="1780378"/>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124" name="Line 20"/>
              <p:cNvSpPr>
                <a:spLocks noChangeShapeType="1"/>
              </p:cNvSpPr>
              <p:nvPr/>
            </p:nvSpPr>
            <p:spPr bwMode="auto">
              <a:xfrm flipH="1" flipV="1">
                <a:off x="2603106" y="1319195"/>
                <a:ext cx="497446" cy="689258"/>
              </a:xfrm>
              <a:prstGeom prst="line">
                <a:avLst/>
              </a:prstGeom>
              <a:noFill/>
              <a:ln w="19050" cmpd="sng">
                <a:solidFill>
                  <a:schemeClr val="tx1"/>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25" name="Line 20"/>
              <p:cNvSpPr>
                <a:spLocks noChangeShapeType="1"/>
              </p:cNvSpPr>
              <p:nvPr/>
            </p:nvSpPr>
            <p:spPr bwMode="auto">
              <a:xfrm flipH="1" flipV="1">
                <a:off x="2595640" y="1751631"/>
                <a:ext cx="423924" cy="902231"/>
              </a:xfrm>
              <a:prstGeom prst="line">
                <a:avLst/>
              </a:prstGeom>
              <a:noFill/>
              <a:ln w="19050" cmpd="sng">
                <a:solidFill>
                  <a:schemeClr val="tx1"/>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26" name="Line 20"/>
              <p:cNvSpPr>
                <a:spLocks noChangeShapeType="1"/>
              </p:cNvSpPr>
              <p:nvPr/>
            </p:nvSpPr>
            <p:spPr bwMode="auto">
              <a:xfrm flipV="1">
                <a:off x="2427881" y="2932785"/>
                <a:ext cx="517377" cy="797697"/>
              </a:xfrm>
              <a:prstGeom prst="line">
                <a:avLst/>
              </a:prstGeom>
              <a:noFill/>
              <a:ln w="12700" cmpd="sng">
                <a:solidFill>
                  <a:srgbClr val="7F7F7F"/>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sp>
        <p:nvSpPr>
          <p:cNvPr id="3" name="Rectangle 2"/>
          <p:cNvSpPr txBox="1">
            <a:spLocks noChangeArrowheads="1"/>
          </p:cNvSpPr>
          <p:nvPr/>
        </p:nvSpPr>
        <p:spPr>
          <a:xfrm>
            <a:off x="0" y="0"/>
            <a:ext cx="9156293" cy="524933"/>
          </a:xfrm>
          <a:prstGeom prst="rect">
            <a:avLst/>
          </a:prstGeom>
          <a:solidFill>
            <a:schemeClr val="accent2">
              <a:lumMod val="75000"/>
            </a:schemeClr>
          </a:solidFill>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chemeClr val="bg1"/>
                </a:solidFill>
                <a:latin typeface="+mn-lt"/>
                <a:ea typeface="ＭＳ Ｐゴシック" charset="0"/>
                <a:cs typeface="ＭＳ Ｐゴシック" charset="0"/>
              </a:rPr>
              <a:t>Resonant optical transitions at low temperatures</a:t>
            </a:r>
            <a:endParaRPr lang="en-US" sz="3200" b="1" dirty="0">
              <a:solidFill>
                <a:schemeClr val="bg1"/>
              </a:solidFill>
              <a:latin typeface="+mn-lt"/>
              <a:ea typeface="ＭＳ Ｐゴシック" charset="0"/>
              <a:cs typeface="ＭＳ Ｐゴシック" charset="0"/>
            </a:endParaRPr>
          </a:p>
        </p:txBody>
      </p:sp>
      <p:grpSp>
        <p:nvGrpSpPr>
          <p:cNvPr id="64" name="Group 63"/>
          <p:cNvGrpSpPr/>
          <p:nvPr/>
        </p:nvGrpSpPr>
        <p:grpSpPr>
          <a:xfrm>
            <a:off x="1727486" y="712352"/>
            <a:ext cx="7140289" cy="3743325"/>
            <a:chOff x="1727486" y="712352"/>
            <a:chExt cx="7140289" cy="3743325"/>
          </a:xfrm>
        </p:grpSpPr>
        <p:grpSp>
          <p:nvGrpSpPr>
            <p:cNvPr id="4" name="Group 66"/>
            <p:cNvGrpSpPr>
              <a:grpSpLocks/>
            </p:cNvGrpSpPr>
            <p:nvPr/>
          </p:nvGrpSpPr>
          <p:grpSpPr bwMode="auto">
            <a:xfrm>
              <a:off x="4572000" y="712352"/>
              <a:ext cx="4295775" cy="3036888"/>
              <a:chOff x="613786" y="691150"/>
              <a:chExt cx="4296569" cy="3036760"/>
            </a:xfrm>
          </p:grpSpPr>
          <p:pic>
            <p:nvPicPr>
              <p:cNvPr id="5" name="Picture 93"/>
              <p:cNvPicPr>
                <a:picLocks noChangeAspect="1" noChangeArrowheads="1"/>
              </p:cNvPicPr>
              <p:nvPr/>
            </p:nvPicPr>
            <p:blipFill>
              <a:blip r:embed="rId4"/>
              <a:srcRect/>
              <a:stretch>
                <a:fillRect/>
              </a:stretch>
            </p:blipFill>
            <p:spPr bwMode="auto">
              <a:xfrm>
                <a:off x="795555" y="733885"/>
                <a:ext cx="4114800" cy="2994025"/>
              </a:xfrm>
              <a:prstGeom prst="rect">
                <a:avLst/>
              </a:prstGeom>
              <a:noFill/>
              <a:ln w="9525">
                <a:noFill/>
                <a:miter lim="800000"/>
                <a:headEnd/>
                <a:tailEnd/>
              </a:ln>
            </p:spPr>
          </p:pic>
          <p:sp>
            <p:nvSpPr>
              <p:cNvPr id="6" name="Rectangle 94"/>
              <p:cNvSpPr>
                <a:spLocks noChangeArrowheads="1"/>
              </p:cNvSpPr>
              <p:nvPr/>
            </p:nvSpPr>
            <p:spPr bwMode="auto">
              <a:xfrm>
                <a:off x="613786" y="691150"/>
                <a:ext cx="363538" cy="4318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solidFill>
                    <a:prstClr val="black"/>
                  </a:solidFill>
                </a:endParaRPr>
              </a:p>
            </p:txBody>
          </p:sp>
          <p:sp>
            <p:nvSpPr>
              <p:cNvPr id="7" name="Rectangle 94"/>
              <p:cNvSpPr>
                <a:spLocks noChangeArrowheads="1"/>
              </p:cNvSpPr>
              <p:nvPr/>
            </p:nvSpPr>
            <p:spPr bwMode="auto">
              <a:xfrm>
                <a:off x="2655107" y="2012622"/>
                <a:ext cx="1885917" cy="1221115"/>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solidFill>
                    <a:prstClr val="black"/>
                  </a:solidFill>
                </a:endParaRPr>
              </a:p>
            </p:txBody>
          </p:sp>
        </p:grpSp>
        <p:grpSp>
          <p:nvGrpSpPr>
            <p:cNvPr id="8" name="Group 75"/>
            <p:cNvGrpSpPr>
              <a:grpSpLocks/>
            </p:cNvGrpSpPr>
            <p:nvPr/>
          </p:nvGrpSpPr>
          <p:grpSpPr bwMode="auto">
            <a:xfrm>
              <a:off x="5572125" y="3168215"/>
              <a:ext cx="3295650" cy="1287462"/>
              <a:chOff x="1614470" y="3190045"/>
              <a:chExt cx="3295885" cy="1287031"/>
            </a:xfrm>
          </p:grpSpPr>
          <p:cxnSp>
            <p:nvCxnSpPr>
              <p:cNvPr id="9" name="Straight Connector 8"/>
              <p:cNvCxnSpPr>
                <a:cxnSpLocks noChangeShapeType="1"/>
              </p:cNvCxnSpPr>
              <p:nvPr/>
            </p:nvCxnSpPr>
            <p:spPr bwMode="auto">
              <a:xfrm rot="5400000" flipH="1" flipV="1">
                <a:off x="1634456" y="3533622"/>
                <a:ext cx="690331" cy="3175"/>
              </a:xfrm>
              <a:prstGeom prst="line">
                <a:avLst/>
              </a:prstGeom>
              <a:noFill/>
              <a:ln w="57150">
                <a:solidFill>
                  <a:srgbClr val="FF302B"/>
                </a:solidFill>
                <a:round/>
                <a:headEnd/>
                <a:tailEnd type="triangle" w="med" len="med"/>
              </a:ln>
              <a:effectLst>
                <a:outerShdw blurRad="63500" dist="20000" dir="5400000" rotWithShape="0">
                  <a:srgbClr val="000000">
                    <a:alpha val="37999"/>
                  </a:srgbClr>
                </a:outerShdw>
              </a:effectLst>
            </p:spPr>
          </p:cxnSp>
          <p:sp>
            <p:nvSpPr>
              <p:cNvPr id="10" name="TextBox 72"/>
              <p:cNvSpPr txBox="1">
                <a:spLocks noChangeArrowheads="1"/>
              </p:cNvSpPr>
              <p:nvPr/>
            </p:nvSpPr>
            <p:spPr bwMode="auto">
              <a:xfrm>
                <a:off x="1614470" y="3841652"/>
                <a:ext cx="732442" cy="369332"/>
              </a:xfrm>
              <a:prstGeom prst="rect">
                <a:avLst/>
              </a:prstGeom>
              <a:noFill/>
              <a:ln w="9525">
                <a:noFill/>
                <a:miter lim="800000"/>
                <a:headEnd/>
                <a:tailEnd/>
              </a:ln>
            </p:spPr>
            <p:txBody>
              <a:bodyPr wrap="none">
                <a:prstTxWarp prst="textNoShape">
                  <a:avLst/>
                </a:prstTxWarp>
                <a:spAutoFit/>
              </a:bodyPr>
              <a:lstStyle/>
              <a:p>
                <a:r>
                  <a:rPr lang="en-US" dirty="0">
                    <a:solidFill>
                      <a:srgbClr val="FF302B"/>
                    </a:solidFill>
                  </a:rPr>
                  <a:t>Excite</a:t>
                </a:r>
              </a:p>
            </p:txBody>
          </p:sp>
          <p:sp>
            <p:nvSpPr>
              <p:cNvPr id="11" name="Right Brace 10"/>
              <p:cNvSpPr>
                <a:spLocks/>
              </p:cNvSpPr>
              <p:nvPr/>
            </p:nvSpPr>
            <p:spPr bwMode="auto">
              <a:xfrm rot="5400000">
                <a:off x="3583165" y="2821383"/>
                <a:ext cx="268198" cy="2386183"/>
              </a:xfrm>
              <a:prstGeom prst="rightBrace">
                <a:avLst>
                  <a:gd name="adj1" fmla="val 8353"/>
                  <a:gd name="adj2" fmla="val 50000"/>
                </a:avLst>
              </a:prstGeom>
              <a:noFill/>
              <a:ln w="25400">
                <a:solidFill>
                  <a:srgbClr val="800000"/>
                </a:solidFill>
                <a:round/>
                <a:headEnd/>
                <a:tailEnd/>
              </a:ln>
              <a:effectLst>
                <a:outerShdw blurRad="63500" dist="20000" dir="5400000" rotWithShape="0">
                  <a:srgbClr val="000000">
                    <a:alpha val="37999"/>
                  </a:srgbClr>
                </a:outerShdw>
              </a:effectLst>
            </p:spPr>
            <p:txBody>
              <a:bodyPr anchor="ctr">
                <a:prstTxWarp prst="textNoShape">
                  <a:avLst/>
                </a:prstTxWarp>
              </a:bodyPr>
              <a:lstStyle/>
              <a:p>
                <a:pPr algn="ctr">
                  <a:defRPr/>
                </a:pPr>
                <a:endParaRPr lang="en-US">
                  <a:solidFill>
                    <a:prstClr val="black"/>
                  </a:solidFill>
                </a:endParaRPr>
              </a:p>
            </p:txBody>
          </p:sp>
          <p:sp>
            <p:nvSpPr>
              <p:cNvPr id="12" name="TextBox 74"/>
              <p:cNvSpPr txBox="1">
                <a:spLocks noChangeArrowheads="1"/>
              </p:cNvSpPr>
              <p:nvPr/>
            </p:nvSpPr>
            <p:spPr bwMode="auto">
              <a:xfrm>
                <a:off x="3343211" y="4107744"/>
                <a:ext cx="804915" cy="369332"/>
              </a:xfrm>
              <a:prstGeom prst="rect">
                <a:avLst/>
              </a:prstGeom>
              <a:noFill/>
              <a:ln w="9525">
                <a:noFill/>
                <a:miter lim="800000"/>
                <a:headEnd/>
                <a:tailEnd/>
              </a:ln>
            </p:spPr>
            <p:txBody>
              <a:bodyPr wrap="none">
                <a:prstTxWarp prst="textNoShape">
                  <a:avLst/>
                </a:prstTxWarp>
                <a:spAutoFit/>
              </a:bodyPr>
              <a:lstStyle/>
              <a:p>
                <a:r>
                  <a:rPr lang="en-US">
                    <a:solidFill>
                      <a:srgbClr val="800000"/>
                    </a:solidFill>
                  </a:rPr>
                  <a:t>Detect</a:t>
                </a:r>
              </a:p>
            </p:txBody>
          </p:sp>
        </p:grpSp>
        <p:cxnSp>
          <p:nvCxnSpPr>
            <p:cNvPr id="61" name="Straight Arrow Connector 60"/>
            <p:cNvCxnSpPr/>
            <p:nvPr/>
          </p:nvCxnSpPr>
          <p:spPr>
            <a:xfrm rot="5400000">
              <a:off x="965487" y="2304370"/>
              <a:ext cx="1524001" cy="4"/>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4669693" y="3821420"/>
              <a:ext cx="768622" cy="369332"/>
            </a:xfrm>
            <a:prstGeom prst="rect">
              <a:avLst/>
            </a:prstGeom>
            <a:noFill/>
          </p:spPr>
          <p:txBody>
            <a:bodyPr wrap="none" rtlCol="0">
              <a:spAutoFit/>
            </a:bodyPr>
            <a:lstStyle/>
            <a:p>
              <a:r>
                <a:rPr lang="en-US" dirty="0" smtClean="0"/>
                <a:t>“PLE:”</a:t>
              </a:r>
              <a:endParaRPr lang="en-US" dirty="0"/>
            </a:p>
          </p:txBody>
        </p:sp>
      </p:grpSp>
      <p:sp>
        <p:nvSpPr>
          <p:cNvPr id="79" name="TextBox 78"/>
          <p:cNvSpPr txBox="1"/>
          <p:nvPr/>
        </p:nvSpPr>
        <p:spPr>
          <a:xfrm>
            <a:off x="116512" y="5954435"/>
            <a:ext cx="4449704" cy="646331"/>
          </a:xfrm>
          <a:prstGeom prst="rect">
            <a:avLst/>
          </a:prstGeom>
          <a:noFill/>
        </p:spPr>
        <p:txBody>
          <a:bodyPr wrap="square" rtlCol="0">
            <a:spAutoFit/>
          </a:bodyPr>
          <a:lstStyle/>
          <a:p>
            <a:r>
              <a:rPr lang="en-US" b="1" dirty="0" smtClean="0"/>
              <a:t>Local strain strongly affects the excited state</a:t>
            </a:r>
          </a:p>
          <a:p>
            <a:r>
              <a:rPr lang="en-US" dirty="0" smtClean="0"/>
              <a:t>These spectra look different from NV to NV</a:t>
            </a:r>
            <a:endParaRPr lang="en-US" dirty="0"/>
          </a:p>
        </p:txBody>
      </p:sp>
      <p:sp>
        <p:nvSpPr>
          <p:cNvPr id="87" name="TextBox 86"/>
          <p:cNvSpPr txBox="1"/>
          <p:nvPr/>
        </p:nvSpPr>
        <p:spPr>
          <a:xfrm>
            <a:off x="6388652" y="2521883"/>
            <a:ext cx="2653243" cy="646331"/>
          </a:xfrm>
          <a:prstGeom prst="rect">
            <a:avLst/>
          </a:prstGeom>
          <a:noFill/>
        </p:spPr>
        <p:txBody>
          <a:bodyPr wrap="square" rtlCol="0">
            <a:spAutoFit/>
          </a:bodyPr>
          <a:lstStyle/>
          <a:p>
            <a:r>
              <a:rPr lang="en-US" dirty="0" err="1" smtClean="0"/>
              <a:t>Confocal</a:t>
            </a:r>
            <a:r>
              <a:rPr lang="en-US" dirty="0" smtClean="0"/>
              <a:t> geometry to isolate single defects</a:t>
            </a:r>
            <a:endParaRPr lang="en-US" dirty="0"/>
          </a:p>
        </p:txBody>
      </p:sp>
      <p:sp>
        <p:nvSpPr>
          <p:cNvPr id="80" name="TextBox 79"/>
          <p:cNvSpPr txBox="1"/>
          <p:nvPr/>
        </p:nvSpPr>
        <p:spPr>
          <a:xfrm>
            <a:off x="122296" y="4134331"/>
            <a:ext cx="4449704" cy="646331"/>
          </a:xfrm>
          <a:prstGeom prst="rect">
            <a:avLst/>
          </a:prstGeom>
          <a:noFill/>
        </p:spPr>
        <p:txBody>
          <a:bodyPr wrap="square" rtlCol="0">
            <a:spAutoFit/>
          </a:bodyPr>
          <a:lstStyle/>
          <a:p>
            <a:r>
              <a:rPr lang="en-US" b="1" dirty="0" smtClean="0"/>
              <a:t>Nearly lifetime-limited </a:t>
            </a:r>
            <a:r>
              <a:rPr lang="en-US" b="1" dirty="0" err="1" smtClean="0"/>
              <a:t>linewidths</a:t>
            </a:r>
            <a:r>
              <a:rPr lang="en-US" b="1" dirty="0" smtClean="0"/>
              <a:t> (12 ns)</a:t>
            </a:r>
          </a:p>
          <a:p>
            <a:r>
              <a:rPr lang="en-US" dirty="0" smtClean="0"/>
              <a:t>(Only in select electronic-grade samples)</a:t>
            </a:r>
            <a:endParaRPr lang="en-US" dirty="0"/>
          </a:p>
        </p:txBody>
      </p:sp>
      <p:sp>
        <p:nvSpPr>
          <p:cNvPr id="83" name="TextBox 82"/>
          <p:cNvSpPr txBox="1"/>
          <p:nvPr/>
        </p:nvSpPr>
        <p:spPr>
          <a:xfrm>
            <a:off x="122296" y="5023588"/>
            <a:ext cx="4449704" cy="646331"/>
          </a:xfrm>
          <a:prstGeom prst="rect">
            <a:avLst/>
          </a:prstGeom>
          <a:noFill/>
        </p:spPr>
        <p:txBody>
          <a:bodyPr wrap="square" rtlCol="0">
            <a:spAutoFit/>
          </a:bodyPr>
          <a:lstStyle/>
          <a:p>
            <a:r>
              <a:rPr lang="en-US" b="1" dirty="0" smtClean="0"/>
              <a:t>Spin-selective transitions</a:t>
            </a:r>
          </a:p>
          <a:p>
            <a:r>
              <a:rPr lang="en-US" dirty="0" smtClean="0"/>
              <a:t>(MW required to see all these lines)</a:t>
            </a:r>
            <a:endParaRPr lang="en-US" dirty="0"/>
          </a:p>
        </p:txBody>
      </p:sp>
      <p:sp>
        <p:nvSpPr>
          <p:cNvPr id="98" name="Rectangle 97"/>
          <p:cNvSpPr/>
          <p:nvPr/>
        </p:nvSpPr>
        <p:spPr>
          <a:xfrm>
            <a:off x="4377764" y="616900"/>
            <a:ext cx="4599061" cy="377068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lumMod val="50000"/>
                </a:schemeClr>
              </a:solidFill>
            </a:endParaRPr>
          </a:p>
        </p:txBody>
      </p:sp>
      <p:grpSp>
        <p:nvGrpSpPr>
          <p:cNvPr id="99" name="Group 98"/>
          <p:cNvGrpSpPr/>
          <p:nvPr/>
        </p:nvGrpSpPr>
        <p:grpSpPr>
          <a:xfrm>
            <a:off x="4444225" y="757478"/>
            <a:ext cx="4598635" cy="3528810"/>
            <a:chOff x="196398" y="3255046"/>
            <a:chExt cx="4598635" cy="3528810"/>
          </a:xfrm>
        </p:grpSpPr>
        <p:grpSp>
          <p:nvGrpSpPr>
            <p:cNvPr id="100" name="Group 99"/>
            <p:cNvGrpSpPr/>
            <p:nvPr/>
          </p:nvGrpSpPr>
          <p:grpSpPr>
            <a:xfrm>
              <a:off x="196398" y="4988688"/>
              <a:ext cx="2029765" cy="1795168"/>
              <a:chOff x="-1455720" y="4022532"/>
              <a:chExt cx="2551113" cy="2410965"/>
            </a:xfrm>
          </p:grpSpPr>
          <p:pic>
            <p:nvPicPr>
              <p:cNvPr id="105" name="Picture 17"/>
              <p:cNvPicPr>
                <a:picLocks noChangeAspect="1" noChangeArrowheads="1"/>
              </p:cNvPicPr>
              <p:nvPr/>
            </p:nvPicPr>
            <p:blipFill rotWithShape="1">
              <a:blip r:embed="rId5">
                <a:extLst>
                  <a:ext uri="{28A0092B-C50C-407E-A947-70E740481C1C}">
                    <a14:useLocalDpi xmlns:a14="http://schemas.microsoft.com/office/drawing/2010/main" val="0"/>
                  </a:ext>
                </a:extLst>
              </a:blip>
              <a:srcRect t="996"/>
              <a:stretch/>
            </p:blipFill>
            <p:spPr bwMode="auto">
              <a:xfrm>
                <a:off x="-1455720" y="4022532"/>
                <a:ext cx="2551113" cy="2410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Text Box 18"/>
              <p:cNvSpPr txBox="1">
                <a:spLocks noChangeArrowheads="1"/>
              </p:cNvSpPr>
              <p:nvPr/>
            </p:nvSpPr>
            <p:spPr bwMode="auto">
              <a:xfrm>
                <a:off x="-563739" y="5270932"/>
                <a:ext cx="1517656" cy="62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pPr algn="r"/>
                <a:r>
                  <a:rPr lang="en-US" sz="1200" b="0" dirty="0" err="1">
                    <a:latin typeface="+mn-lt"/>
                  </a:rPr>
                  <a:t>Robledo</a:t>
                </a:r>
                <a:r>
                  <a:rPr lang="en-US" sz="1200" b="0" dirty="0">
                    <a:latin typeface="+mn-lt"/>
                  </a:rPr>
                  <a:t> et al. 2010 </a:t>
                </a:r>
                <a:r>
                  <a:rPr lang="en-US" sz="1200" b="0" dirty="0" smtClean="0">
                    <a:latin typeface="+mn-lt"/>
                  </a:rPr>
                  <a:t>PRL</a:t>
                </a:r>
                <a:endParaRPr lang="en-US" sz="1200" b="0" dirty="0">
                  <a:latin typeface="+mn-lt"/>
                </a:endParaRPr>
              </a:p>
            </p:txBody>
          </p:sp>
        </p:grpSp>
        <p:grpSp>
          <p:nvGrpSpPr>
            <p:cNvPr id="101" name="Group 100"/>
            <p:cNvGrpSpPr/>
            <p:nvPr/>
          </p:nvGrpSpPr>
          <p:grpSpPr>
            <a:xfrm>
              <a:off x="1104252" y="3255046"/>
              <a:ext cx="2514012" cy="2195307"/>
              <a:chOff x="496358" y="984955"/>
              <a:chExt cx="3392487" cy="2675580"/>
            </a:xfrm>
          </p:grpSpPr>
          <p:pic>
            <p:nvPicPr>
              <p:cNvPr id="103"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358" y="984955"/>
                <a:ext cx="3392487"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Text Box 19"/>
              <p:cNvSpPr txBox="1">
                <a:spLocks noChangeArrowheads="1"/>
              </p:cNvSpPr>
              <p:nvPr/>
            </p:nvSpPr>
            <p:spPr bwMode="auto">
              <a:xfrm>
                <a:off x="496358" y="3097870"/>
                <a:ext cx="1437725" cy="56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sz="1200" b="0" dirty="0" err="1" smtClean="0">
                    <a:latin typeface="+mn-lt"/>
                  </a:rPr>
                  <a:t>Batalov</a:t>
                </a:r>
                <a:r>
                  <a:rPr lang="en-US" sz="1200" b="0" dirty="0" smtClean="0">
                    <a:latin typeface="+mn-lt"/>
                  </a:rPr>
                  <a:t> et al. </a:t>
                </a:r>
              </a:p>
              <a:p>
                <a:r>
                  <a:rPr lang="en-US" sz="1200" b="0" dirty="0" smtClean="0">
                    <a:latin typeface="+mn-lt"/>
                  </a:rPr>
                  <a:t>2008 </a:t>
                </a:r>
                <a:r>
                  <a:rPr lang="en-US" sz="1200" b="0" dirty="0">
                    <a:latin typeface="+mn-lt"/>
                  </a:rPr>
                  <a:t>PRL</a:t>
                </a:r>
              </a:p>
            </p:txBody>
          </p:sp>
        </p:grpSp>
        <p:sp>
          <p:nvSpPr>
            <p:cNvPr id="102" name="TextBox 101"/>
            <p:cNvSpPr txBox="1"/>
            <p:nvPr/>
          </p:nvSpPr>
          <p:spPr>
            <a:xfrm>
              <a:off x="2268802" y="5404237"/>
              <a:ext cx="2526231" cy="646331"/>
            </a:xfrm>
            <a:prstGeom prst="rect">
              <a:avLst/>
            </a:prstGeom>
            <a:noFill/>
          </p:spPr>
          <p:txBody>
            <a:bodyPr wrap="square" rtlCol="0">
              <a:spAutoFit/>
            </a:bodyPr>
            <a:lstStyle/>
            <a:p>
              <a:r>
                <a:rPr lang="en-US" dirty="0" smtClean="0"/>
                <a:t>Nearly lifetime-limited optical Rabi oscillations</a:t>
              </a:r>
              <a:endParaRPr lang="en-US" dirty="0"/>
            </a:p>
          </p:txBody>
        </p:sp>
      </p:grpSp>
      <p:grpSp>
        <p:nvGrpSpPr>
          <p:cNvPr id="62" name="Group 61"/>
          <p:cNvGrpSpPr/>
          <p:nvPr/>
        </p:nvGrpSpPr>
        <p:grpSpPr>
          <a:xfrm>
            <a:off x="4572000" y="4455677"/>
            <a:ext cx="4470860" cy="2378525"/>
            <a:chOff x="4572000" y="4455677"/>
            <a:chExt cx="4470860" cy="2378525"/>
          </a:xfrm>
        </p:grpSpPr>
        <p:pic>
          <p:nvPicPr>
            <p:cNvPr id="65" name="Picture 5" descr="Fig1v2n2"/>
            <p:cNvPicPr>
              <a:picLocks noChangeAspect="1" noChangeArrowheads="1"/>
            </p:cNvPicPr>
            <p:nvPr/>
          </p:nvPicPr>
          <p:blipFill>
            <a:blip r:embed="rId7"/>
            <a:srcRect l="30524" t="13965" r="31329" b="64072"/>
            <a:stretch>
              <a:fillRect/>
            </a:stretch>
          </p:blipFill>
          <p:spPr bwMode="auto">
            <a:xfrm>
              <a:off x="4572000" y="4455677"/>
              <a:ext cx="4470860" cy="2378525"/>
            </a:xfrm>
            <a:prstGeom prst="rect">
              <a:avLst/>
            </a:prstGeom>
            <a:noFill/>
            <a:ln w="9525">
              <a:noFill/>
              <a:miter lim="800000"/>
              <a:headEnd/>
              <a:tailEnd/>
            </a:ln>
          </p:spPr>
        </p:pic>
        <p:sp>
          <p:nvSpPr>
            <p:cNvPr id="112" name="Rectangle 111"/>
            <p:cNvSpPr/>
            <p:nvPr/>
          </p:nvSpPr>
          <p:spPr>
            <a:xfrm>
              <a:off x="7673270" y="5710365"/>
              <a:ext cx="261449" cy="25369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lumMod val="50000"/>
                  </a:schemeClr>
                </a:solidFill>
              </a:endParaRPr>
            </a:p>
          </p:txBody>
        </p:sp>
        <p:sp>
          <p:nvSpPr>
            <p:cNvPr id="114" name="Rectangle 113"/>
            <p:cNvSpPr/>
            <p:nvPr/>
          </p:nvSpPr>
          <p:spPr>
            <a:xfrm>
              <a:off x="7480982" y="4848631"/>
              <a:ext cx="356246" cy="32794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lumMod val="50000"/>
                  </a:schemeClr>
                </a:solidFill>
              </a:endParaRPr>
            </a:p>
          </p:txBody>
        </p:sp>
        <p:sp>
          <p:nvSpPr>
            <p:cNvPr id="115" name="Rectangle 114"/>
            <p:cNvSpPr/>
            <p:nvPr/>
          </p:nvSpPr>
          <p:spPr>
            <a:xfrm>
              <a:off x="7837228" y="5768097"/>
              <a:ext cx="261449" cy="25369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lumMod val="50000"/>
                  </a:schemeClr>
                </a:solidFill>
              </a:endParaRPr>
            </a:p>
          </p:txBody>
        </p:sp>
      </p:grpSp>
      <p:grpSp>
        <p:nvGrpSpPr>
          <p:cNvPr id="116" name="Group 115"/>
          <p:cNvGrpSpPr/>
          <p:nvPr/>
        </p:nvGrpSpPr>
        <p:grpSpPr>
          <a:xfrm>
            <a:off x="5422502" y="4780179"/>
            <a:ext cx="3258309" cy="1174554"/>
            <a:chOff x="5438315" y="4816587"/>
            <a:chExt cx="3258309" cy="1174554"/>
          </a:xfrm>
        </p:grpSpPr>
        <p:sp>
          <p:nvSpPr>
            <p:cNvPr id="117" name="TextBox 116"/>
            <p:cNvSpPr txBox="1"/>
            <p:nvPr/>
          </p:nvSpPr>
          <p:spPr>
            <a:xfrm>
              <a:off x="7439793" y="4816587"/>
              <a:ext cx="364202" cy="369332"/>
            </a:xfrm>
            <a:prstGeom prst="rect">
              <a:avLst/>
            </a:prstGeom>
            <a:solidFill>
              <a:srgbClr val="FFFFFF"/>
            </a:solidFill>
          </p:spPr>
          <p:txBody>
            <a:bodyPr wrap="none" rtlCol="0">
              <a:spAutoFit/>
            </a:bodyPr>
            <a:lstStyle/>
            <a:p>
              <a:r>
                <a:rPr lang="en-US" dirty="0" smtClean="0">
                  <a:solidFill>
                    <a:srgbClr val="CC0A20"/>
                  </a:solidFill>
                </a:rPr>
                <a:t>E</a:t>
              </a:r>
              <a:r>
                <a:rPr lang="en-US" baseline="-25000" dirty="0" smtClean="0">
                  <a:solidFill>
                    <a:srgbClr val="CC0A20"/>
                  </a:solidFill>
                </a:rPr>
                <a:t>x</a:t>
              </a:r>
              <a:endParaRPr lang="en-US" dirty="0">
                <a:solidFill>
                  <a:srgbClr val="CC0A20"/>
                </a:solidFill>
              </a:endParaRPr>
            </a:p>
          </p:txBody>
        </p:sp>
        <p:sp>
          <p:nvSpPr>
            <p:cNvPr id="118" name="TextBox 117"/>
            <p:cNvSpPr txBox="1"/>
            <p:nvPr/>
          </p:nvSpPr>
          <p:spPr>
            <a:xfrm>
              <a:off x="7640570" y="5621809"/>
              <a:ext cx="396225" cy="369332"/>
            </a:xfrm>
            <a:prstGeom prst="rect">
              <a:avLst/>
            </a:prstGeom>
            <a:solidFill>
              <a:srgbClr val="FFFFFF"/>
            </a:solidFill>
          </p:spPr>
          <p:txBody>
            <a:bodyPr wrap="none" rtlCol="0">
              <a:spAutoFit/>
            </a:bodyPr>
            <a:lstStyle/>
            <a:p>
              <a:r>
                <a:rPr lang="en-US" dirty="0" smtClean="0"/>
                <a:t>A</a:t>
              </a:r>
              <a:r>
                <a:rPr lang="en-US" baseline="-25000" dirty="0" smtClean="0"/>
                <a:t>1</a:t>
              </a:r>
              <a:endParaRPr lang="en-US" dirty="0"/>
            </a:p>
          </p:txBody>
        </p:sp>
        <p:sp>
          <p:nvSpPr>
            <p:cNvPr id="119" name="TextBox 118"/>
            <p:cNvSpPr txBox="1"/>
            <p:nvPr/>
          </p:nvSpPr>
          <p:spPr>
            <a:xfrm>
              <a:off x="8300399" y="5109226"/>
              <a:ext cx="396225" cy="369332"/>
            </a:xfrm>
            <a:prstGeom prst="rect">
              <a:avLst/>
            </a:prstGeom>
            <a:solidFill>
              <a:srgbClr val="FFFFFF"/>
            </a:solidFill>
          </p:spPr>
          <p:txBody>
            <a:bodyPr wrap="none" rtlCol="0">
              <a:spAutoFit/>
            </a:bodyPr>
            <a:lstStyle/>
            <a:p>
              <a:r>
                <a:rPr lang="en-US" dirty="0" smtClean="0"/>
                <a:t>A</a:t>
              </a:r>
              <a:r>
                <a:rPr lang="en-US" baseline="-25000" dirty="0" smtClean="0"/>
                <a:t>2</a:t>
              </a:r>
              <a:endParaRPr lang="en-US" dirty="0"/>
            </a:p>
          </p:txBody>
        </p:sp>
        <p:sp>
          <p:nvSpPr>
            <p:cNvPr id="120" name="TextBox 119"/>
            <p:cNvSpPr txBox="1"/>
            <p:nvPr/>
          </p:nvSpPr>
          <p:spPr>
            <a:xfrm>
              <a:off x="6799704" y="5409126"/>
              <a:ext cx="377026" cy="369332"/>
            </a:xfrm>
            <a:prstGeom prst="rect">
              <a:avLst/>
            </a:prstGeom>
            <a:solidFill>
              <a:srgbClr val="FFFFFF"/>
            </a:solidFill>
          </p:spPr>
          <p:txBody>
            <a:bodyPr wrap="none" rtlCol="0">
              <a:spAutoFit/>
            </a:bodyPr>
            <a:lstStyle/>
            <a:p>
              <a:r>
                <a:rPr lang="en-US" dirty="0" err="1" smtClean="0">
                  <a:solidFill>
                    <a:srgbClr val="CC0A20"/>
                  </a:solidFill>
                </a:rPr>
                <a:t>E</a:t>
              </a:r>
              <a:r>
                <a:rPr lang="en-US" baseline="-25000" dirty="0" err="1" smtClean="0">
                  <a:solidFill>
                    <a:srgbClr val="CC0A20"/>
                  </a:solidFill>
                </a:rPr>
                <a:t>y</a:t>
              </a:r>
              <a:endParaRPr lang="en-US" dirty="0">
                <a:solidFill>
                  <a:srgbClr val="CC0A20"/>
                </a:solidFill>
              </a:endParaRPr>
            </a:p>
          </p:txBody>
        </p:sp>
        <p:sp>
          <p:nvSpPr>
            <p:cNvPr id="121" name="TextBox 120"/>
            <p:cNvSpPr txBox="1"/>
            <p:nvPr/>
          </p:nvSpPr>
          <p:spPr>
            <a:xfrm>
              <a:off x="5438315" y="5545912"/>
              <a:ext cx="659155" cy="369332"/>
            </a:xfrm>
            <a:prstGeom prst="rect">
              <a:avLst/>
            </a:prstGeom>
            <a:solidFill>
              <a:srgbClr val="FFFFFF"/>
            </a:solidFill>
          </p:spPr>
          <p:txBody>
            <a:bodyPr wrap="none" rtlCol="0">
              <a:spAutoFit/>
            </a:bodyPr>
            <a:lstStyle/>
            <a:p>
              <a:r>
                <a:rPr lang="en-US" dirty="0" smtClean="0"/>
                <a:t>E</a:t>
              </a:r>
              <a:r>
                <a:rPr lang="en-US" baseline="-25000" dirty="0" smtClean="0"/>
                <a:t>1,</a:t>
              </a:r>
              <a:r>
                <a:rPr lang="en-US" dirty="0" smtClean="0"/>
                <a:t> E</a:t>
              </a:r>
              <a:r>
                <a:rPr lang="en-US" baseline="-25000" dirty="0" smtClean="0"/>
                <a:t>2</a:t>
              </a:r>
              <a:endParaRPr lang="en-US" dirty="0"/>
            </a:p>
          </p:txBody>
        </p:sp>
      </p:grpSp>
      <p:grpSp>
        <p:nvGrpSpPr>
          <p:cNvPr id="67" name="Group 66"/>
          <p:cNvGrpSpPr/>
          <p:nvPr/>
        </p:nvGrpSpPr>
        <p:grpSpPr>
          <a:xfrm>
            <a:off x="7026210" y="5435363"/>
            <a:ext cx="777785" cy="866"/>
            <a:chOff x="7026210" y="5435363"/>
            <a:chExt cx="777785" cy="866"/>
          </a:xfrm>
        </p:grpSpPr>
        <p:cxnSp>
          <p:nvCxnSpPr>
            <p:cNvPr id="122" name="Straight Arrow Connector 121"/>
            <p:cNvCxnSpPr/>
            <p:nvPr/>
          </p:nvCxnSpPr>
          <p:spPr>
            <a:xfrm>
              <a:off x="7026210" y="5435363"/>
              <a:ext cx="35748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flipH="1">
              <a:off x="7427667" y="5436229"/>
              <a:ext cx="37632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3"/>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1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7" grpId="0"/>
      <p:bldP spid="80" grpId="0"/>
      <p:bldP spid="83" grpId="0"/>
      <p:bldP spid="9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0"/>
            <a:ext cx="9156293" cy="524933"/>
          </a:xfrm>
          <a:prstGeom prst="rect">
            <a:avLst/>
          </a:prstGeom>
          <a:solidFill>
            <a:schemeClr val="accent2">
              <a:lumMod val="75000"/>
            </a:schemeClr>
          </a:solidFill>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chemeClr val="bg1"/>
                </a:solidFill>
                <a:latin typeface="+mn-lt"/>
                <a:ea typeface="ＭＳ Ｐゴシック" charset="0"/>
                <a:cs typeface="ＭＳ Ｐゴシック" charset="0"/>
              </a:rPr>
              <a:t>Strain effects at low temperatures</a:t>
            </a:r>
            <a:endParaRPr lang="en-US" sz="3200" b="1" dirty="0">
              <a:solidFill>
                <a:schemeClr val="bg1"/>
              </a:solidFill>
              <a:latin typeface="+mn-lt"/>
              <a:ea typeface="ＭＳ Ｐゴシック" charset="0"/>
              <a:cs typeface="ＭＳ Ｐゴシック" charset="0"/>
            </a:endParaRPr>
          </a:p>
        </p:txBody>
      </p:sp>
      <p:grpSp>
        <p:nvGrpSpPr>
          <p:cNvPr id="99" name="Group 98"/>
          <p:cNvGrpSpPr/>
          <p:nvPr/>
        </p:nvGrpSpPr>
        <p:grpSpPr>
          <a:xfrm>
            <a:off x="4094883" y="989112"/>
            <a:ext cx="2884304" cy="4419600"/>
            <a:chOff x="4094883" y="989112"/>
            <a:chExt cx="2884304" cy="4419600"/>
          </a:xfrm>
        </p:grpSpPr>
        <p:grpSp>
          <p:nvGrpSpPr>
            <p:cNvPr id="98" name="Group 97"/>
            <p:cNvGrpSpPr/>
            <p:nvPr/>
          </p:nvGrpSpPr>
          <p:grpSpPr>
            <a:xfrm>
              <a:off x="4094883" y="1217712"/>
              <a:ext cx="2884304" cy="4191000"/>
              <a:chOff x="4094883" y="1217712"/>
              <a:chExt cx="2884304" cy="4191000"/>
            </a:xfrm>
          </p:grpSpPr>
          <p:pic>
            <p:nvPicPr>
              <p:cNvPr id="78" name="Picture 4"/>
              <p:cNvPicPr>
                <a:picLocks noChangeAspect="1" noChangeArrowheads="1"/>
              </p:cNvPicPr>
              <p:nvPr/>
            </p:nvPicPr>
            <p:blipFill>
              <a:blip r:embed="rId4"/>
              <a:srcRect/>
              <a:stretch>
                <a:fillRect/>
              </a:stretch>
            </p:blipFill>
            <p:spPr bwMode="auto">
              <a:xfrm>
                <a:off x="4353462" y="1217712"/>
                <a:ext cx="2625725" cy="4191000"/>
              </a:xfrm>
              <a:prstGeom prst="rect">
                <a:avLst/>
              </a:prstGeom>
              <a:noFill/>
              <a:ln w="9525">
                <a:noFill/>
                <a:miter lim="800000"/>
                <a:headEnd/>
                <a:tailEnd/>
              </a:ln>
            </p:spPr>
          </p:pic>
          <p:sp>
            <p:nvSpPr>
              <p:cNvPr id="80" name="Text Box 5"/>
              <p:cNvSpPr txBox="1">
                <a:spLocks noChangeArrowheads="1"/>
              </p:cNvSpPr>
              <p:nvPr/>
            </p:nvSpPr>
            <p:spPr bwMode="auto">
              <a:xfrm>
                <a:off x="4094883" y="3427512"/>
                <a:ext cx="492443" cy="369332"/>
              </a:xfrm>
              <a:prstGeom prst="rect">
                <a:avLst/>
              </a:prstGeom>
              <a:noFill/>
              <a:ln w="9525">
                <a:noFill/>
                <a:miter lim="800000"/>
                <a:headEnd/>
                <a:tailEnd/>
              </a:ln>
            </p:spPr>
            <p:txBody>
              <a:bodyPr wrap="none">
                <a:prstTxWarp prst="textNoShape">
                  <a:avLst/>
                </a:prstTxWarp>
                <a:spAutoFit/>
              </a:bodyPr>
              <a:lstStyle/>
              <a:p>
                <a:r>
                  <a:rPr lang="en-US"/>
                  <a:t>E</a:t>
                </a:r>
                <a:r>
                  <a:rPr lang="en-US" baseline="-25000"/>
                  <a:t>1,2</a:t>
                </a:r>
                <a:endParaRPr lang="en-US"/>
              </a:p>
            </p:txBody>
          </p:sp>
          <p:sp>
            <p:nvSpPr>
              <p:cNvPr id="83" name="Text Box 6"/>
              <p:cNvSpPr txBox="1">
                <a:spLocks noChangeArrowheads="1"/>
              </p:cNvSpPr>
              <p:nvPr/>
            </p:nvSpPr>
            <p:spPr bwMode="auto">
              <a:xfrm>
                <a:off x="4094883" y="3046512"/>
                <a:ext cx="479618" cy="369332"/>
              </a:xfrm>
              <a:prstGeom prst="rect">
                <a:avLst/>
              </a:prstGeom>
              <a:noFill/>
              <a:ln w="9525">
                <a:noFill/>
                <a:miter lim="800000"/>
                <a:headEnd/>
                <a:tailEnd/>
              </a:ln>
            </p:spPr>
            <p:txBody>
              <a:bodyPr wrap="none">
                <a:prstTxWarp prst="textNoShape">
                  <a:avLst/>
                </a:prstTxWarp>
                <a:spAutoFit/>
              </a:bodyPr>
              <a:lstStyle/>
              <a:p>
                <a:r>
                  <a:rPr lang="en-US">
                    <a:solidFill>
                      <a:srgbClr val="CC0A20"/>
                    </a:solidFill>
                  </a:rPr>
                  <a:t>E</a:t>
                </a:r>
                <a:r>
                  <a:rPr lang="en-US" baseline="-25000">
                    <a:solidFill>
                      <a:srgbClr val="CC0A20"/>
                    </a:solidFill>
                  </a:rPr>
                  <a:t>x,y</a:t>
                </a:r>
                <a:endParaRPr lang="en-US">
                  <a:solidFill>
                    <a:srgbClr val="CC0A20"/>
                  </a:solidFill>
                </a:endParaRPr>
              </a:p>
            </p:txBody>
          </p:sp>
          <p:sp>
            <p:nvSpPr>
              <p:cNvPr id="85" name="Text Box 7"/>
              <p:cNvSpPr txBox="1">
                <a:spLocks noChangeArrowheads="1"/>
              </p:cNvSpPr>
              <p:nvPr/>
            </p:nvSpPr>
            <p:spPr bwMode="auto">
              <a:xfrm>
                <a:off x="4094883" y="2665512"/>
                <a:ext cx="396225" cy="369332"/>
              </a:xfrm>
              <a:prstGeom prst="rect">
                <a:avLst/>
              </a:prstGeom>
              <a:noFill/>
              <a:ln w="9525">
                <a:noFill/>
                <a:miter lim="800000"/>
                <a:headEnd/>
                <a:tailEnd/>
              </a:ln>
            </p:spPr>
            <p:txBody>
              <a:bodyPr wrap="none">
                <a:prstTxWarp prst="textNoShape">
                  <a:avLst/>
                </a:prstTxWarp>
                <a:spAutoFit/>
              </a:bodyPr>
              <a:lstStyle/>
              <a:p>
                <a:r>
                  <a:rPr lang="en-US" dirty="0"/>
                  <a:t>A</a:t>
                </a:r>
                <a:r>
                  <a:rPr lang="en-US" baseline="-25000" dirty="0"/>
                  <a:t>1</a:t>
                </a:r>
                <a:endParaRPr lang="en-US" dirty="0"/>
              </a:p>
            </p:txBody>
          </p:sp>
          <p:sp>
            <p:nvSpPr>
              <p:cNvPr id="86" name="Text Box 8"/>
              <p:cNvSpPr txBox="1">
                <a:spLocks noChangeArrowheads="1"/>
              </p:cNvSpPr>
              <p:nvPr/>
            </p:nvSpPr>
            <p:spPr bwMode="auto">
              <a:xfrm>
                <a:off x="4094883" y="2284512"/>
                <a:ext cx="396225" cy="369332"/>
              </a:xfrm>
              <a:prstGeom prst="rect">
                <a:avLst/>
              </a:prstGeom>
              <a:noFill/>
              <a:ln w="9525">
                <a:noFill/>
                <a:miter lim="800000"/>
                <a:headEnd/>
                <a:tailEnd/>
              </a:ln>
            </p:spPr>
            <p:txBody>
              <a:bodyPr wrap="none">
                <a:prstTxWarp prst="textNoShape">
                  <a:avLst/>
                </a:prstTxWarp>
                <a:spAutoFit/>
              </a:bodyPr>
              <a:lstStyle/>
              <a:p>
                <a:r>
                  <a:rPr lang="en-US" dirty="0"/>
                  <a:t>A</a:t>
                </a:r>
                <a:r>
                  <a:rPr lang="en-US" baseline="-25000" dirty="0"/>
                  <a:t>2</a:t>
                </a:r>
                <a:endParaRPr lang="en-US" dirty="0"/>
              </a:p>
            </p:txBody>
          </p:sp>
        </p:grpSp>
        <p:sp>
          <p:nvSpPr>
            <p:cNvPr id="87" name="Text Box 9"/>
            <p:cNvSpPr txBox="1">
              <a:spLocks noChangeArrowheads="1"/>
            </p:cNvSpPr>
            <p:nvPr/>
          </p:nvSpPr>
          <p:spPr bwMode="auto">
            <a:xfrm>
              <a:off x="4508854" y="989112"/>
              <a:ext cx="1839854" cy="307777"/>
            </a:xfrm>
            <a:prstGeom prst="rect">
              <a:avLst/>
            </a:prstGeom>
            <a:noFill/>
            <a:ln w="9525">
              <a:noFill/>
              <a:miter lim="800000"/>
              <a:headEnd/>
              <a:tailEnd/>
            </a:ln>
          </p:spPr>
          <p:txBody>
            <a:bodyPr wrap="none">
              <a:prstTxWarp prst="textNoShape">
                <a:avLst/>
              </a:prstTxWarp>
              <a:spAutoFit/>
            </a:bodyPr>
            <a:lstStyle/>
            <a:p>
              <a:r>
                <a:rPr lang="en-US" sz="1400" b="0" dirty="0" err="1"/>
                <a:t>Batalov</a:t>
              </a:r>
              <a:r>
                <a:rPr lang="en-US" sz="1400" b="0" dirty="0"/>
                <a:t> et al. 2009 PRL</a:t>
              </a:r>
            </a:p>
          </p:txBody>
        </p:sp>
      </p:grpSp>
      <p:sp>
        <p:nvSpPr>
          <p:cNvPr id="88" name="Text Box 10"/>
          <p:cNvSpPr txBox="1">
            <a:spLocks noChangeArrowheads="1"/>
          </p:cNvSpPr>
          <p:nvPr/>
        </p:nvSpPr>
        <p:spPr bwMode="auto">
          <a:xfrm>
            <a:off x="1105464" y="4109136"/>
            <a:ext cx="1692275" cy="646331"/>
          </a:xfrm>
          <a:prstGeom prst="rect">
            <a:avLst/>
          </a:prstGeom>
          <a:noFill/>
          <a:ln w="9525">
            <a:noFill/>
            <a:miter lim="800000"/>
            <a:headEnd/>
            <a:tailEnd/>
          </a:ln>
        </p:spPr>
        <p:txBody>
          <a:bodyPr>
            <a:prstTxWarp prst="textNoShape">
              <a:avLst/>
            </a:prstTxWarp>
            <a:spAutoFit/>
          </a:bodyPr>
          <a:lstStyle/>
          <a:p>
            <a:r>
              <a:rPr lang="en-US" b="1" dirty="0" smtClean="0">
                <a:solidFill>
                  <a:srgbClr val="000000"/>
                </a:solidFill>
              </a:rPr>
              <a:t>Zero </a:t>
            </a:r>
            <a:r>
              <a:rPr lang="en-US" b="1" dirty="0">
                <a:solidFill>
                  <a:srgbClr val="000000"/>
                </a:solidFill>
              </a:rPr>
              <a:t>strain:</a:t>
            </a:r>
            <a:r>
              <a:rPr lang="en-US" b="1" dirty="0" smtClean="0">
                <a:solidFill>
                  <a:srgbClr val="000000"/>
                </a:solidFill>
              </a:rPr>
              <a:t> </a:t>
            </a:r>
          </a:p>
          <a:p>
            <a:r>
              <a:rPr lang="en-US" dirty="0" smtClean="0">
                <a:solidFill>
                  <a:srgbClr val="000000"/>
                </a:solidFill>
              </a:rPr>
              <a:t>C</a:t>
            </a:r>
            <a:r>
              <a:rPr lang="en-US" baseline="-25000" dirty="0" smtClean="0">
                <a:solidFill>
                  <a:srgbClr val="000000"/>
                </a:solidFill>
              </a:rPr>
              <a:t>3v</a:t>
            </a:r>
            <a:r>
              <a:rPr lang="en-US" dirty="0" smtClean="0">
                <a:solidFill>
                  <a:srgbClr val="000000"/>
                </a:solidFill>
              </a:rPr>
              <a:t> </a:t>
            </a:r>
            <a:r>
              <a:rPr lang="en-US" dirty="0">
                <a:solidFill>
                  <a:srgbClr val="000000"/>
                </a:solidFill>
              </a:rPr>
              <a:t>symmetry </a:t>
            </a:r>
          </a:p>
        </p:txBody>
      </p:sp>
      <p:grpSp>
        <p:nvGrpSpPr>
          <p:cNvPr id="100" name="Group 99"/>
          <p:cNvGrpSpPr/>
          <p:nvPr/>
        </p:nvGrpSpPr>
        <p:grpSpPr>
          <a:xfrm>
            <a:off x="6791096" y="1479412"/>
            <a:ext cx="2365197" cy="2831221"/>
            <a:chOff x="6791096" y="1479412"/>
            <a:chExt cx="2365197" cy="2831221"/>
          </a:xfrm>
        </p:grpSpPr>
        <p:sp>
          <p:nvSpPr>
            <p:cNvPr id="89" name="Text Box 11"/>
            <p:cNvSpPr txBox="1">
              <a:spLocks noChangeArrowheads="1"/>
            </p:cNvSpPr>
            <p:nvPr/>
          </p:nvSpPr>
          <p:spPr bwMode="auto">
            <a:xfrm>
              <a:off x="6791096" y="1479412"/>
              <a:ext cx="1995735" cy="646331"/>
            </a:xfrm>
            <a:prstGeom prst="rect">
              <a:avLst/>
            </a:prstGeom>
            <a:noFill/>
            <a:ln w="9525">
              <a:noFill/>
              <a:miter lim="800000"/>
              <a:headEnd/>
              <a:tailEnd/>
            </a:ln>
          </p:spPr>
          <p:txBody>
            <a:bodyPr wrap="square">
              <a:prstTxWarp prst="textNoShape">
                <a:avLst/>
              </a:prstTxWarp>
              <a:spAutoFit/>
            </a:bodyPr>
            <a:lstStyle/>
            <a:p>
              <a:pPr algn="ctr"/>
              <a:r>
                <a:rPr lang="en-US" b="1" dirty="0"/>
                <a:t>High transverse </a:t>
              </a:r>
              <a:r>
                <a:rPr lang="en-US" b="1" dirty="0" smtClean="0"/>
                <a:t>strain:</a:t>
              </a:r>
              <a:endParaRPr lang="en-US" b="1" dirty="0"/>
            </a:p>
          </p:txBody>
        </p:sp>
        <p:sp>
          <p:nvSpPr>
            <p:cNvPr id="92" name="Text Box 15"/>
            <p:cNvSpPr txBox="1">
              <a:spLocks noChangeArrowheads="1"/>
            </p:cNvSpPr>
            <p:nvPr/>
          </p:nvSpPr>
          <p:spPr bwMode="auto">
            <a:xfrm>
              <a:off x="7082469" y="2279308"/>
              <a:ext cx="2073824" cy="2031325"/>
            </a:xfrm>
            <a:prstGeom prst="rect">
              <a:avLst/>
            </a:prstGeom>
            <a:noFill/>
            <a:ln w="9525">
              <a:noFill/>
              <a:miter lim="800000"/>
              <a:headEnd/>
              <a:tailEnd/>
            </a:ln>
          </p:spPr>
          <p:txBody>
            <a:bodyPr wrap="square">
              <a:prstTxWarp prst="textNoShape">
                <a:avLst/>
              </a:prstTxWarp>
              <a:spAutoFit/>
            </a:bodyPr>
            <a:lstStyle/>
            <a:p>
              <a:r>
                <a:rPr lang="en-US" b="0" dirty="0" smtClean="0"/>
                <a:t>Two S=1 orbital branches</a:t>
              </a:r>
            </a:p>
            <a:p>
              <a:endParaRPr lang="en-US" b="0" dirty="0" smtClean="0"/>
            </a:p>
            <a:p>
              <a:r>
                <a:rPr lang="en-US" b="0" dirty="0" smtClean="0"/>
                <a:t>Linearly </a:t>
              </a:r>
              <a:r>
                <a:rPr lang="en-US" b="0" dirty="0"/>
                <a:t>polarized emission, spin conserving in the limit of high strain</a:t>
              </a:r>
            </a:p>
          </p:txBody>
        </p:sp>
      </p:grpSp>
      <p:sp>
        <p:nvSpPr>
          <p:cNvPr id="95" name="Text Box 23"/>
          <p:cNvSpPr txBox="1">
            <a:spLocks noChangeArrowheads="1"/>
          </p:cNvSpPr>
          <p:nvPr/>
        </p:nvSpPr>
        <p:spPr bwMode="auto">
          <a:xfrm>
            <a:off x="725763" y="5767766"/>
            <a:ext cx="2514600" cy="646331"/>
          </a:xfrm>
          <a:prstGeom prst="rect">
            <a:avLst/>
          </a:prstGeom>
          <a:noFill/>
          <a:ln w="9525">
            <a:noFill/>
            <a:miter lim="800000"/>
            <a:headEnd/>
            <a:tailEnd/>
          </a:ln>
        </p:spPr>
        <p:txBody>
          <a:bodyPr>
            <a:prstTxWarp prst="textNoShape">
              <a:avLst/>
            </a:prstTxWarp>
            <a:spAutoFit/>
          </a:bodyPr>
          <a:lstStyle/>
          <a:p>
            <a:r>
              <a:rPr lang="en-US" b="1" dirty="0">
                <a:solidFill>
                  <a:srgbClr val="000090"/>
                </a:solidFill>
              </a:rPr>
              <a:t>Electric fields have the same effect as strain</a:t>
            </a:r>
          </a:p>
        </p:txBody>
      </p:sp>
      <p:grpSp>
        <p:nvGrpSpPr>
          <p:cNvPr id="109" name="Group 108"/>
          <p:cNvGrpSpPr/>
          <p:nvPr/>
        </p:nvGrpSpPr>
        <p:grpSpPr>
          <a:xfrm>
            <a:off x="4038015" y="4970562"/>
            <a:ext cx="5142028" cy="1765300"/>
            <a:chOff x="4038015" y="4970562"/>
            <a:chExt cx="5142028" cy="1765300"/>
          </a:xfrm>
        </p:grpSpPr>
        <p:grpSp>
          <p:nvGrpSpPr>
            <p:cNvPr id="101" name="Group 100"/>
            <p:cNvGrpSpPr/>
            <p:nvPr/>
          </p:nvGrpSpPr>
          <p:grpSpPr>
            <a:xfrm>
              <a:off x="4038015" y="4970562"/>
              <a:ext cx="5142028" cy="1765300"/>
              <a:chOff x="4001972" y="5103912"/>
              <a:chExt cx="5142028" cy="1765300"/>
            </a:xfrm>
          </p:grpSpPr>
          <p:pic>
            <p:nvPicPr>
              <p:cNvPr id="90" name="Picture 13"/>
              <p:cNvPicPr>
                <a:picLocks noChangeAspect="1" noChangeArrowheads="1"/>
              </p:cNvPicPr>
              <p:nvPr/>
            </p:nvPicPr>
            <p:blipFill>
              <a:blip r:embed="rId5"/>
              <a:srcRect l="9389" t="55287" r="4778"/>
              <a:stretch>
                <a:fillRect/>
              </a:stretch>
            </p:blipFill>
            <p:spPr bwMode="auto">
              <a:xfrm>
                <a:off x="4001972" y="5103912"/>
                <a:ext cx="3581400" cy="1765300"/>
              </a:xfrm>
              <a:prstGeom prst="rect">
                <a:avLst/>
              </a:prstGeom>
              <a:noFill/>
              <a:ln w="9525">
                <a:noFill/>
                <a:miter lim="800000"/>
                <a:headEnd/>
                <a:tailEnd/>
              </a:ln>
            </p:spPr>
          </p:pic>
          <p:sp>
            <p:nvSpPr>
              <p:cNvPr id="94" name="Text Box 21"/>
              <p:cNvSpPr txBox="1">
                <a:spLocks noChangeArrowheads="1"/>
              </p:cNvSpPr>
              <p:nvPr/>
            </p:nvSpPr>
            <p:spPr bwMode="auto">
              <a:xfrm>
                <a:off x="7258429" y="5408712"/>
                <a:ext cx="1885571" cy="830997"/>
              </a:xfrm>
              <a:prstGeom prst="rect">
                <a:avLst/>
              </a:prstGeom>
              <a:noFill/>
              <a:ln w="9525">
                <a:noFill/>
                <a:miter lim="800000"/>
                <a:headEnd/>
                <a:tailEnd/>
              </a:ln>
            </p:spPr>
            <p:txBody>
              <a:bodyPr wrap="square">
                <a:prstTxWarp prst="textNoShape">
                  <a:avLst/>
                </a:prstTxWarp>
                <a:spAutoFit/>
              </a:bodyPr>
              <a:lstStyle/>
              <a:p>
                <a:r>
                  <a:rPr lang="en-US" sz="1600" b="0" dirty="0"/>
                  <a:t>Significant mixing between spin states in lower </a:t>
                </a:r>
                <a:r>
                  <a:rPr lang="en-US" sz="1600" b="0" dirty="0" smtClean="0"/>
                  <a:t>branch</a:t>
                </a:r>
                <a:endParaRPr lang="en-US" sz="1600" b="0" dirty="0"/>
              </a:p>
            </p:txBody>
          </p:sp>
        </p:grpSp>
        <p:sp>
          <p:nvSpPr>
            <p:cNvPr id="108" name="Text Box 20"/>
            <p:cNvSpPr txBox="1">
              <a:spLocks noChangeArrowheads="1"/>
            </p:cNvSpPr>
            <p:nvPr/>
          </p:nvSpPr>
          <p:spPr bwMode="auto">
            <a:xfrm>
              <a:off x="4633683" y="6399312"/>
              <a:ext cx="1890173" cy="307777"/>
            </a:xfrm>
            <a:prstGeom prst="rect">
              <a:avLst/>
            </a:prstGeom>
            <a:noFill/>
            <a:ln w="9525">
              <a:noFill/>
              <a:miter lim="800000"/>
              <a:headEnd/>
              <a:tailEnd/>
            </a:ln>
          </p:spPr>
          <p:txBody>
            <a:bodyPr wrap="none">
              <a:prstTxWarp prst="textNoShape">
                <a:avLst/>
              </a:prstTxWarp>
              <a:spAutoFit/>
            </a:bodyPr>
            <a:lstStyle/>
            <a:p>
              <a:r>
                <a:rPr lang="en-US" sz="1400" b="0" dirty="0" err="1"/>
                <a:t>Tamarat</a:t>
              </a:r>
              <a:r>
                <a:rPr lang="en-US" sz="1400" b="0" dirty="0"/>
                <a:t> et al. 2008 NJP</a:t>
              </a:r>
            </a:p>
          </p:txBody>
        </p:sp>
      </p:grpSp>
      <p:sp>
        <p:nvSpPr>
          <p:cNvPr id="69" name="Text Box 23"/>
          <p:cNvSpPr txBox="1">
            <a:spLocks noChangeArrowheads="1"/>
          </p:cNvSpPr>
          <p:nvPr/>
        </p:nvSpPr>
        <p:spPr bwMode="auto">
          <a:xfrm>
            <a:off x="725763" y="5038511"/>
            <a:ext cx="2514600" cy="646331"/>
          </a:xfrm>
          <a:prstGeom prst="rect">
            <a:avLst/>
          </a:prstGeom>
          <a:noFill/>
          <a:ln w="9525">
            <a:noFill/>
            <a:miter lim="800000"/>
            <a:headEnd/>
            <a:tailEnd/>
          </a:ln>
        </p:spPr>
        <p:txBody>
          <a:bodyPr>
            <a:prstTxWarp prst="textNoShape">
              <a:avLst/>
            </a:prstTxWarp>
            <a:spAutoFit/>
          </a:bodyPr>
          <a:lstStyle/>
          <a:p>
            <a:r>
              <a:rPr lang="en-US" b="1" dirty="0" smtClean="0">
                <a:solidFill>
                  <a:srgbClr val="000090"/>
                </a:solidFill>
              </a:rPr>
              <a:t>Axial strain shifts all the energy levels together</a:t>
            </a:r>
            <a:endParaRPr lang="en-US" b="1" dirty="0">
              <a:solidFill>
                <a:srgbClr val="000090"/>
              </a:solidFill>
            </a:endParaRPr>
          </a:p>
        </p:txBody>
      </p:sp>
      <p:grpSp>
        <p:nvGrpSpPr>
          <p:cNvPr id="187" name="Group 186"/>
          <p:cNvGrpSpPr/>
          <p:nvPr/>
        </p:nvGrpSpPr>
        <p:grpSpPr>
          <a:xfrm>
            <a:off x="149988" y="851809"/>
            <a:ext cx="3501284" cy="3019407"/>
            <a:chOff x="149988" y="851809"/>
            <a:chExt cx="3501284" cy="3019407"/>
          </a:xfrm>
        </p:grpSpPr>
        <p:grpSp>
          <p:nvGrpSpPr>
            <p:cNvPr id="188" name="Group 85"/>
            <p:cNvGrpSpPr>
              <a:grpSpLocks/>
            </p:cNvGrpSpPr>
            <p:nvPr/>
          </p:nvGrpSpPr>
          <p:grpSpPr bwMode="auto">
            <a:xfrm>
              <a:off x="1197115" y="1027785"/>
              <a:ext cx="762000" cy="2362200"/>
              <a:chOff x="5972469" y="3657600"/>
              <a:chExt cx="762000" cy="2362200"/>
            </a:xfrm>
          </p:grpSpPr>
          <p:sp>
            <p:nvSpPr>
              <p:cNvPr id="227" name="Line 26"/>
              <p:cNvSpPr>
                <a:spLocks noChangeShapeType="1"/>
              </p:cNvSpPr>
              <p:nvPr/>
            </p:nvSpPr>
            <p:spPr bwMode="auto">
              <a:xfrm>
                <a:off x="5972469" y="3733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8" name="Line 27"/>
              <p:cNvSpPr>
                <a:spLocks noChangeShapeType="1"/>
              </p:cNvSpPr>
              <p:nvPr/>
            </p:nvSpPr>
            <p:spPr bwMode="auto">
              <a:xfrm>
                <a:off x="5972469" y="3810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9" name="Line 28"/>
              <p:cNvSpPr>
                <a:spLocks noChangeShapeType="1"/>
              </p:cNvSpPr>
              <p:nvPr/>
            </p:nvSpPr>
            <p:spPr bwMode="auto">
              <a:xfrm>
                <a:off x="5972469" y="3886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30" name="Line 29"/>
              <p:cNvSpPr>
                <a:spLocks noChangeShapeType="1"/>
              </p:cNvSpPr>
              <p:nvPr/>
            </p:nvSpPr>
            <p:spPr bwMode="auto">
              <a:xfrm>
                <a:off x="5972469" y="3962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31" name="Line 30"/>
              <p:cNvSpPr>
                <a:spLocks noChangeShapeType="1"/>
              </p:cNvSpPr>
              <p:nvPr/>
            </p:nvSpPr>
            <p:spPr bwMode="auto">
              <a:xfrm>
                <a:off x="5972469" y="4038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32" name="Line 31"/>
              <p:cNvSpPr>
                <a:spLocks noChangeShapeType="1"/>
              </p:cNvSpPr>
              <p:nvPr/>
            </p:nvSpPr>
            <p:spPr bwMode="auto">
              <a:xfrm>
                <a:off x="5972469" y="3657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33" name="Line 32"/>
              <p:cNvSpPr>
                <a:spLocks noChangeShapeType="1"/>
              </p:cNvSpPr>
              <p:nvPr/>
            </p:nvSpPr>
            <p:spPr bwMode="auto">
              <a:xfrm>
                <a:off x="5972469" y="6019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34" name="Line 33"/>
              <p:cNvSpPr>
                <a:spLocks noChangeShapeType="1"/>
              </p:cNvSpPr>
              <p:nvPr/>
            </p:nvSpPr>
            <p:spPr bwMode="auto">
              <a:xfrm>
                <a:off x="5972469" y="5638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35" name="Line 34"/>
              <p:cNvSpPr>
                <a:spLocks noChangeShapeType="1"/>
              </p:cNvSpPr>
              <p:nvPr/>
            </p:nvSpPr>
            <p:spPr bwMode="auto">
              <a:xfrm>
                <a:off x="5972469" y="5715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36" name="Line 35"/>
              <p:cNvSpPr>
                <a:spLocks noChangeShapeType="1"/>
              </p:cNvSpPr>
              <p:nvPr/>
            </p:nvSpPr>
            <p:spPr bwMode="auto">
              <a:xfrm>
                <a:off x="5972469" y="5791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37" name="Line 36"/>
              <p:cNvSpPr>
                <a:spLocks noChangeShapeType="1"/>
              </p:cNvSpPr>
              <p:nvPr/>
            </p:nvSpPr>
            <p:spPr bwMode="auto">
              <a:xfrm>
                <a:off x="5972469" y="5867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38" name="Line 37"/>
              <p:cNvSpPr>
                <a:spLocks noChangeShapeType="1"/>
              </p:cNvSpPr>
              <p:nvPr/>
            </p:nvSpPr>
            <p:spPr bwMode="auto">
              <a:xfrm>
                <a:off x="5972469" y="5943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39" name="Line 38"/>
              <p:cNvSpPr>
                <a:spLocks noChangeShapeType="1"/>
              </p:cNvSpPr>
              <p:nvPr/>
            </p:nvSpPr>
            <p:spPr bwMode="auto">
              <a:xfrm>
                <a:off x="5972469" y="5562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cxnSp>
          <p:nvCxnSpPr>
            <p:cNvPr id="189" name="Straight Arrow Connector 188"/>
            <p:cNvCxnSpPr/>
            <p:nvPr/>
          </p:nvCxnSpPr>
          <p:spPr>
            <a:xfrm rot="5400000" flipH="1" flipV="1">
              <a:off x="611890" y="2484890"/>
              <a:ext cx="1886629"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190" name="Group 189"/>
            <p:cNvGrpSpPr/>
            <p:nvPr/>
          </p:nvGrpSpPr>
          <p:grpSpPr>
            <a:xfrm>
              <a:off x="149988" y="851809"/>
              <a:ext cx="3501284" cy="3019407"/>
              <a:chOff x="149988" y="851809"/>
              <a:chExt cx="3501284" cy="3019407"/>
            </a:xfrm>
          </p:grpSpPr>
          <p:grpSp>
            <p:nvGrpSpPr>
              <p:cNvPr id="191" name="Group 190"/>
              <p:cNvGrpSpPr/>
              <p:nvPr/>
            </p:nvGrpSpPr>
            <p:grpSpPr>
              <a:xfrm>
                <a:off x="149988" y="851809"/>
                <a:ext cx="3501284" cy="3019407"/>
                <a:chOff x="510152" y="851809"/>
                <a:chExt cx="3501284" cy="3019407"/>
              </a:xfrm>
            </p:grpSpPr>
            <p:sp>
              <p:nvSpPr>
                <p:cNvPr id="195" name="Text Box 7"/>
                <p:cNvSpPr txBox="1">
                  <a:spLocks noChangeArrowheads="1"/>
                </p:cNvSpPr>
                <p:nvPr/>
              </p:nvSpPr>
              <p:spPr bwMode="auto">
                <a:xfrm>
                  <a:off x="510152" y="851809"/>
                  <a:ext cx="1223962" cy="923925"/>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a:solidFill>
                        <a:prstClr val="black"/>
                      </a:solidFill>
                    </a:rPr>
                    <a:t>e</a:t>
                  </a:r>
                  <a:r>
                    <a:rPr lang="en-US" dirty="0" smtClean="0">
                      <a:solidFill>
                        <a:prstClr val="black"/>
                      </a:solidFill>
                    </a:rPr>
                    <a:t>xcited state </a:t>
                  </a:r>
                </a:p>
                <a:p>
                  <a:pPr algn="ctr" fontAlgn="base">
                    <a:spcBef>
                      <a:spcPct val="0"/>
                    </a:spcBef>
                    <a:spcAft>
                      <a:spcPct val="0"/>
                    </a:spcAft>
                  </a:pPr>
                  <a:r>
                    <a:rPr lang="en-US" dirty="0" smtClean="0">
                      <a:solidFill>
                        <a:prstClr val="black"/>
                      </a:solidFill>
                    </a:rPr>
                    <a:t>S = 1</a:t>
                  </a:r>
                </a:p>
              </p:txBody>
            </p:sp>
            <p:grpSp>
              <p:nvGrpSpPr>
                <p:cNvPr id="196" name="Group 87"/>
                <p:cNvGrpSpPr>
                  <a:grpSpLocks/>
                </p:cNvGrpSpPr>
                <p:nvPr/>
              </p:nvGrpSpPr>
              <p:grpSpPr bwMode="auto">
                <a:xfrm>
                  <a:off x="1566686" y="3066371"/>
                  <a:ext cx="2444750" cy="804845"/>
                  <a:chOff x="5972469" y="5715000"/>
                  <a:chExt cx="2444750" cy="804845"/>
                </a:xfrm>
              </p:grpSpPr>
              <p:sp>
                <p:nvSpPr>
                  <p:cNvPr id="219" name="Line 4"/>
                  <p:cNvSpPr>
                    <a:spLocks noChangeShapeType="1"/>
                  </p:cNvSpPr>
                  <p:nvPr/>
                </p:nvSpPr>
                <p:spPr bwMode="auto">
                  <a:xfrm>
                    <a:off x="5972469" y="6096000"/>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0" name="Line 8"/>
                  <p:cNvSpPr>
                    <a:spLocks noChangeShapeType="1"/>
                  </p:cNvSpPr>
                  <p:nvPr/>
                </p:nvSpPr>
                <p:spPr bwMode="auto">
                  <a:xfrm>
                    <a:off x="6963069" y="5943600"/>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1" name="Line 9"/>
                  <p:cNvSpPr>
                    <a:spLocks noChangeShapeType="1"/>
                  </p:cNvSpPr>
                  <p:nvPr/>
                </p:nvSpPr>
                <p:spPr bwMode="auto">
                  <a:xfrm>
                    <a:off x="6963069" y="6379113"/>
                    <a:ext cx="457200" cy="0"/>
                  </a:xfrm>
                  <a:prstGeom prst="line">
                    <a:avLst/>
                  </a:prstGeom>
                  <a:noFill/>
                  <a:ln w="38100">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2" name="Line 10"/>
                  <p:cNvSpPr>
                    <a:spLocks noChangeShapeType="1"/>
                  </p:cNvSpPr>
                  <p:nvPr/>
                </p:nvSpPr>
                <p:spPr bwMode="auto">
                  <a:xfrm>
                    <a:off x="6963069" y="6000986"/>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3" name="Line 11"/>
                  <p:cNvSpPr>
                    <a:spLocks noChangeShapeType="1"/>
                  </p:cNvSpPr>
                  <p:nvPr/>
                </p:nvSpPr>
                <p:spPr bwMode="auto">
                  <a:xfrm flipV="1">
                    <a:off x="6734469" y="5943600"/>
                    <a:ext cx="228600" cy="15240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4" name="Line 12"/>
                  <p:cNvSpPr>
                    <a:spLocks noChangeShapeType="1"/>
                  </p:cNvSpPr>
                  <p:nvPr/>
                </p:nvSpPr>
                <p:spPr bwMode="auto">
                  <a:xfrm>
                    <a:off x="6734469" y="6111876"/>
                    <a:ext cx="228600" cy="267238"/>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5" name="Text Box 21"/>
                  <p:cNvSpPr txBox="1">
                    <a:spLocks noChangeArrowheads="1"/>
                  </p:cNvSpPr>
                  <p:nvPr/>
                </p:nvSpPr>
                <p:spPr bwMode="auto">
                  <a:xfrm>
                    <a:off x="7404394" y="6150513"/>
                    <a:ext cx="765579"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srgbClr val="CC0A20"/>
                        </a:solidFill>
                      </a:rPr>
                      <a:t>m</a:t>
                    </a:r>
                    <a:r>
                      <a:rPr lang="en-US" baseline="-25000" dirty="0" smtClean="0">
                        <a:solidFill>
                          <a:srgbClr val="CC0A20"/>
                        </a:solidFill>
                      </a:rPr>
                      <a:t>s</a:t>
                    </a:r>
                    <a:r>
                      <a:rPr lang="en-US" dirty="0" smtClean="0">
                        <a:solidFill>
                          <a:srgbClr val="CC0A20"/>
                        </a:solidFill>
                      </a:rPr>
                      <a:t> = 0</a:t>
                    </a:r>
                  </a:p>
                </p:txBody>
              </p:sp>
              <p:sp>
                <p:nvSpPr>
                  <p:cNvPr id="226" name="Text Box 22"/>
                  <p:cNvSpPr txBox="1">
                    <a:spLocks noChangeArrowheads="1"/>
                  </p:cNvSpPr>
                  <p:nvPr/>
                </p:nvSpPr>
                <p:spPr bwMode="auto">
                  <a:xfrm>
                    <a:off x="7420269" y="5715000"/>
                    <a:ext cx="996950" cy="39687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prstClr val="black"/>
                        </a:solidFill>
                      </a:rPr>
                      <a:t>m</a:t>
                    </a:r>
                    <a:r>
                      <a:rPr lang="en-US" baseline="-25000" dirty="0" smtClean="0">
                        <a:solidFill>
                          <a:prstClr val="black"/>
                        </a:solidFill>
                      </a:rPr>
                      <a:t>s</a:t>
                    </a:r>
                    <a:r>
                      <a:rPr lang="en-US" dirty="0" smtClean="0">
                        <a:solidFill>
                          <a:prstClr val="black"/>
                        </a:solidFill>
                      </a:rPr>
                      <a:t> = </a:t>
                    </a:r>
                    <a:r>
                      <a:rPr lang="en-US" dirty="0" smtClean="0">
                        <a:solidFill>
                          <a:prstClr val="black"/>
                        </a:solidFill>
                        <a:ea typeface="Times New Roman" pitchFamily="1" charset="0"/>
                        <a:cs typeface="Times New Roman" pitchFamily="1" charset="0"/>
                      </a:rPr>
                      <a:t>±1</a:t>
                    </a:r>
                  </a:p>
                </p:txBody>
              </p:sp>
            </p:grpSp>
            <p:grpSp>
              <p:nvGrpSpPr>
                <p:cNvPr id="197" name="Group 86"/>
                <p:cNvGrpSpPr>
                  <a:grpSpLocks/>
                </p:cNvGrpSpPr>
                <p:nvPr/>
              </p:nvGrpSpPr>
              <p:grpSpPr bwMode="auto">
                <a:xfrm>
                  <a:off x="1566686" y="1008971"/>
                  <a:ext cx="1600200" cy="914400"/>
                  <a:chOff x="5972469" y="3657600"/>
                  <a:chExt cx="1600200" cy="914400"/>
                </a:xfrm>
              </p:grpSpPr>
              <p:sp>
                <p:nvSpPr>
                  <p:cNvPr id="202" name="Line 5"/>
                  <p:cNvSpPr>
                    <a:spLocks noChangeShapeType="1"/>
                  </p:cNvSpPr>
                  <p:nvPr/>
                </p:nvSpPr>
                <p:spPr bwMode="auto">
                  <a:xfrm>
                    <a:off x="5972469" y="4162779"/>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3" name="Line 13"/>
                  <p:cNvSpPr>
                    <a:spLocks noChangeShapeType="1"/>
                  </p:cNvSpPr>
                  <p:nvPr/>
                </p:nvSpPr>
                <p:spPr bwMode="auto">
                  <a:xfrm>
                    <a:off x="6886869" y="4114800"/>
                    <a:ext cx="457200" cy="0"/>
                  </a:xfrm>
                  <a:prstGeom prst="line">
                    <a:avLst/>
                  </a:prstGeom>
                  <a:noFill/>
                  <a:ln w="952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4" name="Line 14"/>
                  <p:cNvSpPr>
                    <a:spLocks noChangeShapeType="1"/>
                  </p:cNvSpPr>
                  <p:nvPr/>
                </p:nvSpPr>
                <p:spPr bwMode="auto">
                  <a:xfrm>
                    <a:off x="6886869" y="4191000"/>
                    <a:ext cx="457200" cy="0"/>
                  </a:xfrm>
                  <a:prstGeom prst="line">
                    <a:avLst/>
                  </a:prstGeom>
                  <a:noFill/>
                  <a:ln w="952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5" name="Line 15"/>
                  <p:cNvSpPr>
                    <a:spLocks noChangeShapeType="1"/>
                  </p:cNvSpPr>
                  <p:nvPr/>
                </p:nvSpPr>
                <p:spPr bwMode="auto">
                  <a:xfrm>
                    <a:off x="6886869" y="44196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6" name="Line 16"/>
                  <p:cNvSpPr>
                    <a:spLocks noChangeShapeType="1"/>
                  </p:cNvSpPr>
                  <p:nvPr/>
                </p:nvSpPr>
                <p:spPr bwMode="auto">
                  <a:xfrm>
                    <a:off x="6886869" y="43434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7" name="Line 17"/>
                  <p:cNvSpPr>
                    <a:spLocks noChangeShapeType="1"/>
                  </p:cNvSpPr>
                  <p:nvPr/>
                </p:nvSpPr>
                <p:spPr bwMode="auto">
                  <a:xfrm>
                    <a:off x="6886869" y="39624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8" name="Line 18"/>
                  <p:cNvSpPr>
                    <a:spLocks noChangeShapeType="1"/>
                  </p:cNvSpPr>
                  <p:nvPr/>
                </p:nvSpPr>
                <p:spPr bwMode="auto">
                  <a:xfrm>
                    <a:off x="6886869" y="38100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9" name="Line 19"/>
                  <p:cNvSpPr>
                    <a:spLocks noChangeShapeType="1"/>
                  </p:cNvSpPr>
                  <p:nvPr/>
                </p:nvSpPr>
                <p:spPr bwMode="auto">
                  <a:xfrm>
                    <a:off x="6725062" y="4172185"/>
                    <a:ext cx="152400" cy="238008"/>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0" name="Line 20"/>
                  <p:cNvSpPr>
                    <a:spLocks noChangeShapeType="1"/>
                  </p:cNvSpPr>
                  <p:nvPr/>
                </p:nvSpPr>
                <p:spPr bwMode="auto">
                  <a:xfrm flipV="1">
                    <a:off x="6725062" y="3809999"/>
                    <a:ext cx="161807" cy="333021"/>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1" name="Line 25"/>
                  <p:cNvSpPr>
                    <a:spLocks noChangeShapeType="1"/>
                  </p:cNvSpPr>
                  <p:nvPr/>
                </p:nvSpPr>
                <p:spPr bwMode="auto">
                  <a:xfrm>
                    <a:off x="5972469" y="4143021"/>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2" name="Oval 43"/>
                  <p:cNvSpPr>
                    <a:spLocks noChangeArrowheads="1"/>
                  </p:cNvSpPr>
                  <p:nvPr/>
                </p:nvSpPr>
                <p:spPr bwMode="auto">
                  <a:xfrm>
                    <a:off x="6810669" y="3657600"/>
                    <a:ext cx="762000" cy="914400"/>
                  </a:xfrm>
                  <a:prstGeom prst="ellipse">
                    <a:avLst/>
                  </a:prstGeom>
                  <a:solidFill>
                    <a:schemeClr val="bg1"/>
                  </a:solidFill>
                  <a:ln w="9525">
                    <a:noFill/>
                    <a:round/>
                    <a:headEnd/>
                    <a:tailEnd/>
                  </a:ln>
                </p:spPr>
                <p:txBody>
                  <a:bodyPr wrap="none" anchor="ctr">
                    <a:prstTxWarp prst="textNoShape">
                      <a:avLst/>
                    </a:prstTxWarp>
                  </a:bodyPr>
                  <a:lstStyle/>
                  <a:p>
                    <a:pPr fontAlgn="base">
                      <a:spcBef>
                        <a:spcPct val="0"/>
                      </a:spcBef>
                      <a:spcAft>
                        <a:spcPct val="0"/>
                      </a:spcAft>
                    </a:pPr>
                    <a:endParaRPr lang="en-US" smtClean="0">
                      <a:solidFill>
                        <a:prstClr val="black"/>
                      </a:solidFill>
                    </a:endParaRPr>
                  </a:p>
                </p:txBody>
              </p:sp>
            </p:grpSp>
            <p:sp>
              <p:nvSpPr>
                <p:cNvPr id="199" name="Line 5"/>
                <p:cNvSpPr>
                  <a:spLocks noChangeShapeType="1"/>
                </p:cNvSpPr>
                <p:nvPr/>
              </p:nvSpPr>
              <p:spPr bwMode="auto">
                <a:xfrm flipV="1">
                  <a:off x="3351605" y="2073981"/>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0" name="Line 5"/>
                <p:cNvSpPr>
                  <a:spLocks noChangeShapeType="1"/>
                </p:cNvSpPr>
                <p:nvPr/>
              </p:nvSpPr>
              <p:spPr bwMode="auto">
                <a:xfrm flipV="1">
                  <a:off x="3362210" y="2710414"/>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192" name="Line 20"/>
              <p:cNvSpPr>
                <a:spLocks noChangeShapeType="1"/>
              </p:cNvSpPr>
              <p:nvPr/>
            </p:nvSpPr>
            <p:spPr bwMode="auto">
              <a:xfrm flipH="1" flipV="1">
                <a:off x="2603106" y="1319195"/>
                <a:ext cx="497446" cy="689258"/>
              </a:xfrm>
              <a:prstGeom prst="line">
                <a:avLst/>
              </a:prstGeom>
              <a:noFill/>
              <a:ln w="19050" cmpd="sng">
                <a:solidFill>
                  <a:schemeClr val="tx1"/>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3" name="Line 20"/>
              <p:cNvSpPr>
                <a:spLocks noChangeShapeType="1"/>
              </p:cNvSpPr>
              <p:nvPr/>
            </p:nvSpPr>
            <p:spPr bwMode="auto">
              <a:xfrm flipH="1" flipV="1">
                <a:off x="2595640" y="1751631"/>
                <a:ext cx="423924" cy="902231"/>
              </a:xfrm>
              <a:prstGeom prst="line">
                <a:avLst/>
              </a:prstGeom>
              <a:noFill/>
              <a:ln w="19050" cmpd="sng">
                <a:solidFill>
                  <a:schemeClr val="tx1"/>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4" name="Line 20"/>
              <p:cNvSpPr>
                <a:spLocks noChangeShapeType="1"/>
              </p:cNvSpPr>
              <p:nvPr/>
            </p:nvSpPr>
            <p:spPr bwMode="auto">
              <a:xfrm flipV="1">
                <a:off x="2427881" y="2932785"/>
                <a:ext cx="517377" cy="797697"/>
              </a:xfrm>
              <a:prstGeom prst="line">
                <a:avLst/>
              </a:prstGeom>
              <a:noFill/>
              <a:ln w="12700" cmpd="sng">
                <a:solidFill>
                  <a:srgbClr val="7F7F7F"/>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cxnSp>
        <p:nvCxnSpPr>
          <p:cNvPr id="240" name="Straight Arrow Connector 239"/>
          <p:cNvCxnSpPr/>
          <p:nvPr/>
        </p:nvCxnSpPr>
        <p:spPr>
          <a:xfrm rot="5400000">
            <a:off x="965487" y="2304370"/>
            <a:ext cx="1524001" cy="4"/>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76" name="Line 42"/>
          <p:cNvSpPr>
            <a:spLocks noChangeShapeType="1"/>
          </p:cNvSpPr>
          <p:nvPr/>
        </p:nvSpPr>
        <p:spPr bwMode="auto">
          <a:xfrm>
            <a:off x="2120922" y="1522613"/>
            <a:ext cx="457200" cy="0"/>
          </a:xfrm>
          <a:prstGeom prst="line">
            <a:avLst/>
          </a:prstGeom>
          <a:noFill/>
          <a:ln w="2857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77" name="Line 43"/>
          <p:cNvSpPr>
            <a:spLocks noChangeShapeType="1"/>
          </p:cNvSpPr>
          <p:nvPr/>
        </p:nvSpPr>
        <p:spPr bwMode="auto">
          <a:xfrm>
            <a:off x="2120922" y="1570592"/>
            <a:ext cx="457200" cy="0"/>
          </a:xfrm>
          <a:prstGeom prst="line">
            <a:avLst/>
          </a:prstGeom>
          <a:noFill/>
          <a:ln w="2857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79" name="Line 45"/>
          <p:cNvSpPr>
            <a:spLocks noChangeShapeType="1"/>
          </p:cNvSpPr>
          <p:nvPr/>
        </p:nvSpPr>
        <p:spPr bwMode="auto">
          <a:xfrm>
            <a:off x="2120922" y="1741806"/>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1" name="Line 46"/>
          <p:cNvSpPr>
            <a:spLocks noChangeShapeType="1"/>
          </p:cNvSpPr>
          <p:nvPr/>
        </p:nvSpPr>
        <p:spPr bwMode="auto">
          <a:xfrm>
            <a:off x="2120922" y="1313771"/>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2" name="Line 47"/>
          <p:cNvSpPr>
            <a:spLocks noChangeShapeType="1"/>
          </p:cNvSpPr>
          <p:nvPr/>
        </p:nvSpPr>
        <p:spPr bwMode="auto">
          <a:xfrm>
            <a:off x="2120922" y="1161371"/>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4" name="Line 45"/>
          <p:cNvSpPr>
            <a:spLocks noChangeShapeType="1"/>
          </p:cNvSpPr>
          <p:nvPr/>
        </p:nvSpPr>
        <p:spPr bwMode="auto">
          <a:xfrm>
            <a:off x="2120922" y="1780378"/>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91" name="Text Box 6"/>
          <p:cNvSpPr txBox="1">
            <a:spLocks noChangeArrowheads="1"/>
          </p:cNvSpPr>
          <p:nvPr/>
        </p:nvSpPr>
        <p:spPr bwMode="auto">
          <a:xfrm>
            <a:off x="133514" y="2754755"/>
            <a:ext cx="1219200" cy="923330"/>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smtClean="0">
                <a:solidFill>
                  <a:prstClr val="black"/>
                </a:solidFill>
              </a:rPr>
              <a:t>ground state</a:t>
            </a:r>
          </a:p>
          <a:p>
            <a:pPr algn="ctr" fontAlgn="base">
              <a:spcBef>
                <a:spcPct val="0"/>
              </a:spcBef>
              <a:spcAft>
                <a:spcPct val="0"/>
              </a:spcAft>
            </a:pPr>
            <a:r>
              <a:rPr lang="en-US" dirty="0">
                <a:solidFill>
                  <a:prstClr val="black"/>
                </a:solidFill>
              </a:rPr>
              <a:t>S = 1 </a:t>
            </a:r>
            <a:endParaRPr lang="en-US" dirty="0" smtClean="0">
              <a:solidFill>
                <a:prstClr val="black"/>
              </a:solidFill>
            </a:endParaRPr>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0017 -7.40741E-7 L -4.44444E-6 -0.05255 " pathEditMode="relative" rAng="0" ptsTypes="AA">
                                      <p:cBhvr>
                                        <p:cTn id="14" dur="2000" fill="hold"/>
                                        <p:tgtEl>
                                          <p:spTgt spid="76"/>
                                        </p:tgtEl>
                                        <p:attrNameLst>
                                          <p:attrName>ppt_x</p:attrName>
                                          <p:attrName>ppt_y</p:attrName>
                                        </p:attrNameLst>
                                      </p:cBhvr>
                                      <p:rCtr x="0" y="-26"/>
                                    </p:animMotion>
                                  </p:childTnLst>
                                </p:cTn>
                              </p:par>
                              <p:par>
                                <p:cTn id="15" presetID="0" presetClass="path" presetSubtype="0" accel="50000" decel="50000" fill="hold" grpId="0" nodeType="withEffect">
                                  <p:stCondLst>
                                    <p:cond delay="0"/>
                                  </p:stCondLst>
                                  <p:childTnLst>
                                    <p:animMotion origin="layout" path="M -4.44444E-6 4.81481E-6 L -0.00017 0.08958 " pathEditMode="relative" rAng="0" ptsTypes="AA">
                                      <p:cBhvr>
                                        <p:cTn id="16" dur="2000" fill="hold"/>
                                        <p:tgtEl>
                                          <p:spTgt spid="77"/>
                                        </p:tgtEl>
                                        <p:attrNameLst>
                                          <p:attrName>ppt_x</p:attrName>
                                          <p:attrName>ppt_y</p:attrName>
                                        </p:attrNameLst>
                                      </p:cBhvr>
                                      <p:rCtr x="0" y="45"/>
                                    </p:animMotion>
                                  </p:childTnLst>
                                </p:cTn>
                              </p:par>
                              <p:par>
                                <p:cTn id="17" presetID="0" presetClass="path" presetSubtype="0" accel="50000" decel="50000" fill="hold" grpId="0" nodeType="withEffect">
                                  <p:stCondLst>
                                    <p:cond delay="0"/>
                                  </p:stCondLst>
                                  <p:childTnLst>
                                    <p:animMotion origin="layout" path="M -4.44444E-6 4.81481E-6 L -4.44444E-6 0.03125 " pathEditMode="relative" rAng="0" ptsTypes="AA">
                                      <p:cBhvr>
                                        <p:cTn id="18" dur="2000" fill="hold"/>
                                        <p:tgtEl>
                                          <p:spTgt spid="79"/>
                                        </p:tgtEl>
                                        <p:attrNameLst>
                                          <p:attrName>ppt_x</p:attrName>
                                          <p:attrName>ppt_y</p:attrName>
                                        </p:attrNameLst>
                                      </p:cBhvr>
                                      <p:rCtr x="0" y="16"/>
                                    </p:animMotion>
                                  </p:childTnLst>
                                </p:cTn>
                              </p:par>
                              <p:par>
                                <p:cTn id="19" presetID="0" presetClass="path" presetSubtype="0" accel="50000" decel="50000" fill="hold" grpId="0" nodeType="withEffect">
                                  <p:stCondLst>
                                    <p:cond delay="0"/>
                                  </p:stCondLst>
                                  <p:childTnLst>
                                    <p:animMotion origin="layout" path="M -4.44444E-6 3.33333E-6 L 0.00035 -0.05417 " pathEditMode="relative" rAng="0" ptsTypes="AA">
                                      <p:cBhvr>
                                        <p:cTn id="20" dur="2000" fill="hold"/>
                                        <p:tgtEl>
                                          <p:spTgt spid="81"/>
                                        </p:tgtEl>
                                        <p:attrNameLst>
                                          <p:attrName>ppt_x</p:attrName>
                                          <p:attrName>ppt_y</p:attrName>
                                        </p:attrNameLst>
                                      </p:cBhvr>
                                      <p:rCtr x="0" y="-27"/>
                                    </p:animMotion>
                                  </p:childTnLst>
                                </p:cTn>
                              </p:par>
                              <p:par>
                                <p:cTn id="21" presetID="0" presetClass="path" presetSubtype="0" accel="50000" decel="50000" fill="hold" grpId="0" nodeType="withEffect">
                                  <p:stCondLst>
                                    <p:cond delay="0"/>
                                  </p:stCondLst>
                                  <p:childTnLst>
                                    <p:animMotion origin="layout" path="M -4.44444E-6 -4.44444E-6 L 0.00035 -0.04907 " pathEditMode="relative" rAng="0" ptsTypes="AA">
                                      <p:cBhvr>
                                        <p:cTn id="22" dur="2000" fill="hold"/>
                                        <p:tgtEl>
                                          <p:spTgt spid="82"/>
                                        </p:tgtEl>
                                        <p:attrNameLst>
                                          <p:attrName>ppt_x</p:attrName>
                                          <p:attrName>ppt_y</p:attrName>
                                        </p:attrNameLst>
                                      </p:cBhvr>
                                      <p:rCtr x="0" y="-25"/>
                                    </p:animMotion>
                                  </p:childTnLst>
                                </p:cTn>
                              </p:par>
                              <p:par>
                                <p:cTn id="23" presetID="0" presetClass="path" presetSubtype="0" accel="50000" decel="50000" fill="hold" grpId="0" nodeType="withEffect">
                                  <p:stCondLst>
                                    <p:cond delay="0"/>
                                  </p:stCondLst>
                                  <p:childTnLst>
                                    <p:animMotion origin="layout" path="M -4.44444E-6 -7.40741E-7 L -4.44444E-6 0.03773 " pathEditMode="relative" rAng="0" ptsTypes="AA">
                                      <p:cBhvr>
                                        <p:cTn id="24" dur="2000" fill="hold"/>
                                        <p:tgtEl>
                                          <p:spTgt spid="84"/>
                                        </p:tgtEl>
                                        <p:attrNameLst>
                                          <p:attrName>ppt_x</p:attrName>
                                          <p:attrName>ppt_y</p:attrName>
                                        </p:attrNameLst>
                                      </p:cBhvr>
                                      <p:rCtr x="0" y="19"/>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95" grpId="0"/>
      <p:bldP spid="69" grpId="0"/>
      <p:bldP spid="76" grpId="0" animBg="1"/>
      <p:bldP spid="77" grpId="0" animBg="1"/>
      <p:bldP spid="79" grpId="0" animBg="1"/>
      <p:bldP spid="81" grpId="0" animBg="1"/>
      <p:bldP spid="82" grpId="0" animBg="1"/>
      <p:bldP spid="8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0"/>
            <a:ext cx="9156293" cy="524933"/>
          </a:xfrm>
          <a:prstGeom prst="rect">
            <a:avLst/>
          </a:prstGeom>
          <a:solidFill>
            <a:schemeClr val="accent2">
              <a:lumMod val="75000"/>
            </a:schemeClr>
          </a:solidFill>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bg1"/>
                </a:solidFill>
                <a:latin typeface="+mn-lt"/>
                <a:ea typeface="ＭＳ Ｐゴシック" charset="0"/>
                <a:cs typeface="ＭＳ Ｐゴシック" charset="0"/>
              </a:rPr>
              <a:t>Resonant optical transitions: Features and Challenges</a:t>
            </a:r>
            <a:endParaRPr lang="en-US" sz="2800" b="1" dirty="0">
              <a:solidFill>
                <a:schemeClr val="bg1"/>
              </a:solidFill>
              <a:latin typeface="+mn-lt"/>
              <a:ea typeface="ＭＳ Ｐゴシック" charset="0"/>
              <a:cs typeface="ＭＳ Ｐゴシック" charset="0"/>
            </a:endParaRPr>
          </a:p>
        </p:txBody>
      </p:sp>
      <p:sp>
        <p:nvSpPr>
          <p:cNvPr id="78" name="Text Box 23"/>
          <p:cNvSpPr txBox="1">
            <a:spLocks noChangeArrowheads="1"/>
          </p:cNvSpPr>
          <p:nvPr/>
        </p:nvSpPr>
        <p:spPr bwMode="auto">
          <a:xfrm>
            <a:off x="300696" y="724285"/>
            <a:ext cx="2514600" cy="369332"/>
          </a:xfrm>
          <a:prstGeom prst="rect">
            <a:avLst/>
          </a:prstGeom>
          <a:noFill/>
          <a:ln w="9525">
            <a:noFill/>
            <a:miter lim="800000"/>
            <a:headEnd/>
            <a:tailEnd/>
          </a:ln>
        </p:spPr>
        <p:txBody>
          <a:bodyPr>
            <a:prstTxWarp prst="textNoShape">
              <a:avLst/>
            </a:prstTxWarp>
            <a:spAutoFit/>
          </a:bodyPr>
          <a:lstStyle/>
          <a:p>
            <a:r>
              <a:rPr lang="en-US" b="1" dirty="0">
                <a:solidFill>
                  <a:srgbClr val="000090"/>
                </a:solidFill>
              </a:rPr>
              <a:t>Electric </a:t>
            </a:r>
            <a:r>
              <a:rPr lang="en-US" b="1" dirty="0" smtClean="0">
                <a:solidFill>
                  <a:srgbClr val="000090"/>
                </a:solidFill>
              </a:rPr>
              <a:t>field </a:t>
            </a:r>
            <a:r>
              <a:rPr lang="en-US" b="1" dirty="0" err="1" smtClean="0">
                <a:solidFill>
                  <a:srgbClr val="000090"/>
                </a:solidFill>
              </a:rPr>
              <a:t>tunability</a:t>
            </a:r>
            <a:endParaRPr lang="en-US" b="1" dirty="0">
              <a:solidFill>
                <a:srgbClr val="000090"/>
              </a:solidFill>
            </a:endParaRPr>
          </a:p>
        </p:txBody>
      </p:sp>
      <p:grpSp>
        <p:nvGrpSpPr>
          <p:cNvPr id="97" name="Group 96"/>
          <p:cNvGrpSpPr/>
          <p:nvPr/>
        </p:nvGrpSpPr>
        <p:grpSpPr>
          <a:xfrm>
            <a:off x="-35035" y="1041800"/>
            <a:ext cx="5260382" cy="2605686"/>
            <a:chOff x="1" y="1120631"/>
            <a:chExt cx="5260382" cy="2605686"/>
          </a:xfrm>
        </p:grpSpPr>
        <p:grpSp>
          <p:nvGrpSpPr>
            <p:cNvPr id="94" name="Group 93"/>
            <p:cNvGrpSpPr/>
            <p:nvPr/>
          </p:nvGrpSpPr>
          <p:grpSpPr>
            <a:xfrm>
              <a:off x="1" y="1120631"/>
              <a:ext cx="5260382" cy="2605686"/>
              <a:chOff x="1" y="1120631"/>
              <a:chExt cx="5260382" cy="2605686"/>
            </a:xfrm>
          </p:grpSpPr>
          <p:grpSp>
            <p:nvGrpSpPr>
              <p:cNvPr id="89" name="Group 88"/>
              <p:cNvGrpSpPr/>
              <p:nvPr/>
            </p:nvGrpSpPr>
            <p:grpSpPr>
              <a:xfrm>
                <a:off x="1" y="1333562"/>
                <a:ext cx="2634913" cy="2340201"/>
                <a:chOff x="1" y="1333562"/>
                <a:chExt cx="2634913" cy="2340201"/>
              </a:xfrm>
            </p:grpSpPr>
            <p:pic>
              <p:nvPicPr>
                <p:cNvPr id="80" name="Picture 79"/>
                <p:cNvPicPr>
                  <a:picLocks noChangeAspect="1"/>
                </p:cNvPicPr>
                <p:nvPr/>
              </p:nvPicPr>
              <p:blipFill>
                <a:blip r:embed="rId4"/>
                <a:srcRect l="49539" b="49875"/>
                <a:stretch>
                  <a:fillRect/>
                </a:stretch>
              </p:blipFill>
              <p:spPr>
                <a:xfrm>
                  <a:off x="777205" y="1333562"/>
                  <a:ext cx="1857709" cy="1816981"/>
                </a:xfrm>
                <a:prstGeom prst="rect">
                  <a:avLst/>
                </a:prstGeom>
              </p:spPr>
            </p:pic>
            <p:sp>
              <p:nvSpPr>
                <p:cNvPr id="87" name="Text Box 22"/>
                <p:cNvSpPr txBox="1">
                  <a:spLocks noChangeArrowheads="1"/>
                </p:cNvSpPr>
                <p:nvPr/>
              </p:nvSpPr>
              <p:spPr bwMode="auto">
                <a:xfrm>
                  <a:off x="283834" y="3150543"/>
                  <a:ext cx="1443651" cy="523220"/>
                </a:xfrm>
                <a:prstGeom prst="rect">
                  <a:avLst/>
                </a:prstGeom>
                <a:noFill/>
                <a:ln w="9525">
                  <a:noFill/>
                  <a:miter lim="800000"/>
                  <a:headEnd/>
                  <a:tailEnd/>
                </a:ln>
              </p:spPr>
              <p:txBody>
                <a:bodyPr wrap="square">
                  <a:prstTxWarp prst="textNoShape">
                    <a:avLst/>
                  </a:prstTxWarp>
                  <a:spAutoFit/>
                </a:bodyPr>
                <a:lstStyle/>
                <a:p>
                  <a:r>
                    <a:rPr lang="en-US" sz="1400" b="0" dirty="0" smtClean="0"/>
                    <a:t>See also </a:t>
                  </a:r>
                  <a:r>
                    <a:rPr lang="en-US" sz="1400" b="0" dirty="0" err="1" smtClean="0"/>
                    <a:t>Tamarat</a:t>
                  </a:r>
                  <a:r>
                    <a:rPr lang="en-US" sz="1400" b="0" dirty="0" smtClean="0"/>
                    <a:t> </a:t>
                  </a:r>
                  <a:r>
                    <a:rPr lang="en-US" sz="1400" b="0" dirty="0"/>
                    <a:t>et al. 2006 PRL</a:t>
                  </a:r>
                </a:p>
              </p:txBody>
            </p:sp>
            <p:sp>
              <p:nvSpPr>
                <p:cNvPr id="88" name="TextBox 87"/>
                <p:cNvSpPr txBox="1"/>
                <p:nvPr/>
              </p:nvSpPr>
              <p:spPr>
                <a:xfrm>
                  <a:off x="1" y="1940090"/>
                  <a:ext cx="862508" cy="738664"/>
                </a:xfrm>
                <a:prstGeom prst="rect">
                  <a:avLst/>
                </a:prstGeom>
                <a:noFill/>
              </p:spPr>
              <p:txBody>
                <a:bodyPr wrap="square" rtlCol="0">
                  <a:spAutoFit/>
                </a:bodyPr>
                <a:lstStyle/>
                <a:p>
                  <a:pPr algn="r"/>
                  <a:r>
                    <a:rPr lang="en-US" sz="1400" dirty="0" smtClean="0"/>
                    <a:t>Bassett et al. 2011 PRL</a:t>
                  </a:r>
                  <a:endParaRPr lang="en-US" sz="1400" dirty="0"/>
                </a:p>
              </p:txBody>
            </p:sp>
          </p:grpSp>
          <p:sp>
            <p:nvSpPr>
              <p:cNvPr id="91" name="TextBox 90"/>
              <p:cNvSpPr txBox="1"/>
              <p:nvPr/>
            </p:nvSpPr>
            <p:spPr>
              <a:xfrm>
                <a:off x="2713459" y="3141541"/>
                <a:ext cx="2546924" cy="584776"/>
              </a:xfrm>
              <a:prstGeom prst="rect">
                <a:avLst/>
              </a:prstGeom>
              <a:noFill/>
            </p:spPr>
            <p:txBody>
              <a:bodyPr wrap="square" rtlCol="0">
                <a:spAutoFit/>
              </a:bodyPr>
              <a:lstStyle/>
              <a:p>
                <a:r>
                  <a:rPr lang="en-US" sz="1600" dirty="0" smtClean="0"/>
                  <a:t>Can even tune to “zero strain” symmetry regime </a:t>
                </a:r>
                <a:endParaRPr lang="en-US" sz="1600" dirty="0"/>
              </a:p>
            </p:txBody>
          </p:sp>
          <p:pic>
            <p:nvPicPr>
              <p:cNvPr id="92" name="Picture 91"/>
              <p:cNvPicPr>
                <a:picLocks noChangeAspect="1"/>
              </p:cNvPicPr>
              <p:nvPr/>
            </p:nvPicPr>
            <p:blipFill>
              <a:blip r:embed="rId4"/>
              <a:srcRect l="2172" t="50125" r="49128" b="1584"/>
              <a:stretch>
                <a:fillRect/>
              </a:stretch>
            </p:blipFill>
            <p:spPr>
              <a:xfrm>
                <a:off x="2598711" y="1181787"/>
                <a:ext cx="2105703" cy="2055986"/>
              </a:xfrm>
              <a:prstGeom prst="rect">
                <a:avLst/>
              </a:prstGeom>
            </p:spPr>
          </p:pic>
          <p:sp>
            <p:nvSpPr>
              <p:cNvPr id="93" name="Rectangle 92"/>
              <p:cNvSpPr/>
              <p:nvPr/>
            </p:nvSpPr>
            <p:spPr>
              <a:xfrm>
                <a:off x="2768606" y="1120631"/>
                <a:ext cx="275502" cy="15454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5" name="TextBox 94"/>
            <p:cNvSpPr txBox="1"/>
            <p:nvPr/>
          </p:nvSpPr>
          <p:spPr>
            <a:xfrm>
              <a:off x="4230406" y="1184138"/>
              <a:ext cx="364202" cy="369332"/>
            </a:xfrm>
            <a:prstGeom prst="rect">
              <a:avLst/>
            </a:prstGeom>
            <a:noFill/>
          </p:spPr>
          <p:txBody>
            <a:bodyPr wrap="none" rtlCol="0">
              <a:spAutoFit/>
            </a:bodyPr>
            <a:lstStyle/>
            <a:p>
              <a:r>
                <a:rPr lang="en-US" dirty="0" smtClean="0">
                  <a:solidFill>
                    <a:srgbClr val="CC0A20"/>
                  </a:solidFill>
                </a:rPr>
                <a:t>E</a:t>
              </a:r>
              <a:r>
                <a:rPr lang="en-US" baseline="-25000" dirty="0" smtClean="0">
                  <a:solidFill>
                    <a:srgbClr val="CC0A20"/>
                  </a:solidFill>
                </a:rPr>
                <a:t>x</a:t>
              </a:r>
              <a:endParaRPr lang="en-US" dirty="0">
                <a:solidFill>
                  <a:srgbClr val="CC0A20"/>
                </a:solidFill>
              </a:endParaRPr>
            </a:p>
          </p:txBody>
        </p:sp>
        <p:sp>
          <p:nvSpPr>
            <p:cNvPr id="96" name="TextBox 95"/>
            <p:cNvSpPr txBox="1"/>
            <p:nvPr/>
          </p:nvSpPr>
          <p:spPr>
            <a:xfrm>
              <a:off x="4230406" y="2157206"/>
              <a:ext cx="377026" cy="369332"/>
            </a:xfrm>
            <a:prstGeom prst="rect">
              <a:avLst/>
            </a:prstGeom>
            <a:noFill/>
          </p:spPr>
          <p:txBody>
            <a:bodyPr wrap="none" rtlCol="0">
              <a:spAutoFit/>
            </a:bodyPr>
            <a:lstStyle/>
            <a:p>
              <a:r>
                <a:rPr lang="en-US" dirty="0" err="1" smtClean="0">
                  <a:solidFill>
                    <a:srgbClr val="CC0A20"/>
                  </a:solidFill>
                </a:rPr>
                <a:t>E</a:t>
              </a:r>
              <a:r>
                <a:rPr lang="en-US" baseline="-25000" dirty="0" err="1" smtClean="0">
                  <a:solidFill>
                    <a:srgbClr val="CC0A20"/>
                  </a:solidFill>
                </a:rPr>
                <a:t>y</a:t>
              </a:r>
              <a:endParaRPr lang="en-US" dirty="0">
                <a:solidFill>
                  <a:srgbClr val="CC0A20"/>
                </a:solidFill>
              </a:endParaRPr>
            </a:p>
          </p:txBody>
        </p:sp>
      </p:grpSp>
      <p:sp>
        <p:nvSpPr>
          <p:cNvPr id="98" name="Text Box 23"/>
          <p:cNvSpPr txBox="1">
            <a:spLocks noChangeArrowheads="1"/>
          </p:cNvSpPr>
          <p:nvPr/>
        </p:nvSpPr>
        <p:spPr bwMode="auto">
          <a:xfrm>
            <a:off x="274419" y="3621209"/>
            <a:ext cx="4726752" cy="369332"/>
          </a:xfrm>
          <a:prstGeom prst="rect">
            <a:avLst/>
          </a:prstGeom>
          <a:noFill/>
          <a:ln w="9525">
            <a:noFill/>
            <a:miter lim="800000"/>
            <a:headEnd/>
            <a:tailEnd/>
          </a:ln>
        </p:spPr>
        <p:txBody>
          <a:bodyPr wrap="square">
            <a:prstTxWarp prst="textNoShape">
              <a:avLst/>
            </a:prstTxWarp>
            <a:spAutoFit/>
          </a:bodyPr>
          <a:lstStyle/>
          <a:p>
            <a:r>
              <a:rPr lang="en-US" b="1" dirty="0" smtClean="0">
                <a:solidFill>
                  <a:srgbClr val="000090"/>
                </a:solidFill>
              </a:rPr>
              <a:t>Electric field sensitivity =&gt; spectral diffusion</a:t>
            </a:r>
            <a:endParaRPr lang="en-US" b="1" dirty="0">
              <a:solidFill>
                <a:srgbClr val="000090"/>
              </a:solidFill>
            </a:endParaRPr>
          </a:p>
        </p:txBody>
      </p:sp>
      <p:grpSp>
        <p:nvGrpSpPr>
          <p:cNvPr id="9" name="Group 8"/>
          <p:cNvGrpSpPr/>
          <p:nvPr/>
        </p:nvGrpSpPr>
        <p:grpSpPr>
          <a:xfrm>
            <a:off x="-61313" y="4076090"/>
            <a:ext cx="4413183" cy="3666846"/>
            <a:chOff x="-61313" y="4076090"/>
            <a:chExt cx="4413183" cy="3666846"/>
          </a:xfrm>
        </p:grpSpPr>
        <p:pic>
          <p:nvPicPr>
            <p:cNvPr id="25" name="Picture 24"/>
            <p:cNvPicPr>
              <a:picLocks noChangeAspect="1"/>
            </p:cNvPicPr>
            <p:nvPr/>
          </p:nvPicPr>
          <p:blipFill rotWithShape="1">
            <a:blip r:embed="rId5"/>
            <a:srcRect l="18982" b="54093"/>
            <a:stretch/>
          </p:blipFill>
          <p:spPr>
            <a:xfrm>
              <a:off x="616668" y="4076090"/>
              <a:ext cx="1805713" cy="2347962"/>
            </a:xfrm>
            <a:prstGeom prst="rect">
              <a:avLst/>
            </a:prstGeom>
          </p:spPr>
        </p:pic>
        <p:sp>
          <p:nvSpPr>
            <p:cNvPr id="27" name="TextBox 26"/>
            <p:cNvSpPr txBox="1"/>
            <p:nvPr/>
          </p:nvSpPr>
          <p:spPr>
            <a:xfrm>
              <a:off x="218366" y="4820655"/>
              <a:ext cx="604348" cy="1066959"/>
            </a:xfrm>
            <a:prstGeom prst="rect">
              <a:avLst/>
            </a:prstGeom>
            <a:solidFill>
              <a:srgbClr val="FFFFFF"/>
            </a:solidFill>
          </p:spPr>
          <p:txBody>
            <a:bodyPr wrap="square" rtlCol="0">
              <a:spAutoFit/>
            </a:bodyPr>
            <a:lstStyle/>
            <a:p>
              <a:pPr algn="r">
                <a:spcBef>
                  <a:spcPts val="100"/>
                </a:spcBef>
              </a:pPr>
              <a:r>
                <a:rPr lang="en-US" sz="1200" dirty="0" smtClean="0">
                  <a:latin typeface="Arial"/>
                  <a:cs typeface="Arial"/>
                </a:rPr>
                <a:t>500</a:t>
              </a:r>
            </a:p>
            <a:p>
              <a:pPr algn="r">
                <a:spcBef>
                  <a:spcPts val="100"/>
                </a:spcBef>
              </a:pPr>
              <a:endParaRPr lang="en-US" sz="1200" dirty="0">
                <a:latin typeface="Arial"/>
                <a:cs typeface="Arial"/>
              </a:endParaRPr>
            </a:p>
            <a:p>
              <a:pPr algn="r">
                <a:spcBef>
                  <a:spcPts val="100"/>
                </a:spcBef>
              </a:pPr>
              <a:endParaRPr lang="en-US" sz="1200" dirty="0" smtClean="0">
                <a:latin typeface="Arial"/>
                <a:cs typeface="Arial"/>
              </a:endParaRPr>
            </a:p>
            <a:p>
              <a:pPr algn="r">
                <a:spcBef>
                  <a:spcPts val="100"/>
                </a:spcBef>
              </a:pPr>
              <a:endParaRPr lang="en-US" sz="1200" dirty="0" smtClean="0">
                <a:latin typeface="Arial"/>
                <a:cs typeface="Arial"/>
              </a:endParaRPr>
            </a:p>
            <a:p>
              <a:pPr algn="r">
                <a:spcBef>
                  <a:spcPts val="100"/>
                </a:spcBef>
              </a:pPr>
              <a:r>
                <a:rPr lang="en-US" sz="1200" dirty="0" smtClean="0">
                  <a:latin typeface="Arial"/>
                  <a:cs typeface="Arial"/>
                </a:rPr>
                <a:t>1000</a:t>
              </a:r>
              <a:endParaRPr lang="en-US" sz="1200" dirty="0">
                <a:latin typeface="Arial"/>
                <a:cs typeface="Arial"/>
              </a:endParaRPr>
            </a:p>
          </p:txBody>
        </p:sp>
        <p:sp>
          <p:nvSpPr>
            <p:cNvPr id="28" name="TextBox 27"/>
            <p:cNvSpPr txBox="1"/>
            <p:nvPr/>
          </p:nvSpPr>
          <p:spPr>
            <a:xfrm rot="16200000">
              <a:off x="148553" y="4539739"/>
              <a:ext cx="1310668" cy="936192"/>
            </a:xfrm>
            <a:prstGeom prst="rect">
              <a:avLst/>
            </a:prstGeom>
            <a:noFill/>
          </p:spPr>
          <p:txBody>
            <a:bodyPr wrap="none" rtlCol="0">
              <a:spAutoFit/>
            </a:bodyPr>
            <a:lstStyle/>
            <a:p>
              <a:r>
                <a:rPr lang="en-US" sz="1200" dirty="0" smtClean="0">
                  <a:latin typeface="Arial"/>
                  <a:cs typeface="Arial"/>
                </a:rPr>
                <a:t>Laser </a:t>
              </a:r>
            </a:p>
            <a:p>
              <a:r>
                <a:rPr lang="en-US" sz="1200" dirty="0" smtClean="0">
                  <a:latin typeface="Arial"/>
                  <a:cs typeface="Arial"/>
                </a:rPr>
                <a:t>scan #</a:t>
              </a:r>
              <a:endParaRPr lang="en-US" sz="1200" dirty="0">
                <a:latin typeface="Arial"/>
                <a:cs typeface="Arial"/>
              </a:endParaRPr>
            </a:p>
          </p:txBody>
        </p:sp>
        <p:sp>
          <p:nvSpPr>
            <p:cNvPr id="29" name="TextBox 28"/>
            <p:cNvSpPr txBox="1"/>
            <p:nvPr/>
          </p:nvSpPr>
          <p:spPr>
            <a:xfrm>
              <a:off x="244643" y="6380257"/>
              <a:ext cx="2559534" cy="1362679"/>
            </a:xfrm>
            <a:prstGeom prst="rect">
              <a:avLst/>
            </a:prstGeom>
            <a:noFill/>
          </p:spPr>
          <p:txBody>
            <a:bodyPr wrap="none" rtlCol="0">
              <a:spAutoFit/>
            </a:bodyPr>
            <a:lstStyle/>
            <a:p>
              <a:pPr algn="ctr">
                <a:spcBef>
                  <a:spcPts val="100"/>
                </a:spcBef>
              </a:pPr>
              <a:r>
                <a:rPr lang="en-US" sz="1200" dirty="0" smtClean="0">
                  <a:latin typeface="Arial"/>
                  <a:cs typeface="Arial"/>
                </a:rPr>
                <a:t>-300   0    300</a:t>
              </a:r>
            </a:p>
            <a:p>
              <a:pPr algn="ctr">
                <a:spcBef>
                  <a:spcPts val="100"/>
                </a:spcBef>
              </a:pPr>
              <a:r>
                <a:rPr lang="en-US" sz="1200" dirty="0" smtClean="0">
                  <a:latin typeface="Arial"/>
                  <a:cs typeface="Arial"/>
                </a:rPr>
                <a:t>Detuning (MHz)</a:t>
              </a:r>
            </a:p>
            <a:p>
              <a:pPr algn="ctr">
                <a:spcBef>
                  <a:spcPts val="100"/>
                </a:spcBef>
              </a:pPr>
              <a:endParaRPr lang="en-US" sz="1200" dirty="0" smtClean="0">
                <a:latin typeface="Arial"/>
                <a:cs typeface="Arial"/>
              </a:endParaRPr>
            </a:p>
          </p:txBody>
        </p:sp>
        <p:sp>
          <p:nvSpPr>
            <p:cNvPr id="2" name="TextBox 1"/>
            <p:cNvSpPr txBox="1"/>
            <p:nvPr/>
          </p:nvSpPr>
          <p:spPr>
            <a:xfrm>
              <a:off x="2422381" y="4123215"/>
              <a:ext cx="1929489" cy="830997"/>
            </a:xfrm>
            <a:prstGeom prst="rect">
              <a:avLst/>
            </a:prstGeom>
            <a:noFill/>
          </p:spPr>
          <p:txBody>
            <a:bodyPr wrap="square" rtlCol="0">
              <a:spAutoFit/>
            </a:bodyPr>
            <a:lstStyle/>
            <a:p>
              <a:r>
                <a:rPr lang="en-US" sz="1600" dirty="0" smtClean="0"/>
                <a:t>Fluctuating local electric fields lead to spectral diffusion</a:t>
              </a:r>
              <a:endParaRPr lang="en-US" sz="1600" dirty="0"/>
            </a:p>
          </p:txBody>
        </p:sp>
        <p:sp>
          <p:nvSpPr>
            <p:cNvPr id="31" name="TextBox 30"/>
            <p:cNvSpPr txBox="1"/>
            <p:nvPr/>
          </p:nvSpPr>
          <p:spPr>
            <a:xfrm>
              <a:off x="-61313" y="5876219"/>
              <a:ext cx="945931" cy="738664"/>
            </a:xfrm>
            <a:prstGeom prst="rect">
              <a:avLst/>
            </a:prstGeom>
            <a:noFill/>
          </p:spPr>
          <p:txBody>
            <a:bodyPr wrap="square" rtlCol="0">
              <a:spAutoFit/>
            </a:bodyPr>
            <a:lstStyle/>
            <a:p>
              <a:pPr algn="r"/>
              <a:r>
                <a:rPr lang="en-US" sz="1400" dirty="0" smtClean="0"/>
                <a:t>Acosta </a:t>
              </a:r>
            </a:p>
            <a:p>
              <a:pPr algn="r"/>
              <a:r>
                <a:rPr lang="en-US" sz="1400" dirty="0" smtClean="0"/>
                <a:t>et al. </a:t>
              </a:r>
            </a:p>
            <a:p>
              <a:pPr algn="r"/>
              <a:r>
                <a:rPr lang="en-US" sz="1400" dirty="0" smtClean="0"/>
                <a:t>2012 PRL</a:t>
              </a:r>
              <a:endParaRPr lang="en-US" sz="1400" dirty="0"/>
            </a:p>
          </p:txBody>
        </p:sp>
      </p:grpSp>
      <p:sp>
        <p:nvSpPr>
          <p:cNvPr id="40" name="Text Box 23"/>
          <p:cNvSpPr txBox="1">
            <a:spLocks noChangeArrowheads="1"/>
          </p:cNvSpPr>
          <p:nvPr/>
        </p:nvSpPr>
        <p:spPr bwMode="auto">
          <a:xfrm>
            <a:off x="6689235" y="740417"/>
            <a:ext cx="1605179" cy="369332"/>
          </a:xfrm>
          <a:prstGeom prst="rect">
            <a:avLst/>
          </a:prstGeom>
          <a:noFill/>
          <a:ln w="9525">
            <a:noFill/>
            <a:miter lim="800000"/>
            <a:headEnd/>
            <a:tailEnd/>
          </a:ln>
        </p:spPr>
        <p:txBody>
          <a:bodyPr wrap="square">
            <a:prstTxWarp prst="textNoShape">
              <a:avLst/>
            </a:prstTxWarp>
            <a:spAutoFit/>
          </a:bodyPr>
          <a:lstStyle/>
          <a:p>
            <a:r>
              <a:rPr lang="en-US" b="1" dirty="0" smtClean="0">
                <a:solidFill>
                  <a:srgbClr val="000090"/>
                </a:solidFill>
              </a:rPr>
              <a:t>Ionization</a:t>
            </a:r>
            <a:endParaRPr lang="en-US" b="1" dirty="0">
              <a:solidFill>
                <a:srgbClr val="000090"/>
              </a:solidFill>
            </a:endParaRPr>
          </a:p>
        </p:txBody>
      </p:sp>
      <p:grpSp>
        <p:nvGrpSpPr>
          <p:cNvPr id="42" name="Group 41"/>
          <p:cNvGrpSpPr/>
          <p:nvPr/>
        </p:nvGrpSpPr>
        <p:grpSpPr>
          <a:xfrm>
            <a:off x="6050563" y="1298392"/>
            <a:ext cx="2609770" cy="1860550"/>
            <a:chOff x="522899" y="2792119"/>
            <a:chExt cx="2609770" cy="1860550"/>
          </a:xfrm>
        </p:grpSpPr>
        <p:pic>
          <p:nvPicPr>
            <p:cNvPr id="43"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899" y="2792119"/>
              <a:ext cx="2041525"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Box 18"/>
            <p:cNvSpPr txBox="1">
              <a:spLocks noChangeArrowheads="1"/>
            </p:cNvSpPr>
            <p:nvPr/>
          </p:nvSpPr>
          <p:spPr bwMode="auto">
            <a:xfrm>
              <a:off x="2383058" y="3613410"/>
              <a:ext cx="7496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sz="1200" b="0" dirty="0" err="1">
                  <a:latin typeface="+mn-lt"/>
                </a:rPr>
                <a:t>Robledo</a:t>
              </a:r>
              <a:r>
                <a:rPr lang="en-US" sz="1200" b="0" dirty="0">
                  <a:latin typeface="+mn-lt"/>
                </a:rPr>
                <a:t> et al. 2010 </a:t>
              </a:r>
              <a:r>
                <a:rPr lang="en-US" sz="1200" b="0" dirty="0" smtClean="0">
                  <a:latin typeface="+mn-lt"/>
                </a:rPr>
                <a:t>PRL</a:t>
              </a:r>
              <a:endParaRPr lang="en-US" sz="1200" b="0" dirty="0">
                <a:latin typeface="+mn-lt"/>
              </a:endParaRPr>
            </a:p>
          </p:txBody>
        </p:sp>
      </p:grpSp>
      <p:grpSp>
        <p:nvGrpSpPr>
          <p:cNvPr id="10" name="Group 9"/>
          <p:cNvGrpSpPr/>
          <p:nvPr/>
        </p:nvGrpSpPr>
        <p:grpSpPr>
          <a:xfrm>
            <a:off x="2422381" y="5125537"/>
            <a:ext cx="2435385" cy="1716214"/>
            <a:chOff x="2422381" y="5125537"/>
            <a:chExt cx="2435385" cy="1716214"/>
          </a:xfrm>
        </p:grpSpPr>
        <p:sp>
          <p:nvSpPr>
            <p:cNvPr id="32" name="TextBox 31"/>
            <p:cNvSpPr txBox="1"/>
            <p:nvPr/>
          </p:nvSpPr>
          <p:spPr>
            <a:xfrm>
              <a:off x="2422381" y="5125537"/>
              <a:ext cx="2435385" cy="584776"/>
            </a:xfrm>
            <a:prstGeom prst="rect">
              <a:avLst/>
            </a:prstGeom>
            <a:noFill/>
          </p:spPr>
          <p:txBody>
            <a:bodyPr wrap="square" rtlCol="0">
              <a:spAutoFit/>
            </a:bodyPr>
            <a:lstStyle/>
            <a:p>
              <a:r>
                <a:rPr lang="en-US" sz="1600" dirty="0" smtClean="0">
                  <a:solidFill>
                    <a:srgbClr val="008000"/>
                  </a:solidFill>
                </a:rPr>
                <a:t>Particularly from 532nm “</a:t>
              </a:r>
              <a:r>
                <a:rPr lang="en-US" sz="1600" dirty="0" err="1" smtClean="0">
                  <a:solidFill>
                    <a:srgbClr val="008000"/>
                  </a:solidFill>
                </a:rPr>
                <a:t>repump</a:t>
              </a:r>
              <a:r>
                <a:rPr lang="en-US" sz="1600" dirty="0" smtClean="0">
                  <a:solidFill>
                    <a:srgbClr val="008000"/>
                  </a:solidFill>
                </a:rPr>
                <a:t>” pulses</a:t>
              </a:r>
              <a:endParaRPr lang="en-US" sz="1600" dirty="0">
                <a:solidFill>
                  <a:srgbClr val="008000"/>
                </a:solidFill>
              </a:endParaRPr>
            </a:p>
          </p:txBody>
        </p:sp>
        <p:pic>
          <p:nvPicPr>
            <p:cNvPr id="39" name="Picture 38"/>
            <p:cNvPicPr>
              <a:picLocks noChangeAspect="1"/>
            </p:cNvPicPr>
            <p:nvPr/>
          </p:nvPicPr>
          <p:blipFill rotWithShape="1">
            <a:blip r:embed="rId7"/>
            <a:srcRect l="22313" r="5653" b="85390"/>
            <a:stretch/>
          </p:blipFill>
          <p:spPr bwMode="auto">
            <a:xfrm>
              <a:off x="2712578" y="5710313"/>
              <a:ext cx="1751724" cy="679395"/>
            </a:xfrm>
            <a:prstGeom prst="rect">
              <a:avLst/>
            </a:prstGeom>
            <a:noFill/>
            <a:ln w="9525">
              <a:noFill/>
              <a:miter lim="800000"/>
              <a:headEnd/>
              <a:tailEnd/>
            </a:ln>
          </p:spPr>
        </p:pic>
        <p:sp>
          <p:nvSpPr>
            <p:cNvPr id="8" name="TextBox 7"/>
            <p:cNvSpPr txBox="1"/>
            <p:nvPr/>
          </p:nvSpPr>
          <p:spPr>
            <a:xfrm>
              <a:off x="3420782" y="6380086"/>
              <a:ext cx="1267066" cy="461665"/>
            </a:xfrm>
            <a:prstGeom prst="rect">
              <a:avLst/>
            </a:prstGeom>
            <a:noFill/>
          </p:spPr>
          <p:txBody>
            <a:bodyPr wrap="square" rtlCol="0">
              <a:spAutoFit/>
            </a:bodyPr>
            <a:lstStyle/>
            <a:p>
              <a:r>
                <a:rPr lang="en-US" sz="1200" dirty="0" smtClean="0"/>
                <a:t>See </a:t>
              </a:r>
              <a:r>
                <a:rPr lang="en-US" sz="1200" dirty="0" err="1" smtClean="0"/>
                <a:t>Wolters</a:t>
              </a:r>
              <a:r>
                <a:rPr lang="en-US" sz="1200" dirty="0" smtClean="0"/>
                <a:t> </a:t>
              </a:r>
            </a:p>
            <a:p>
              <a:r>
                <a:rPr lang="en-US" sz="1200" dirty="0" smtClean="0"/>
                <a:t>et al. PRL 2013</a:t>
              </a:r>
              <a:endParaRPr lang="en-US" sz="1200" dirty="0"/>
            </a:p>
          </p:txBody>
        </p:sp>
      </p:grpSp>
      <p:sp>
        <p:nvSpPr>
          <p:cNvPr id="49" name="TextBox 48"/>
          <p:cNvSpPr txBox="1"/>
          <p:nvPr/>
        </p:nvSpPr>
        <p:spPr>
          <a:xfrm>
            <a:off x="7289481" y="3283955"/>
            <a:ext cx="1866812" cy="461665"/>
          </a:xfrm>
          <a:prstGeom prst="rect">
            <a:avLst/>
          </a:prstGeom>
          <a:noFill/>
        </p:spPr>
        <p:txBody>
          <a:bodyPr wrap="square" rtlCol="0">
            <a:spAutoFit/>
          </a:bodyPr>
          <a:lstStyle/>
          <a:p>
            <a:r>
              <a:rPr lang="en-US" sz="1200" dirty="0" smtClean="0"/>
              <a:t>See </a:t>
            </a:r>
            <a:r>
              <a:rPr lang="en-US" sz="1200" dirty="0" err="1" smtClean="0"/>
              <a:t>Beha</a:t>
            </a:r>
            <a:r>
              <a:rPr lang="en-US" sz="1200" dirty="0" smtClean="0"/>
              <a:t> et al. 2012 PRL, </a:t>
            </a:r>
            <a:r>
              <a:rPr lang="en-US" sz="1200" dirty="0" err="1" smtClean="0"/>
              <a:t>Aslam</a:t>
            </a:r>
            <a:r>
              <a:rPr lang="en-US" sz="1200" dirty="0" smtClean="0"/>
              <a:t> et al. 2013 NJP</a:t>
            </a:r>
            <a:endParaRPr lang="en-US" sz="1200" dirty="0"/>
          </a:p>
        </p:txBody>
      </p:sp>
      <p:grpSp>
        <p:nvGrpSpPr>
          <p:cNvPr id="47" name="Group 46"/>
          <p:cNvGrpSpPr/>
          <p:nvPr/>
        </p:nvGrpSpPr>
        <p:grpSpPr>
          <a:xfrm>
            <a:off x="5965594" y="1180329"/>
            <a:ext cx="2638961" cy="2103626"/>
            <a:chOff x="6086961" y="1180329"/>
            <a:chExt cx="2638961" cy="2103626"/>
          </a:xfrm>
        </p:grpSpPr>
        <p:sp>
          <p:nvSpPr>
            <p:cNvPr id="45" name="Rectangle 44"/>
            <p:cNvSpPr/>
            <p:nvPr/>
          </p:nvSpPr>
          <p:spPr>
            <a:xfrm>
              <a:off x="6086961" y="1180329"/>
              <a:ext cx="2638961" cy="197861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p:cNvGrpSpPr/>
            <p:nvPr/>
          </p:nvGrpSpPr>
          <p:grpSpPr>
            <a:xfrm>
              <a:off x="6244603" y="1196346"/>
              <a:ext cx="2217428" cy="2087609"/>
              <a:chOff x="5958932" y="4461789"/>
              <a:chExt cx="2217428" cy="2087609"/>
            </a:xfrm>
          </p:grpSpPr>
          <p:sp>
            <p:nvSpPr>
              <p:cNvPr id="82" name="Rectangle 81"/>
              <p:cNvSpPr/>
              <p:nvPr/>
            </p:nvSpPr>
            <p:spPr>
              <a:xfrm flipV="1">
                <a:off x="6142664" y="6148988"/>
                <a:ext cx="768188" cy="400410"/>
              </a:xfrm>
              <a:prstGeom prst="rect">
                <a:avLst/>
              </a:prstGeom>
              <a:solidFill>
                <a:srgbClr val="63252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a:off x="6142664" y="4461789"/>
                <a:ext cx="801297" cy="387769"/>
              </a:xfrm>
              <a:prstGeom prst="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4" name="Straight Connector 83"/>
              <p:cNvCxnSpPr/>
              <p:nvPr/>
            </p:nvCxnSpPr>
            <p:spPr>
              <a:xfrm>
                <a:off x="6327001" y="5033170"/>
                <a:ext cx="432519" cy="0"/>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6327001" y="5503588"/>
                <a:ext cx="432519" cy="0"/>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5958932" y="5102883"/>
                <a:ext cx="438179" cy="316065"/>
              </a:xfrm>
              <a:prstGeom prst="rect">
                <a:avLst/>
              </a:prstGeom>
              <a:noFill/>
            </p:spPr>
            <p:txBody>
              <a:bodyPr wrap="none" rtlCol="0">
                <a:spAutoFit/>
              </a:bodyPr>
              <a:lstStyle/>
              <a:p>
                <a:r>
                  <a:rPr lang="en-US" dirty="0" smtClean="0">
                    <a:solidFill>
                      <a:schemeClr val="accent2">
                        <a:lumMod val="50000"/>
                      </a:schemeClr>
                    </a:solidFill>
                  </a:rPr>
                  <a:t>NV</a:t>
                </a:r>
                <a:r>
                  <a:rPr lang="en-US" baseline="30000" dirty="0" smtClean="0">
                    <a:solidFill>
                      <a:schemeClr val="accent2">
                        <a:lumMod val="50000"/>
                      </a:schemeClr>
                    </a:solidFill>
                  </a:rPr>
                  <a:t>-</a:t>
                </a:r>
                <a:endParaRPr lang="en-US" dirty="0">
                  <a:solidFill>
                    <a:schemeClr val="accent2">
                      <a:lumMod val="50000"/>
                    </a:schemeClr>
                  </a:solidFill>
                </a:endParaRPr>
              </a:p>
            </p:txBody>
          </p:sp>
          <p:sp>
            <p:nvSpPr>
              <p:cNvPr id="99" name="TextBox 98"/>
              <p:cNvSpPr txBox="1"/>
              <p:nvPr/>
            </p:nvSpPr>
            <p:spPr>
              <a:xfrm>
                <a:off x="7176673" y="5248246"/>
                <a:ext cx="464622" cy="316065"/>
              </a:xfrm>
              <a:prstGeom prst="rect">
                <a:avLst/>
              </a:prstGeom>
              <a:noFill/>
            </p:spPr>
            <p:txBody>
              <a:bodyPr wrap="none" rtlCol="0">
                <a:spAutoFit/>
              </a:bodyPr>
              <a:lstStyle/>
              <a:p>
                <a:r>
                  <a:rPr lang="en-US" dirty="0" smtClean="0">
                    <a:solidFill>
                      <a:schemeClr val="accent6">
                        <a:lumMod val="50000"/>
                      </a:schemeClr>
                    </a:solidFill>
                  </a:rPr>
                  <a:t>NV</a:t>
                </a:r>
                <a:r>
                  <a:rPr lang="en-US" baseline="30000" dirty="0" smtClean="0">
                    <a:solidFill>
                      <a:schemeClr val="accent6">
                        <a:lumMod val="50000"/>
                      </a:schemeClr>
                    </a:solidFill>
                  </a:rPr>
                  <a:t>0</a:t>
                </a:r>
                <a:endParaRPr lang="en-US" dirty="0">
                  <a:solidFill>
                    <a:schemeClr val="accent6">
                      <a:lumMod val="50000"/>
                    </a:schemeClr>
                  </a:solidFill>
                </a:endParaRPr>
              </a:p>
            </p:txBody>
          </p:sp>
          <p:cxnSp>
            <p:nvCxnSpPr>
              <p:cNvPr id="100" name="Straight Connector 99"/>
              <p:cNvCxnSpPr/>
              <p:nvPr/>
            </p:nvCxnSpPr>
            <p:spPr>
              <a:xfrm>
                <a:off x="7610064" y="5154050"/>
                <a:ext cx="432519" cy="0"/>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7610064" y="5708677"/>
                <a:ext cx="432519" cy="0"/>
              </a:xfrm>
              <a:prstGeom prst="line">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04" name="Rectangle 103"/>
              <p:cNvSpPr/>
              <p:nvPr/>
            </p:nvSpPr>
            <p:spPr>
              <a:xfrm>
                <a:off x="7375063" y="4469034"/>
                <a:ext cx="801297" cy="387769"/>
              </a:xfrm>
              <a:prstGeom prst="rect">
                <a:avLst/>
              </a:prstGeom>
              <a:solidFill>
                <a:srgbClr val="7F7F7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ectangle 104"/>
              <p:cNvSpPr/>
              <p:nvPr/>
            </p:nvSpPr>
            <p:spPr>
              <a:xfrm flipV="1">
                <a:off x="7375063" y="6141034"/>
                <a:ext cx="768188" cy="408364"/>
              </a:xfrm>
              <a:prstGeom prst="rect">
                <a:avLst/>
              </a:prstGeom>
              <a:solidFill>
                <a:srgbClr val="63252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TextBox 109"/>
              <p:cNvSpPr txBox="1"/>
              <p:nvPr/>
            </p:nvSpPr>
            <p:spPr>
              <a:xfrm>
                <a:off x="6086961" y="4508052"/>
                <a:ext cx="377722" cy="316065"/>
              </a:xfrm>
              <a:prstGeom prst="rect">
                <a:avLst/>
              </a:prstGeom>
              <a:noFill/>
            </p:spPr>
            <p:txBody>
              <a:bodyPr wrap="none" rtlCol="0">
                <a:spAutoFit/>
              </a:bodyPr>
              <a:lstStyle/>
              <a:p>
                <a:r>
                  <a:rPr lang="en-US" dirty="0" smtClean="0">
                    <a:solidFill>
                      <a:schemeClr val="bg1"/>
                    </a:solidFill>
                  </a:rPr>
                  <a:t>CB</a:t>
                </a:r>
                <a:endParaRPr lang="en-US" dirty="0">
                  <a:solidFill>
                    <a:schemeClr val="bg1"/>
                  </a:solidFill>
                </a:endParaRPr>
              </a:p>
            </p:txBody>
          </p:sp>
          <p:sp>
            <p:nvSpPr>
              <p:cNvPr id="111" name="TextBox 110"/>
              <p:cNvSpPr txBox="1"/>
              <p:nvPr/>
            </p:nvSpPr>
            <p:spPr>
              <a:xfrm>
                <a:off x="7332823" y="4517986"/>
                <a:ext cx="377722" cy="316065"/>
              </a:xfrm>
              <a:prstGeom prst="rect">
                <a:avLst/>
              </a:prstGeom>
              <a:noFill/>
            </p:spPr>
            <p:txBody>
              <a:bodyPr wrap="none" rtlCol="0">
                <a:spAutoFit/>
              </a:bodyPr>
              <a:lstStyle/>
              <a:p>
                <a:r>
                  <a:rPr lang="en-US" dirty="0" smtClean="0">
                    <a:solidFill>
                      <a:schemeClr val="bg1"/>
                    </a:solidFill>
                  </a:rPr>
                  <a:t>CB</a:t>
                </a:r>
                <a:endParaRPr lang="en-US" dirty="0">
                  <a:solidFill>
                    <a:schemeClr val="bg1"/>
                  </a:solidFill>
                </a:endParaRPr>
              </a:p>
            </p:txBody>
          </p:sp>
          <p:sp>
            <p:nvSpPr>
              <p:cNvPr id="112" name="TextBox 111"/>
              <p:cNvSpPr txBox="1"/>
              <p:nvPr/>
            </p:nvSpPr>
            <p:spPr>
              <a:xfrm>
                <a:off x="6117076" y="6099093"/>
                <a:ext cx="377766" cy="316065"/>
              </a:xfrm>
              <a:prstGeom prst="rect">
                <a:avLst/>
              </a:prstGeom>
              <a:noFill/>
            </p:spPr>
            <p:txBody>
              <a:bodyPr wrap="none" rtlCol="0">
                <a:spAutoFit/>
              </a:bodyPr>
              <a:lstStyle/>
              <a:p>
                <a:r>
                  <a:rPr lang="en-US" dirty="0">
                    <a:solidFill>
                      <a:schemeClr val="bg1"/>
                    </a:solidFill>
                  </a:rPr>
                  <a:t>V</a:t>
                </a:r>
                <a:r>
                  <a:rPr lang="en-US" dirty="0" smtClean="0">
                    <a:solidFill>
                      <a:schemeClr val="bg1"/>
                    </a:solidFill>
                  </a:rPr>
                  <a:t>B</a:t>
                </a:r>
                <a:endParaRPr lang="en-US" dirty="0">
                  <a:solidFill>
                    <a:schemeClr val="bg1"/>
                  </a:solidFill>
                </a:endParaRPr>
              </a:p>
            </p:txBody>
          </p:sp>
          <p:sp>
            <p:nvSpPr>
              <p:cNvPr id="113" name="TextBox 112"/>
              <p:cNvSpPr txBox="1"/>
              <p:nvPr/>
            </p:nvSpPr>
            <p:spPr>
              <a:xfrm>
                <a:off x="7353317" y="6080161"/>
                <a:ext cx="377766" cy="316065"/>
              </a:xfrm>
              <a:prstGeom prst="rect">
                <a:avLst/>
              </a:prstGeom>
              <a:noFill/>
            </p:spPr>
            <p:txBody>
              <a:bodyPr wrap="none" rtlCol="0">
                <a:spAutoFit/>
              </a:bodyPr>
              <a:lstStyle/>
              <a:p>
                <a:r>
                  <a:rPr lang="en-US" dirty="0">
                    <a:solidFill>
                      <a:schemeClr val="bg1"/>
                    </a:solidFill>
                  </a:rPr>
                  <a:t>V</a:t>
                </a:r>
                <a:r>
                  <a:rPr lang="en-US" dirty="0" smtClean="0">
                    <a:solidFill>
                      <a:schemeClr val="bg1"/>
                    </a:solidFill>
                  </a:rPr>
                  <a:t>B</a:t>
                </a:r>
                <a:endParaRPr lang="en-US" dirty="0">
                  <a:solidFill>
                    <a:schemeClr val="bg1"/>
                  </a:solidFill>
                </a:endParaRPr>
              </a:p>
            </p:txBody>
          </p:sp>
        </p:grpSp>
      </p:grpSp>
      <p:sp>
        <p:nvSpPr>
          <p:cNvPr id="114" name="Oval 113"/>
          <p:cNvSpPr/>
          <p:nvPr/>
        </p:nvSpPr>
        <p:spPr>
          <a:xfrm>
            <a:off x="6599235" y="2148145"/>
            <a:ext cx="180000" cy="180000"/>
          </a:xfrm>
          <a:prstGeom prst="ellipse">
            <a:avLst/>
          </a:prstGeom>
          <a:solidFill>
            <a:schemeClr val="accent2">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5" name="Freeform 114"/>
          <p:cNvSpPr/>
          <p:nvPr/>
        </p:nvSpPr>
        <p:spPr>
          <a:xfrm rot="5400000">
            <a:off x="6493547" y="1945733"/>
            <a:ext cx="427326" cy="71315"/>
          </a:xfrm>
          <a:custGeom>
            <a:avLst/>
            <a:gdLst>
              <a:gd name="connsiteX0" fmla="*/ 0 w 859367"/>
              <a:gd name="connsiteY0" fmla="*/ 143934 h 266701"/>
              <a:gd name="connsiteX1" fmla="*/ 156633 w 859367"/>
              <a:gd name="connsiteY1" fmla="*/ 131234 h 266701"/>
              <a:gd name="connsiteX2" fmla="*/ 249767 w 859367"/>
              <a:gd name="connsiteY2" fmla="*/ 29634 h 266701"/>
              <a:gd name="connsiteX3" fmla="*/ 338667 w 859367"/>
              <a:gd name="connsiteY3" fmla="*/ 266701 h 266701"/>
              <a:gd name="connsiteX4" fmla="*/ 444500 w 859367"/>
              <a:gd name="connsiteY4" fmla="*/ 29634 h 266701"/>
              <a:gd name="connsiteX5" fmla="*/ 529167 w 859367"/>
              <a:gd name="connsiteY5" fmla="*/ 258234 h 266701"/>
              <a:gd name="connsiteX6" fmla="*/ 643467 w 859367"/>
              <a:gd name="connsiteY6" fmla="*/ 1 h 266701"/>
              <a:gd name="connsiteX7" fmla="*/ 711200 w 859367"/>
              <a:gd name="connsiteY7" fmla="*/ 262468 h 266701"/>
              <a:gd name="connsiteX8" fmla="*/ 774700 w 859367"/>
              <a:gd name="connsiteY8" fmla="*/ 122768 h 266701"/>
              <a:gd name="connsiteX9" fmla="*/ 859367 w 859367"/>
              <a:gd name="connsiteY9" fmla="*/ 127001 h 26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367" h="266701">
                <a:moveTo>
                  <a:pt x="0" y="143934"/>
                </a:moveTo>
                <a:cubicBezTo>
                  <a:pt x="57502" y="147109"/>
                  <a:pt x="115005" y="150284"/>
                  <a:pt x="156633" y="131234"/>
                </a:cubicBezTo>
                <a:cubicBezTo>
                  <a:pt x="198261" y="112184"/>
                  <a:pt x="219428" y="7056"/>
                  <a:pt x="249767" y="29634"/>
                </a:cubicBezTo>
                <a:cubicBezTo>
                  <a:pt x="280106" y="52212"/>
                  <a:pt x="306212" y="266701"/>
                  <a:pt x="338667" y="266701"/>
                </a:cubicBezTo>
                <a:cubicBezTo>
                  <a:pt x="371122" y="266701"/>
                  <a:pt x="412750" y="31045"/>
                  <a:pt x="444500" y="29634"/>
                </a:cubicBezTo>
                <a:cubicBezTo>
                  <a:pt x="476250" y="28223"/>
                  <a:pt x="496006" y="263173"/>
                  <a:pt x="529167" y="258234"/>
                </a:cubicBezTo>
                <a:cubicBezTo>
                  <a:pt x="562328" y="253295"/>
                  <a:pt x="613128" y="-705"/>
                  <a:pt x="643467" y="1"/>
                </a:cubicBezTo>
                <a:cubicBezTo>
                  <a:pt x="673806" y="707"/>
                  <a:pt x="689328" y="242007"/>
                  <a:pt x="711200" y="262468"/>
                </a:cubicBezTo>
                <a:cubicBezTo>
                  <a:pt x="733072" y="282929"/>
                  <a:pt x="750005" y="145346"/>
                  <a:pt x="774700" y="122768"/>
                </a:cubicBezTo>
                <a:cubicBezTo>
                  <a:pt x="799395" y="100190"/>
                  <a:pt x="859367" y="127001"/>
                  <a:pt x="859367" y="127001"/>
                </a:cubicBezTo>
              </a:path>
            </a:pathLst>
          </a:custGeom>
          <a:ln>
            <a:solidFill>
              <a:srgbClr val="FF0000"/>
            </a:solidFill>
            <a:headEnd type="triangle" w="lg" len="lg"/>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6" name="Freeform 115"/>
          <p:cNvSpPr/>
          <p:nvPr/>
        </p:nvSpPr>
        <p:spPr>
          <a:xfrm rot="5400000">
            <a:off x="6499959" y="1555703"/>
            <a:ext cx="427326" cy="71315"/>
          </a:xfrm>
          <a:custGeom>
            <a:avLst/>
            <a:gdLst>
              <a:gd name="connsiteX0" fmla="*/ 0 w 859367"/>
              <a:gd name="connsiteY0" fmla="*/ 143934 h 266701"/>
              <a:gd name="connsiteX1" fmla="*/ 156633 w 859367"/>
              <a:gd name="connsiteY1" fmla="*/ 131234 h 266701"/>
              <a:gd name="connsiteX2" fmla="*/ 249767 w 859367"/>
              <a:gd name="connsiteY2" fmla="*/ 29634 h 266701"/>
              <a:gd name="connsiteX3" fmla="*/ 338667 w 859367"/>
              <a:gd name="connsiteY3" fmla="*/ 266701 h 266701"/>
              <a:gd name="connsiteX4" fmla="*/ 444500 w 859367"/>
              <a:gd name="connsiteY4" fmla="*/ 29634 h 266701"/>
              <a:gd name="connsiteX5" fmla="*/ 529167 w 859367"/>
              <a:gd name="connsiteY5" fmla="*/ 258234 h 266701"/>
              <a:gd name="connsiteX6" fmla="*/ 643467 w 859367"/>
              <a:gd name="connsiteY6" fmla="*/ 1 h 266701"/>
              <a:gd name="connsiteX7" fmla="*/ 711200 w 859367"/>
              <a:gd name="connsiteY7" fmla="*/ 262468 h 266701"/>
              <a:gd name="connsiteX8" fmla="*/ 774700 w 859367"/>
              <a:gd name="connsiteY8" fmla="*/ 122768 h 266701"/>
              <a:gd name="connsiteX9" fmla="*/ 859367 w 859367"/>
              <a:gd name="connsiteY9" fmla="*/ 127001 h 26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367" h="266701">
                <a:moveTo>
                  <a:pt x="0" y="143934"/>
                </a:moveTo>
                <a:cubicBezTo>
                  <a:pt x="57502" y="147109"/>
                  <a:pt x="115005" y="150284"/>
                  <a:pt x="156633" y="131234"/>
                </a:cubicBezTo>
                <a:cubicBezTo>
                  <a:pt x="198261" y="112184"/>
                  <a:pt x="219428" y="7056"/>
                  <a:pt x="249767" y="29634"/>
                </a:cubicBezTo>
                <a:cubicBezTo>
                  <a:pt x="280106" y="52212"/>
                  <a:pt x="306212" y="266701"/>
                  <a:pt x="338667" y="266701"/>
                </a:cubicBezTo>
                <a:cubicBezTo>
                  <a:pt x="371122" y="266701"/>
                  <a:pt x="412750" y="31045"/>
                  <a:pt x="444500" y="29634"/>
                </a:cubicBezTo>
                <a:cubicBezTo>
                  <a:pt x="476250" y="28223"/>
                  <a:pt x="496006" y="263173"/>
                  <a:pt x="529167" y="258234"/>
                </a:cubicBezTo>
                <a:cubicBezTo>
                  <a:pt x="562328" y="253295"/>
                  <a:pt x="613128" y="-705"/>
                  <a:pt x="643467" y="1"/>
                </a:cubicBezTo>
                <a:cubicBezTo>
                  <a:pt x="673806" y="707"/>
                  <a:pt x="689328" y="242007"/>
                  <a:pt x="711200" y="262468"/>
                </a:cubicBezTo>
                <a:cubicBezTo>
                  <a:pt x="733072" y="282929"/>
                  <a:pt x="750005" y="145346"/>
                  <a:pt x="774700" y="122768"/>
                </a:cubicBezTo>
                <a:cubicBezTo>
                  <a:pt x="799395" y="100190"/>
                  <a:pt x="859367" y="127001"/>
                  <a:pt x="859367" y="127001"/>
                </a:cubicBezTo>
              </a:path>
            </a:pathLst>
          </a:custGeom>
          <a:ln>
            <a:solidFill>
              <a:srgbClr val="FF0000"/>
            </a:solidFill>
            <a:headEnd type="triangle" w="lg" len="lg"/>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7" name="Oval 116"/>
          <p:cNvSpPr/>
          <p:nvPr/>
        </p:nvSpPr>
        <p:spPr>
          <a:xfrm>
            <a:off x="7895387" y="2353234"/>
            <a:ext cx="180000" cy="180000"/>
          </a:xfrm>
          <a:prstGeom prst="ellipse">
            <a:avLst/>
          </a:prstGeom>
          <a:solidFill>
            <a:schemeClr val="accent2">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8" name="Freeform 117"/>
          <p:cNvSpPr/>
          <p:nvPr/>
        </p:nvSpPr>
        <p:spPr>
          <a:xfrm rot="5400000">
            <a:off x="7765358" y="2188527"/>
            <a:ext cx="427326" cy="71315"/>
          </a:xfrm>
          <a:custGeom>
            <a:avLst/>
            <a:gdLst>
              <a:gd name="connsiteX0" fmla="*/ 0 w 859367"/>
              <a:gd name="connsiteY0" fmla="*/ 143934 h 266701"/>
              <a:gd name="connsiteX1" fmla="*/ 156633 w 859367"/>
              <a:gd name="connsiteY1" fmla="*/ 131234 h 266701"/>
              <a:gd name="connsiteX2" fmla="*/ 249767 w 859367"/>
              <a:gd name="connsiteY2" fmla="*/ 29634 h 266701"/>
              <a:gd name="connsiteX3" fmla="*/ 338667 w 859367"/>
              <a:gd name="connsiteY3" fmla="*/ 266701 h 266701"/>
              <a:gd name="connsiteX4" fmla="*/ 444500 w 859367"/>
              <a:gd name="connsiteY4" fmla="*/ 29634 h 266701"/>
              <a:gd name="connsiteX5" fmla="*/ 529167 w 859367"/>
              <a:gd name="connsiteY5" fmla="*/ 258234 h 266701"/>
              <a:gd name="connsiteX6" fmla="*/ 643467 w 859367"/>
              <a:gd name="connsiteY6" fmla="*/ 1 h 266701"/>
              <a:gd name="connsiteX7" fmla="*/ 711200 w 859367"/>
              <a:gd name="connsiteY7" fmla="*/ 262468 h 266701"/>
              <a:gd name="connsiteX8" fmla="*/ 774700 w 859367"/>
              <a:gd name="connsiteY8" fmla="*/ 122768 h 266701"/>
              <a:gd name="connsiteX9" fmla="*/ 859367 w 859367"/>
              <a:gd name="connsiteY9" fmla="*/ 127001 h 26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367" h="266701">
                <a:moveTo>
                  <a:pt x="0" y="143934"/>
                </a:moveTo>
                <a:cubicBezTo>
                  <a:pt x="57502" y="147109"/>
                  <a:pt x="115005" y="150284"/>
                  <a:pt x="156633" y="131234"/>
                </a:cubicBezTo>
                <a:cubicBezTo>
                  <a:pt x="198261" y="112184"/>
                  <a:pt x="219428" y="7056"/>
                  <a:pt x="249767" y="29634"/>
                </a:cubicBezTo>
                <a:cubicBezTo>
                  <a:pt x="280106" y="52212"/>
                  <a:pt x="306212" y="266701"/>
                  <a:pt x="338667" y="266701"/>
                </a:cubicBezTo>
                <a:cubicBezTo>
                  <a:pt x="371122" y="266701"/>
                  <a:pt x="412750" y="31045"/>
                  <a:pt x="444500" y="29634"/>
                </a:cubicBezTo>
                <a:cubicBezTo>
                  <a:pt x="476250" y="28223"/>
                  <a:pt x="496006" y="263173"/>
                  <a:pt x="529167" y="258234"/>
                </a:cubicBezTo>
                <a:cubicBezTo>
                  <a:pt x="562328" y="253295"/>
                  <a:pt x="613128" y="-705"/>
                  <a:pt x="643467" y="1"/>
                </a:cubicBezTo>
                <a:cubicBezTo>
                  <a:pt x="673806" y="707"/>
                  <a:pt x="689328" y="242007"/>
                  <a:pt x="711200" y="262468"/>
                </a:cubicBezTo>
                <a:cubicBezTo>
                  <a:pt x="733072" y="282929"/>
                  <a:pt x="750005" y="145346"/>
                  <a:pt x="774700" y="122768"/>
                </a:cubicBezTo>
                <a:cubicBezTo>
                  <a:pt x="799395" y="100190"/>
                  <a:pt x="859367" y="127001"/>
                  <a:pt x="859367" y="127001"/>
                </a:cubicBezTo>
              </a:path>
            </a:pathLst>
          </a:custGeom>
          <a:ln>
            <a:solidFill>
              <a:srgbClr val="FF0000"/>
            </a:solidFill>
            <a:headEnd type="triangle" w="lg" len="lg"/>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9" name="Freeform 118"/>
          <p:cNvSpPr/>
          <p:nvPr/>
        </p:nvSpPr>
        <p:spPr>
          <a:xfrm rot="5400000">
            <a:off x="7676179" y="2039400"/>
            <a:ext cx="621909" cy="78563"/>
          </a:xfrm>
          <a:custGeom>
            <a:avLst/>
            <a:gdLst>
              <a:gd name="connsiteX0" fmla="*/ 0 w 859367"/>
              <a:gd name="connsiteY0" fmla="*/ 143934 h 266701"/>
              <a:gd name="connsiteX1" fmla="*/ 156633 w 859367"/>
              <a:gd name="connsiteY1" fmla="*/ 131234 h 266701"/>
              <a:gd name="connsiteX2" fmla="*/ 249767 w 859367"/>
              <a:gd name="connsiteY2" fmla="*/ 29634 h 266701"/>
              <a:gd name="connsiteX3" fmla="*/ 338667 w 859367"/>
              <a:gd name="connsiteY3" fmla="*/ 266701 h 266701"/>
              <a:gd name="connsiteX4" fmla="*/ 444500 w 859367"/>
              <a:gd name="connsiteY4" fmla="*/ 29634 h 266701"/>
              <a:gd name="connsiteX5" fmla="*/ 529167 w 859367"/>
              <a:gd name="connsiteY5" fmla="*/ 258234 h 266701"/>
              <a:gd name="connsiteX6" fmla="*/ 643467 w 859367"/>
              <a:gd name="connsiteY6" fmla="*/ 1 h 266701"/>
              <a:gd name="connsiteX7" fmla="*/ 711200 w 859367"/>
              <a:gd name="connsiteY7" fmla="*/ 262468 h 266701"/>
              <a:gd name="connsiteX8" fmla="*/ 774700 w 859367"/>
              <a:gd name="connsiteY8" fmla="*/ 122768 h 266701"/>
              <a:gd name="connsiteX9" fmla="*/ 859367 w 859367"/>
              <a:gd name="connsiteY9" fmla="*/ 127001 h 26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367" h="266701">
                <a:moveTo>
                  <a:pt x="0" y="143934"/>
                </a:moveTo>
                <a:cubicBezTo>
                  <a:pt x="57502" y="147109"/>
                  <a:pt x="115005" y="150284"/>
                  <a:pt x="156633" y="131234"/>
                </a:cubicBezTo>
                <a:cubicBezTo>
                  <a:pt x="198261" y="112184"/>
                  <a:pt x="219428" y="7056"/>
                  <a:pt x="249767" y="29634"/>
                </a:cubicBezTo>
                <a:cubicBezTo>
                  <a:pt x="280106" y="52212"/>
                  <a:pt x="306212" y="266701"/>
                  <a:pt x="338667" y="266701"/>
                </a:cubicBezTo>
                <a:cubicBezTo>
                  <a:pt x="371122" y="266701"/>
                  <a:pt x="412750" y="31045"/>
                  <a:pt x="444500" y="29634"/>
                </a:cubicBezTo>
                <a:cubicBezTo>
                  <a:pt x="476250" y="28223"/>
                  <a:pt x="496006" y="263173"/>
                  <a:pt x="529167" y="258234"/>
                </a:cubicBezTo>
                <a:cubicBezTo>
                  <a:pt x="562328" y="253295"/>
                  <a:pt x="613128" y="-705"/>
                  <a:pt x="643467" y="1"/>
                </a:cubicBezTo>
                <a:cubicBezTo>
                  <a:pt x="673806" y="707"/>
                  <a:pt x="689328" y="242007"/>
                  <a:pt x="711200" y="262468"/>
                </a:cubicBezTo>
                <a:cubicBezTo>
                  <a:pt x="733072" y="282929"/>
                  <a:pt x="750005" y="145346"/>
                  <a:pt x="774700" y="122768"/>
                </a:cubicBezTo>
                <a:cubicBezTo>
                  <a:pt x="799395" y="100190"/>
                  <a:pt x="859367" y="127001"/>
                  <a:pt x="859367" y="127001"/>
                </a:cubicBezTo>
              </a:path>
            </a:pathLst>
          </a:custGeom>
          <a:ln>
            <a:solidFill>
              <a:srgbClr val="008000"/>
            </a:solidFill>
            <a:headEnd type="triangle" w="lg" len="lg"/>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0" name="Oval 119"/>
          <p:cNvSpPr/>
          <p:nvPr/>
        </p:nvSpPr>
        <p:spPr>
          <a:xfrm>
            <a:off x="7936416" y="2935367"/>
            <a:ext cx="180000" cy="180000"/>
          </a:xfrm>
          <a:prstGeom prst="ellipse">
            <a:avLst/>
          </a:prstGeom>
          <a:solidFill>
            <a:schemeClr val="accent2">
              <a:lumMod val="5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1" name="Freeform 120"/>
          <p:cNvSpPr/>
          <p:nvPr/>
        </p:nvSpPr>
        <p:spPr>
          <a:xfrm rot="5400000">
            <a:off x="7761872" y="2645571"/>
            <a:ext cx="501029" cy="78563"/>
          </a:xfrm>
          <a:custGeom>
            <a:avLst/>
            <a:gdLst>
              <a:gd name="connsiteX0" fmla="*/ 0 w 859367"/>
              <a:gd name="connsiteY0" fmla="*/ 143934 h 266701"/>
              <a:gd name="connsiteX1" fmla="*/ 156633 w 859367"/>
              <a:gd name="connsiteY1" fmla="*/ 131234 h 266701"/>
              <a:gd name="connsiteX2" fmla="*/ 249767 w 859367"/>
              <a:gd name="connsiteY2" fmla="*/ 29634 h 266701"/>
              <a:gd name="connsiteX3" fmla="*/ 338667 w 859367"/>
              <a:gd name="connsiteY3" fmla="*/ 266701 h 266701"/>
              <a:gd name="connsiteX4" fmla="*/ 444500 w 859367"/>
              <a:gd name="connsiteY4" fmla="*/ 29634 h 266701"/>
              <a:gd name="connsiteX5" fmla="*/ 529167 w 859367"/>
              <a:gd name="connsiteY5" fmla="*/ 258234 h 266701"/>
              <a:gd name="connsiteX6" fmla="*/ 643467 w 859367"/>
              <a:gd name="connsiteY6" fmla="*/ 1 h 266701"/>
              <a:gd name="connsiteX7" fmla="*/ 711200 w 859367"/>
              <a:gd name="connsiteY7" fmla="*/ 262468 h 266701"/>
              <a:gd name="connsiteX8" fmla="*/ 774700 w 859367"/>
              <a:gd name="connsiteY8" fmla="*/ 122768 h 266701"/>
              <a:gd name="connsiteX9" fmla="*/ 859367 w 859367"/>
              <a:gd name="connsiteY9" fmla="*/ 127001 h 26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367" h="266701">
                <a:moveTo>
                  <a:pt x="0" y="143934"/>
                </a:moveTo>
                <a:cubicBezTo>
                  <a:pt x="57502" y="147109"/>
                  <a:pt x="115005" y="150284"/>
                  <a:pt x="156633" y="131234"/>
                </a:cubicBezTo>
                <a:cubicBezTo>
                  <a:pt x="198261" y="112184"/>
                  <a:pt x="219428" y="7056"/>
                  <a:pt x="249767" y="29634"/>
                </a:cubicBezTo>
                <a:cubicBezTo>
                  <a:pt x="280106" y="52212"/>
                  <a:pt x="306212" y="266701"/>
                  <a:pt x="338667" y="266701"/>
                </a:cubicBezTo>
                <a:cubicBezTo>
                  <a:pt x="371122" y="266701"/>
                  <a:pt x="412750" y="31045"/>
                  <a:pt x="444500" y="29634"/>
                </a:cubicBezTo>
                <a:cubicBezTo>
                  <a:pt x="476250" y="28223"/>
                  <a:pt x="496006" y="263173"/>
                  <a:pt x="529167" y="258234"/>
                </a:cubicBezTo>
                <a:cubicBezTo>
                  <a:pt x="562328" y="253295"/>
                  <a:pt x="613128" y="-705"/>
                  <a:pt x="643467" y="1"/>
                </a:cubicBezTo>
                <a:cubicBezTo>
                  <a:pt x="673806" y="707"/>
                  <a:pt x="689328" y="242007"/>
                  <a:pt x="711200" y="262468"/>
                </a:cubicBezTo>
                <a:cubicBezTo>
                  <a:pt x="733072" y="282929"/>
                  <a:pt x="750005" y="145346"/>
                  <a:pt x="774700" y="122768"/>
                </a:cubicBezTo>
                <a:cubicBezTo>
                  <a:pt x="799395" y="100190"/>
                  <a:pt x="859367" y="127001"/>
                  <a:pt x="859367" y="127001"/>
                </a:cubicBezTo>
              </a:path>
            </a:pathLst>
          </a:custGeom>
          <a:ln>
            <a:solidFill>
              <a:srgbClr val="008000"/>
            </a:solidFill>
            <a:headEnd type="triangle" w="lg" len="lg"/>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61" name="Group 60"/>
          <p:cNvGrpSpPr/>
          <p:nvPr/>
        </p:nvGrpSpPr>
        <p:grpSpPr>
          <a:xfrm>
            <a:off x="389531" y="4069152"/>
            <a:ext cx="2034722" cy="2383766"/>
            <a:chOff x="389531" y="4040286"/>
            <a:chExt cx="2034722" cy="2383766"/>
          </a:xfrm>
        </p:grpSpPr>
        <p:pic>
          <p:nvPicPr>
            <p:cNvPr id="125" name="Picture 124"/>
            <p:cNvPicPr>
              <a:picLocks noChangeAspect="1"/>
            </p:cNvPicPr>
            <p:nvPr/>
          </p:nvPicPr>
          <p:blipFill rotWithShape="1">
            <a:blip r:embed="rId5"/>
            <a:srcRect l="28143" t="46037" r="-1" b="9377"/>
            <a:stretch/>
          </p:blipFill>
          <p:spPr>
            <a:xfrm>
              <a:off x="822714" y="4143665"/>
              <a:ext cx="1601539" cy="2280387"/>
            </a:xfrm>
            <a:prstGeom prst="rect">
              <a:avLst/>
            </a:prstGeom>
          </p:spPr>
        </p:pic>
        <p:sp>
          <p:nvSpPr>
            <p:cNvPr id="60" name="TextBox 59"/>
            <p:cNvSpPr txBox="1"/>
            <p:nvPr/>
          </p:nvSpPr>
          <p:spPr>
            <a:xfrm>
              <a:off x="389531" y="4040286"/>
              <a:ext cx="990174" cy="738664"/>
            </a:xfrm>
            <a:prstGeom prst="rect">
              <a:avLst/>
            </a:prstGeom>
            <a:solidFill>
              <a:srgbClr val="FFFFFF"/>
            </a:solidFill>
          </p:spPr>
          <p:txBody>
            <a:bodyPr wrap="square" rtlCol="0">
              <a:spAutoFit/>
            </a:bodyPr>
            <a:lstStyle/>
            <a:p>
              <a:r>
                <a:rPr lang="en-US" sz="1400" b="1" dirty="0" smtClean="0">
                  <a:solidFill>
                    <a:srgbClr val="800000"/>
                  </a:solidFill>
                </a:rPr>
                <a:t>Can use voltage </a:t>
              </a:r>
              <a:r>
                <a:rPr lang="en-US" sz="1400" b="1" dirty="0">
                  <a:solidFill>
                    <a:srgbClr val="800000"/>
                  </a:solidFill>
                </a:rPr>
                <a:t>f</a:t>
              </a:r>
              <a:r>
                <a:rPr lang="en-US" sz="1400" b="1" dirty="0" smtClean="0">
                  <a:solidFill>
                    <a:srgbClr val="800000"/>
                  </a:solidFill>
                </a:rPr>
                <a:t>eedback</a:t>
              </a:r>
              <a:endParaRPr lang="en-US" sz="1400" b="1" dirty="0">
                <a:solidFill>
                  <a:srgbClr val="800000"/>
                </a:solidFill>
              </a:endParaRPr>
            </a:p>
          </p:txBody>
        </p:sp>
      </p:grpSp>
      <p:grpSp>
        <p:nvGrpSpPr>
          <p:cNvPr id="129" name="Group 128"/>
          <p:cNvGrpSpPr/>
          <p:nvPr/>
        </p:nvGrpSpPr>
        <p:grpSpPr>
          <a:xfrm>
            <a:off x="4212558" y="1902990"/>
            <a:ext cx="3991510" cy="4983488"/>
            <a:chOff x="4212558" y="1902990"/>
            <a:chExt cx="3991510" cy="4983488"/>
          </a:xfrm>
        </p:grpSpPr>
        <p:grpSp>
          <p:nvGrpSpPr>
            <p:cNvPr id="59" name="Group 58"/>
            <p:cNvGrpSpPr/>
            <p:nvPr/>
          </p:nvGrpSpPr>
          <p:grpSpPr>
            <a:xfrm>
              <a:off x="8125505" y="1902990"/>
              <a:ext cx="78563" cy="1015088"/>
              <a:chOff x="8125505" y="1902990"/>
              <a:chExt cx="78563" cy="1015088"/>
            </a:xfrm>
          </p:grpSpPr>
          <p:sp>
            <p:nvSpPr>
              <p:cNvPr id="123" name="Freeform 122"/>
              <p:cNvSpPr/>
              <p:nvPr/>
            </p:nvSpPr>
            <p:spPr>
              <a:xfrm rot="5400000">
                <a:off x="7914272" y="2114223"/>
                <a:ext cx="501029" cy="78563"/>
              </a:xfrm>
              <a:custGeom>
                <a:avLst/>
                <a:gdLst>
                  <a:gd name="connsiteX0" fmla="*/ 0 w 859367"/>
                  <a:gd name="connsiteY0" fmla="*/ 143934 h 266701"/>
                  <a:gd name="connsiteX1" fmla="*/ 156633 w 859367"/>
                  <a:gd name="connsiteY1" fmla="*/ 131234 h 266701"/>
                  <a:gd name="connsiteX2" fmla="*/ 249767 w 859367"/>
                  <a:gd name="connsiteY2" fmla="*/ 29634 h 266701"/>
                  <a:gd name="connsiteX3" fmla="*/ 338667 w 859367"/>
                  <a:gd name="connsiteY3" fmla="*/ 266701 h 266701"/>
                  <a:gd name="connsiteX4" fmla="*/ 444500 w 859367"/>
                  <a:gd name="connsiteY4" fmla="*/ 29634 h 266701"/>
                  <a:gd name="connsiteX5" fmla="*/ 529167 w 859367"/>
                  <a:gd name="connsiteY5" fmla="*/ 258234 h 266701"/>
                  <a:gd name="connsiteX6" fmla="*/ 643467 w 859367"/>
                  <a:gd name="connsiteY6" fmla="*/ 1 h 266701"/>
                  <a:gd name="connsiteX7" fmla="*/ 711200 w 859367"/>
                  <a:gd name="connsiteY7" fmla="*/ 262468 h 266701"/>
                  <a:gd name="connsiteX8" fmla="*/ 774700 w 859367"/>
                  <a:gd name="connsiteY8" fmla="*/ 122768 h 266701"/>
                  <a:gd name="connsiteX9" fmla="*/ 859367 w 859367"/>
                  <a:gd name="connsiteY9" fmla="*/ 127001 h 26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367" h="266701">
                    <a:moveTo>
                      <a:pt x="0" y="143934"/>
                    </a:moveTo>
                    <a:cubicBezTo>
                      <a:pt x="57502" y="147109"/>
                      <a:pt x="115005" y="150284"/>
                      <a:pt x="156633" y="131234"/>
                    </a:cubicBezTo>
                    <a:cubicBezTo>
                      <a:pt x="198261" y="112184"/>
                      <a:pt x="219428" y="7056"/>
                      <a:pt x="249767" y="29634"/>
                    </a:cubicBezTo>
                    <a:cubicBezTo>
                      <a:pt x="280106" y="52212"/>
                      <a:pt x="306212" y="266701"/>
                      <a:pt x="338667" y="266701"/>
                    </a:cubicBezTo>
                    <a:cubicBezTo>
                      <a:pt x="371122" y="266701"/>
                      <a:pt x="412750" y="31045"/>
                      <a:pt x="444500" y="29634"/>
                    </a:cubicBezTo>
                    <a:cubicBezTo>
                      <a:pt x="476250" y="28223"/>
                      <a:pt x="496006" y="263173"/>
                      <a:pt x="529167" y="258234"/>
                    </a:cubicBezTo>
                    <a:cubicBezTo>
                      <a:pt x="562328" y="253295"/>
                      <a:pt x="613128" y="-705"/>
                      <a:pt x="643467" y="1"/>
                    </a:cubicBezTo>
                    <a:cubicBezTo>
                      <a:pt x="673806" y="707"/>
                      <a:pt x="689328" y="242007"/>
                      <a:pt x="711200" y="262468"/>
                    </a:cubicBezTo>
                    <a:cubicBezTo>
                      <a:pt x="733072" y="282929"/>
                      <a:pt x="750005" y="145346"/>
                      <a:pt x="774700" y="122768"/>
                    </a:cubicBezTo>
                    <a:cubicBezTo>
                      <a:pt x="799395" y="100190"/>
                      <a:pt x="859367" y="127001"/>
                      <a:pt x="859367" y="127001"/>
                    </a:cubicBezTo>
                  </a:path>
                </a:pathLst>
              </a:custGeom>
              <a:ln>
                <a:solidFill>
                  <a:srgbClr val="FFA200"/>
                </a:solidFill>
                <a:headEnd type="triangle" w="lg" len="lg"/>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4" name="Freeform 123"/>
              <p:cNvSpPr/>
              <p:nvPr/>
            </p:nvSpPr>
            <p:spPr>
              <a:xfrm rot="5400000">
                <a:off x="7914272" y="2628282"/>
                <a:ext cx="501029" cy="78563"/>
              </a:xfrm>
              <a:custGeom>
                <a:avLst/>
                <a:gdLst>
                  <a:gd name="connsiteX0" fmla="*/ 0 w 859367"/>
                  <a:gd name="connsiteY0" fmla="*/ 143934 h 266701"/>
                  <a:gd name="connsiteX1" fmla="*/ 156633 w 859367"/>
                  <a:gd name="connsiteY1" fmla="*/ 131234 h 266701"/>
                  <a:gd name="connsiteX2" fmla="*/ 249767 w 859367"/>
                  <a:gd name="connsiteY2" fmla="*/ 29634 h 266701"/>
                  <a:gd name="connsiteX3" fmla="*/ 338667 w 859367"/>
                  <a:gd name="connsiteY3" fmla="*/ 266701 h 266701"/>
                  <a:gd name="connsiteX4" fmla="*/ 444500 w 859367"/>
                  <a:gd name="connsiteY4" fmla="*/ 29634 h 266701"/>
                  <a:gd name="connsiteX5" fmla="*/ 529167 w 859367"/>
                  <a:gd name="connsiteY5" fmla="*/ 258234 h 266701"/>
                  <a:gd name="connsiteX6" fmla="*/ 643467 w 859367"/>
                  <a:gd name="connsiteY6" fmla="*/ 1 h 266701"/>
                  <a:gd name="connsiteX7" fmla="*/ 711200 w 859367"/>
                  <a:gd name="connsiteY7" fmla="*/ 262468 h 266701"/>
                  <a:gd name="connsiteX8" fmla="*/ 774700 w 859367"/>
                  <a:gd name="connsiteY8" fmla="*/ 122768 h 266701"/>
                  <a:gd name="connsiteX9" fmla="*/ 859367 w 859367"/>
                  <a:gd name="connsiteY9" fmla="*/ 127001 h 26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367" h="266701">
                    <a:moveTo>
                      <a:pt x="0" y="143934"/>
                    </a:moveTo>
                    <a:cubicBezTo>
                      <a:pt x="57502" y="147109"/>
                      <a:pt x="115005" y="150284"/>
                      <a:pt x="156633" y="131234"/>
                    </a:cubicBezTo>
                    <a:cubicBezTo>
                      <a:pt x="198261" y="112184"/>
                      <a:pt x="219428" y="7056"/>
                      <a:pt x="249767" y="29634"/>
                    </a:cubicBezTo>
                    <a:cubicBezTo>
                      <a:pt x="280106" y="52212"/>
                      <a:pt x="306212" y="266701"/>
                      <a:pt x="338667" y="266701"/>
                    </a:cubicBezTo>
                    <a:cubicBezTo>
                      <a:pt x="371122" y="266701"/>
                      <a:pt x="412750" y="31045"/>
                      <a:pt x="444500" y="29634"/>
                    </a:cubicBezTo>
                    <a:cubicBezTo>
                      <a:pt x="476250" y="28223"/>
                      <a:pt x="496006" y="263173"/>
                      <a:pt x="529167" y="258234"/>
                    </a:cubicBezTo>
                    <a:cubicBezTo>
                      <a:pt x="562328" y="253295"/>
                      <a:pt x="613128" y="-705"/>
                      <a:pt x="643467" y="1"/>
                    </a:cubicBezTo>
                    <a:cubicBezTo>
                      <a:pt x="673806" y="707"/>
                      <a:pt x="689328" y="242007"/>
                      <a:pt x="711200" y="262468"/>
                    </a:cubicBezTo>
                    <a:cubicBezTo>
                      <a:pt x="733072" y="282929"/>
                      <a:pt x="750005" y="145346"/>
                      <a:pt x="774700" y="122768"/>
                    </a:cubicBezTo>
                    <a:cubicBezTo>
                      <a:pt x="799395" y="100190"/>
                      <a:pt x="859367" y="127001"/>
                      <a:pt x="859367" y="127001"/>
                    </a:cubicBezTo>
                  </a:path>
                </a:pathLst>
              </a:custGeom>
              <a:ln>
                <a:solidFill>
                  <a:srgbClr val="FFA200"/>
                </a:solidFill>
                <a:headEnd type="triangle" w="lg" len="lg"/>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2" name="TextBox 61"/>
            <p:cNvSpPr txBox="1"/>
            <p:nvPr/>
          </p:nvSpPr>
          <p:spPr>
            <a:xfrm>
              <a:off x="4212558" y="4001382"/>
              <a:ext cx="2879786" cy="338554"/>
            </a:xfrm>
            <a:prstGeom prst="rect">
              <a:avLst/>
            </a:prstGeom>
            <a:noFill/>
          </p:spPr>
          <p:txBody>
            <a:bodyPr wrap="square" rtlCol="0">
              <a:spAutoFit/>
            </a:bodyPr>
            <a:lstStyle/>
            <a:p>
              <a:r>
                <a:rPr lang="en-US" sz="1600" b="1" dirty="0" smtClean="0">
                  <a:solidFill>
                    <a:srgbClr val="800000"/>
                  </a:solidFill>
                </a:rPr>
                <a:t>Or </a:t>
              </a:r>
              <a:r>
                <a:rPr lang="en-US" sz="1600" b="1" dirty="0" err="1" smtClean="0">
                  <a:solidFill>
                    <a:srgbClr val="800000"/>
                  </a:solidFill>
                </a:rPr>
                <a:t>repump</a:t>
              </a:r>
              <a:r>
                <a:rPr lang="en-US" sz="1600" b="1" dirty="0" smtClean="0">
                  <a:solidFill>
                    <a:srgbClr val="800000"/>
                  </a:solidFill>
                </a:rPr>
                <a:t> on the NV</a:t>
              </a:r>
              <a:r>
                <a:rPr lang="en-US" sz="1600" b="1" baseline="30000" dirty="0" smtClean="0">
                  <a:solidFill>
                    <a:srgbClr val="800000"/>
                  </a:solidFill>
                </a:rPr>
                <a:t>0</a:t>
              </a:r>
              <a:r>
                <a:rPr lang="en-US" sz="1600" b="1" dirty="0" smtClean="0">
                  <a:solidFill>
                    <a:srgbClr val="800000"/>
                  </a:solidFill>
                </a:rPr>
                <a:t> ZPL</a:t>
              </a:r>
              <a:endParaRPr lang="en-US" sz="1600" b="1" dirty="0">
                <a:solidFill>
                  <a:srgbClr val="800000"/>
                </a:solidFill>
              </a:endParaRPr>
            </a:p>
          </p:txBody>
        </p:sp>
        <p:pic>
          <p:nvPicPr>
            <p:cNvPr id="68" name="Picture 67"/>
            <p:cNvPicPr>
              <a:picLocks noChangeAspect="1"/>
            </p:cNvPicPr>
            <p:nvPr/>
          </p:nvPicPr>
          <p:blipFill rotWithShape="1">
            <a:blip r:embed="rId8"/>
            <a:srcRect r="50000"/>
            <a:stretch/>
          </p:blipFill>
          <p:spPr>
            <a:xfrm>
              <a:off x="4559572" y="4390823"/>
              <a:ext cx="1543050" cy="1231900"/>
            </a:xfrm>
            <a:prstGeom prst="rect">
              <a:avLst/>
            </a:prstGeom>
          </p:spPr>
        </p:pic>
        <p:pic>
          <p:nvPicPr>
            <p:cNvPr id="126" name="Picture 125"/>
            <p:cNvPicPr>
              <a:picLocks noChangeAspect="1"/>
            </p:cNvPicPr>
            <p:nvPr/>
          </p:nvPicPr>
          <p:blipFill rotWithShape="1">
            <a:blip r:embed="rId9"/>
            <a:srcRect l="50256"/>
            <a:stretch/>
          </p:blipFill>
          <p:spPr>
            <a:xfrm>
              <a:off x="4541193" y="5457796"/>
              <a:ext cx="1535152" cy="1231900"/>
            </a:xfrm>
            <a:prstGeom prst="rect">
              <a:avLst/>
            </a:prstGeom>
          </p:spPr>
        </p:pic>
        <p:sp>
          <p:nvSpPr>
            <p:cNvPr id="76" name="Rectangle 75"/>
            <p:cNvSpPr/>
            <p:nvPr/>
          </p:nvSpPr>
          <p:spPr>
            <a:xfrm>
              <a:off x="5385654" y="6609479"/>
              <a:ext cx="1685077" cy="276999"/>
            </a:xfrm>
            <a:prstGeom prst="rect">
              <a:avLst/>
            </a:prstGeom>
          </p:spPr>
          <p:txBody>
            <a:bodyPr wrap="none">
              <a:spAutoFit/>
            </a:bodyPr>
            <a:lstStyle/>
            <a:p>
              <a:pPr lvl="0"/>
              <a:r>
                <a:rPr lang="en-US" sz="1200" dirty="0" err="1" smtClean="0">
                  <a:solidFill>
                    <a:prstClr val="black"/>
                  </a:solidFill>
                </a:rPr>
                <a:t>Siyushev</a:t>
              </a:r>
              <a:r>
                <a:rPr lang="en-US" sz="1200" dirty="0" smtClean="0">
                  <a:solidFill>
                    <a:prstClr val="black"/>
                  </a:solidFill>
                </a:rPr>
                <a:t> </a:t>
              </a:r>
              <a:r>
                <a:rPr lang="en-US" sz="1200" dirty="0">
                  <a:solidFill>
                    <a:prstClr val="black"/>
                  </a:solidFill>
                </a:rPr>
                <a:t>et al. 2013 PRL</a:t>
              </a:r>
            </a:p>
          </p:txBody>
        </p:sp>
        <p:sp>
          <p:nvSpPr>
            <p:cNvPr id="127" name="TextBox 126"/>
            <p:cNvSpPr txBox="1"/>
            <p:nvPr/>
          </p:nvSpPr>
          <p:spPr>
            <a:xfrm>
              <a:off x="5576726" y="4369436"/>
              <a:ext cx="1033517" cy="338554"/>
            </a:xfrm>
            <a:prstGeom prst="rect">
              <a:avLst/>
            </a:prstGeom>
            <a:solidFill>
              <a:srgbClr val="FFFFFF"/>
            </a:solidFill>
          </p:spPr>
          <p:txBody>
            <a:bodyPr wrap="square" rtlCol="0">
              <a:spAutoFit/>
            </a:bodyPr>
            <a:lstStyle/>
            <a:p>
              <a:r>
                <a:rPr lang="en-US" sz="1600" b="1" dirty="0" smtClean="0">
                  <a:solidFill>
                    <a:srgbClr val="008000"/>
                  </a:solidFill>
                </a:rPr>
                <a:t>532nm</a:t>
              </a:r>
              <a:endParaRPr lang="en-US" sz="1600" b="1" dirty="0">
                <a:solidFill>
                  <a:srgbClr val="008000"/>
                </a:solidFill>
              </a:endParaRPr>
            </a:p>
          </p:txBody>
        </p:sp>
        <p:sp>
          <p:nvSpPr>
            <p:cNvPr id="128" name="TextBox 127"/>
            <p:cNvSpPr txBox="1"/>
            <p:nvPr/>
          </p:nvSpPr>
          <p:spPr>
            <a:xfrm>
              <a:off x="5664114" y="5503476"/>
              <a:ext cx="1033517" cy="338554"/>
            </a:xfrm>
            <a:prstGeom prst="rect">
              <a:avLst/>
            </a:prstGeom>
            <a:solidFill>
              <a:srgbClr val="FFFFFF"/>
            </a:solidFill>
          </p:spPr>
          <p:txBody>
            <a:bodyPr wrap="square" rtlCol="0">
              <a:spAutoFit/>
            </a:bodyPr>
            <a:lstStyle/>
            <a:p>
              <a:r>
                <a:rPr lang="en-US" sz="1600" b="1" dirty="0" smtClean="0">
                  <a:solidFill>
                    <a:srgbClr val="FFA200"/>
                  </a:solidFill>
                </a:rPr>
                <a:t>575nm</a:t>
              </a:r>
              <a:endParaRPr lang="en-US" sz="1600" b="1" dirty="0">
                <a:solidFill>
                  <a:srgbClr val="FFA200"/>
                </a:solidFill>
              </a:endParaRPr>
            </a:p>
          </p:txBody>
        </p:sp>
      </p:grpSp>
      <p:grpSp>
        <p:nvGrpSpPr>
          <p:cNvPr id="141" name="Group 140"/>
          <p:cNvGrpSpPr/>
          <p:nvPr/>
        </p:nvGrpSpPr>
        <p:grpSpPr>
          <a:xfrm>
            <a:off x="6555265" y="4482099"/>
            <a:ext cx="2678784" cy="1909570"/>
            <a:chOff x="6725614" y="4482101"/>
            <a:chExt cx="2444475" cy="1685911"/>
          </a:xfrm>
        </p:grpSpPr>
        <p:grpSp>
          <p:nvGrpSpPr>
            <p:cNvPr id="134" name="Group 133"/>
            <p:cNvGrpSpPr/>
            <p:nvPr/>
          </p:nvGrpSpPr>
          <p:grpSpPr>
            <a:xfrm>
              <a:off x="6763485" y="4482101"/>
              <a:ext cx="2345862" cy="1685911"/>
              <a:chOff x="6763485" y="4482101"/>
              <a:chExt cx="2345862" cy="1685911"/>
            </a:xfrm>
          </p:grpSpPr>
          <p:sp>
            <p:nvSpPr>
              <p:cNvPr id="130" name="TextBox 129"/>
              <p:cNvSpPr txBox="1"/>
              <p:nvPr/>
            </p:nvSpPr>
            <p:spPr>
              <a:xfrm>
                <a:off x="6763485" y="4482101"/>
                <a:ext cx="2345862" cy="298901"/>
              </a:xfrm>
              <a:prstGeom prst="rect">
                <a:avLst/>
              </a:prstGeom>
              <a:noFill/>
            </p:spPr>
            <p:txBody>
              <a:bodyPr wrap="square" rtlCol="0">
                <a:spAutoFit/>
              </a:bodyPr>
              <a:lstStyle/>
              <a:p>
                <a:r>
                  <a:rPr lang="en-US" sz="1600" b="1" dirty="0" smtClean="0">
                    <a:solidFill>
                      <a:srgbClr val="800000"/>
                    </a:solidFill>
                  </a:rPr>
                  <a:t>Or </a:t>
                </a:r>
                <a:r>
                  <a:rPr lang="en-US" sz="1600" b="1" dirty="0" err="1" smtClean="0">
                    <a:solidFill>
                      <a:srgbClr val="800000"/>
                    </a:solidFill>
                  </a:rPr>
                  <a:t>repump</a:t>
                </a:r>
                <a:r>
                  <a:rPr lang="en-US" sz="1600" b="1" dirty="0" smtClean="0">
                    <a:solidFill>
                      <a:srgbClr val="800000"/>
                    </a:solidFill>
                  </a:rPr>
                  <a:t> until resonant</a:t>
                </a:r>
                <a:endParaRPr lang="en-US" sz="1600" b="1" dirty="0">
                  <a:solidFill>
                    <a:srgbClr val="800000"/>
                  </a:solidFill>
                </a:endParaRPr>
              </a:p>
            </p:txBody>
          </p:sp>
          <p:sp>
            <p:nvSpPr>
              <p:cNvPr id="133" name="TextBox 132"/>
              <p:cNvSpPr txBox="1"/>
              <p:nvPr/>
            </p:nvSpPr>
            <p:spPr>
              <a:xfrm>
                <a:off x="7075156" y="5760420"/>
                <a:ext cx="1888779" cy="407592"/>
              </a:xfrm>
              <a:prstGeom prst="rect">
                <a:avLst/>
              </a:prstGeom>
              <a:noFill/>
            </p:spPr>
            <p:txBody>
              <a:bodyPr wrap="square" rtlCol="0">
                <a:spAutoFit/>
              </a:bodyPr>
              <a:lstStyle/>
              <a:p>
                <a:r>
                  <a:rPr lang="en-US" sz="1200" dirty="0" err="1" smtClean="0"/>
                  <a:t>Robledo</a:t>
                </a:r>
                <a:r>
                  <a:rPr lang="en-US" sz="1200" dirty="0" smtClean="0"/>
                  <a:t> et al. 2010 PRL</a:t>
                </a:r>
              </a:p>
              <a:p>
                <a:r>
                  <a:rPr lang="en-US" sz="1200" dirty="0" smtClean="0"/>
                  <a:t>Pfaff et al. 2013 Nat </a:t>
                </a:r>
                <a:r>
                  <a:rPr lang="en-US" sz="1200" dirty="0" err="1" smtClean="0"/>
                  <a:t>Phys</a:t>
                </a:r>
                <a:endParaRPr lang="en-US" sz="1200" dirty="0"/>
              </a:p>
            </p:txBody>
          </p:sp>
        </p:grpSp>
        <p:pic>
          <p:nvPicPr>
            <p:cNvPr id="140" name="Picture 139"/>
            <p:cNvPicPr>
              <a:picLocks noChangeAspect="1"/>
            </p:cNvPicPr>
            <p:nvPr/>
          </p:nvPicPr>
          <p:blipFill>
            <a:blip r:embed="rId10"/>
            <a:stretch>
              <a:fillRect/>
            </a:stretch>
          </p:blipFill>
          <p:spPr>
            <a:xfrm>
              <a:off x="6725614" y="4882320"/>
              <a:ext cx="2444475" cy="914400"/>
            </a:xfrm>
            <a:prstGeom prst="rect">
              <a:avLst/>
            </a:prstGeom>
          </p:spPr>
        </p:pic>
      </p:grpSp>
    </p:spTree>
    <p:custDataLst>
      <p:tags r:id="rId1"/>
    </p:custDataLst>
    <p:extLst>
      <p:ext uri="{BB962C8B-B14F-4D97-AF65-F5344CB8AC3E}">
        <p14:creationId xmlns:p14="http://schemas.microsoft.com/office/powerpoint/2010/main" val="2199537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1" nodeType="clickEffect">
                                  <p:stCondLst>
                                    <p:cond delay="0"/>
                                  </p:stCondLst>
                                  <p:childTnLst>
                                    <p:animMotion origin="layout" path="M 0 0 L 0.00105 -0.07011 " pathEditMode="relative" ptsTypes="AA">
                                      <p:cBhvr>
                                        <p:cTn id="42" dur="2000" fill="hold"/>
                                        <p:tgtEl>
                                          <p:spTgt spid="114"/>
                                        </p:tgtEl>
                                        <p:attrNameLst>
                                          <p:attrName>ppt_x</p:attrName>
                                          <p:attrName>ppt_y</p:attrName>
                                        </p:attrNameLst>
                                      </p:cBhvr>
                                    </p:animMotion>
                                  </p:child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0"/>
                                          </p:stCondLst>
                                        </p:cTn>
                                        <p:tgtEl>
                                          <p:spTgt spid="116"/>
                                        </p:tgtEl>
                                        <p:attrNameLst>
                                          <p:attrName>style.visibility</p:attrName>
                                        </p:attrNameLst>
                                      </p:cBhvr>
                                      <p:to>
                                        <p:strVal val="visible"/>
                                      </p:to>
                                    </p:set>
                                  </p:childTnLst>
                                </p:cTn>
                              </p:par>
                            </p:childTnLst>
                          </p:cTn>
                        </p:par>
                        <p:par>
                          <p:cTn id="46" fill="hold">
                            <p:stCondLst>
                              <p:cond delay="2000"/>
                            </p:stCondLst>
                            <p:childTnLst>
                              <p:par>
                                <p:cTn id="47" presetID="0" presetClass="path" presetSubtype="0" accel="50000" decel="50000" fill="hold" grpId="2" nodeType="afterEffect">
                                  <p:stCondLst>
                                    <p:cond delay="0"/>
                                  </p:stCondLst>
                                  <p:childTnLst>
                                    <p:animMotion origin="layout" path="M 0.00104 -0.07014 L 0.00104 -0.12431 " pathEditMode="relative" rAng="0" ptsTypes="AA">
                                      <p:cBhvr>
                                        <p:cTn id="48" dur="2000" fill="hold"/>
                                        <p:tgtEl>
                                          <p:spTgt spid="114"/>
                                        </p:tgtEl>
                                        <p:attrNameLst>
                                          <p:attrName>ppt_x</p:attrName>
                                          <p:attrName>ppt_y</p:attrName>
                                        </p:attrNameLst>
                                      </p:cBhvr>
                                      <p:rCtr x="0" y="-2708"/>
                                    </p:animMotion>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7"/>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11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118"/>
                                        </p:tgtEl>
                                        <p:attrNameLst>
                                          <p:attrName>style.visibility</p:attrName>
                                        </p:attrNameLst>
                                      </p:cBhvr>
                                      <p:to>
                                        <p:strVal val="hidden"/>
                                      </p:to>
                                    </p:set>
                                  </p:childTnLst>
                                </p:cTn>
                              </p:par>
                              <p:par>
                                <p:cTn id="60" presetID="1" presetClass="entr" presetSubtype="0" fill="hold" grpId="0" nodeType="withEffect">
                                  <p:stCondLst>
                                    <p:cond delay="0"/>
                                  </p:stCondLst>
                                  <p:childTnLst>
                                    <p:set>
                                      <p:cBhvr>
                                        <p:cTn id="61" dur="1" fill="hold">
                                          <p:stCondLst>
                                            <p:cond delay="0"/>
                                          </p:stCondLst>
                                        </p:cTn>
                                        <p:tgtEl>
                                          <p:spTgt spid="11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grpId="1" nodeType="clickEffect">
                                  <p:stCondLst>
                                    <p:cond delay="0"/>
                                  </p:stCondLst>
                                  <p:childTnLst>
                                    <p:animMotion origin="layout" path="M -3.88889E-6 0 L -0.00104 -0.08032 " pathEditMode="relative" rAng="0" ptsTypes="AA">
                                      <p:cBhvr>
                                        <p:cTn id="65" dur="2000" fill="hold"/>
                                        <p:tgtEl>
                                          <p:spTgt spid="117"/>
                                        </p:tgtEl>
                                        <p:attrNameLst>
                                          <p:attrName>ppt_x</p:attrName>
                                          <p:attrName>ppt_y</p:attrName>
                                        </p:attrNameLst>
                                      </p:cBhvr>
                                      <p:rCtr x="-52" y="-4028"/>
                                    </p:animMotion>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21"/>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2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0" presetClass="path" presetSubtype="0" accel="50000" decel="50000" fill="hold" grpId="1" nodeType="clickEffect">
                                  <p:stCondLst>
                                    <p:cond delay="0"/>
                                  </p:stCondLst>
                                  <p:childTnLst>
                                    <p:animMotion origin="layout" path="M 0 0 L 0 -0.08537 " pathEditMode="relative" ptsTypes="AA">
                                      <p:cBhvr>
                                        <p:cTn id="75" dur="2000" fill="hold"/>
                                        <p:tgtEl>
                                          <p:spTgt spid="120"/>
                                        </p:tgtEl>
                                        <p:attrNameLst>
                                          <p:attrName>ppt_x</p:attrName>
                                          <p:attrName>ppt_y</p:attrName>
                                        </p:attrNameLst>
                                      </p:cBhvr>
                                    </p:animMotion>
                                  </p:childTnLst>
                                </p:cTn>
                              </p:par>
                            </p:childTnLst>
                          </p:cTn>
                        </p:par>
                        <p:par>
                          <p:cTn id="76" fill="hold">
                            <p:stCondLst>
                              <p:cond delay="2000"/>
                            </p:stCondLst>
                            <p:childTnLst>
                              <p:par>
                                <p:cTn id="77" presetID="1" presetClass="entr" presetSubtype="0" fill="hold" grpId="0" nodeType="after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40" grpId="0"/>
      <p:bldP spid="49" grpId="0"/>
      <p:bldP spid="114" grpId="0" animBg="1"/>
      <p:bldP spid="114" grpId="1" animBg="1"/>
      <p:bldP spid="114" grpId="2" animBg="1"/>
      <p:bldP spid="115" grpId="0" animBg="1"/>
      <p:bldP spid="116" grpId="0" animBg="1"/>
      <p:bldP spid="117" grpId="0" animBg="1"/>
      <p:bldP spid="117" grpId="1" animBg="1"/>
      <p:bldP spid="118" grpId="0" animBg="1"/>
      <p:bldP spid="118" grpId="1" animBg="1"/>
      <p:bldP spid="119" grpId="0" animBg="1"/>
      <p:bldP spid="120" grpId="0" animBg="1"/>
      <p:bldP spid="120" grpId="1" animBg="1"/>
      <p:bldP spid="1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0"/>
            <a:ext cx="9156293" cy="524933"/>
          </a:xfrm>
          <a:prstGeom prst="rect">
            <a:avLst/>
          </a:prstGeom>
          <a:solidFill>
            <a:schemeClr val="accent2">
              <a:lumMod val="75000"/>
            </a:schemeClr>
          </a:solidFill>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bg1"/>
                </a:solidFill>
                <a:latin typeface="+mn-lt"/>
                <a:ea typeface="ＭＳ Ｐゴシック" charset="0"/>
                <a:cs typeface="ＭＳ Ｐゴシック" charset="0"/>
              </a:rPr>
              <a:t>Using resonant optical transitions</a:t>
            </a:r>
            <a:r>
              <a:rPr lang="en-US" sz="2800" b="1" dirty="0">
                <a:solidFill>
                  <a:schemeClr val="bg1"/>
                </a:solidFill>
                <a:latin typeface="+mn-lt"/>
                <a:ea typeface="ＭＳ Ｐゴシック" charset="0"/>
                <a:cs typeface="ＭＳ Ｐゴシック" charset="0"/>
              </a:rPr>
              <a:t> </a:t>
            </a:r>
            <a:r>
              <a:rPr lang="en-US" sz="2800" b="1" dirty="0" smtClean="0">
                <a:solidFill>
                  <a:schemeClr val="bg1"/>
                </a:solidFill>
                <a:latin typeface="+mn-lt"/>
                <a:ea typeface="ＭＳ Ｐゴシック" charset="0"/>
                <a:cs typeface="ＭＳ Ｐゴシック" charset="0"/>
              </a:rPr>
              <a:t>to access the NV spin</a:t>
            </a:r>
            <a:endParaRPr lang="en-US" sz="2800" b="1" dirty="0">
              <a:solidFill>
                <a:schemeClr val="bg1"/>
              </a:solidFill>
              <a:latin typeface="+mn-lt"/>
              <a:ea typeface="ＭＳ Ｐゴシック" charset="0"/>
              <a:cs typeface="ＭＳ Ｐゴシック" charset="0"/>
            </a:endParaRPr>
          </a:p>
        </p:txBody>
      </p:sp>
      <p:sp>
        <p:nvSpPr>
          <p:cNvPr id="5" name="TextBox 4"/>
          <p:cNvSpPr txBox="1"/>
          <p:nvPr/>
        </p:nvSpPr>
        <p:spPr>
          <a:xfrm>
            <a:off x="247815" y="700052"/>
            <a:ext cx="4083169" cy="923330"/>
          </a:xfrm>
          <a:prstGeom prst="rect">
            <a:avLst/>
          </a:prstGeom>
          <a:noFill/>
        </p:spPr>
        <p:txBody>
          <a:bodyPr wrap="none" rtlCol="0">
            <a:spAutoFit/>
          </a:bodyPr>
          <a:lstStyle/>
          <a:p>
            <a:pPr marL="285750" indent="-285750">
              <a:buFont typeface="Arial"/>
              <a:buChar char="•"/>
            </a:pPr>
            <a:r>
              <a:rPr lang="en-US" b="1" dirty="0" smtClean="0"/>
              <a:t>Optical pumping </a:t>
            </a:r>
            <a:r>
              <a:rPr lang="en-US" b="1" dirty="0" err="1" smtClean="0"/>
              <a:t>vs</a:t>
            </a:r>
            <a:r>
              <a:rPr lang="en-US" b="1" dirty="0" smtClean="0"/>
              <a:t> cycling transitions</a:t>
            </a:r>
          </a:p>
          <a:p>
            <a:pPr marL="285750" indent="-285750">
              <a:buFont typeface="Arial"/>
              <a:buChar char="•"/>
            </a:pPr>
            <a:r>
              <a:rPr lang="en-US" b="1" dirty="0" smtClean="0">
                <a:solidFill>
                  <a:schemeClr val="bg1">
                    <a:lumMod val="50000"/>
                  </a:schemeClr>
                </a:solidFill>
              </a:rPr>
              <a:t>Dispersive properties</a:t>
            </a:r>
          </a:p>
          <a:p>
            <a:pPr marL="285750" indent="-285750">
              <a:buFont typeface="Arial"/>
              <a:buChar char="•"/>
            </a:pPr>
            <a:r>
              <a:rPr lang="en-US" b="1" dirty="0" smtClean="0">
                <a:solidFill>
                  <a:schemeClr val="bg1">
                    <a:lumMod val="50000"/>
                  </a:schemeClr>
                </a:solidFill>
              </a:rPr>
              <a:t>Lambda level configurations</a:t>
            </a:r>
            <a:endParaRPr lang="en-US" b="1" dirty="0">
              <a:solidFill>
                <a:schemeClr val="bg1">
                  <a:lumMod val="50000"/>
                </a:schemeClr>
              </a:solidFill>
            </a:endParaRPr>
          </a:p>
        </p:txBody>
      </p:sp>
      <p:grpSp>
        <p:nvGrpSpPr>
          <p:cNvPr id="172" name="Group 171"/>
          <p:cNvGrpSpPr/>
          <p:nvPr/>
        </p:nvGrpSpPr>
        <p:grpSpPr>
          <a:xfrm>
            <a:off x="5487427" y="3665574"/>
            <a:ext cx="3526895" cy="3019407"/>
            <a:chOff x="124377" y="851809"/>
            <a:chExt cx="3526895" cy="3019407"/>
          </a:xfrm>
        </p:grpSpPr>
        <p:grpSp>
          <p:nvGrpSpPr>
            <p:cNvPr id="173" name="Group 85"/>
            <p:cNvGrpSpPr>
              <a:grpSpLocks/>
            </p:cNvGrpSpPr>
            <p:nvPr/>
          </p:nvGrpSpPr>
          <p:grpSpPr bwMode="auto">
            <a:xfrm>
              <a:off x="1197115" y="1027785"/>
              <a:ext cx="762000" cy="2362200"/>
              <a:chOff x="5972469" y="3657600"/>
              <a:chExt cx="762000" cy="2362200"/>
            </a:xfrm>
          </p:grpSpPr>
          <p:sp>
            <p:nvSpPr>
              <p:cNvPr id="212" name="Line 26"/>
              <p:cNvSpPr>
                <a:spLocks noChangeShapeType="1"/>
              </p:cNvSpPr>
              <p:nvPr/>
            </p:nvSpPr>
            <p:spPr bwMode="auto">
              <a:xfrm>
                <a:off x="5972469" y="3733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3" name="Line 27"/>
              <p:cNvSpPr>
                <a:spLocks noChangeShapeType="1"/>
              </p:cNvSpPr>
              <p:nvPr/>
            </p:nvSpPr>
            <p:spPr bwMode="auto">
              <a:xfrm>
                <a:off x="5972469" y="3810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4" name="Line 28"/>
              <p:cNvSpPr>
                <a:spLocks noChangeShapeType="1"/>
              </p:cNvSpPr>
              <p:nvPr/>
            </p:nvSpPr>
            <p:spPr bwMode="auto">
              <a:xfrm>
                <a:off x="5972469" y="3886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5" name="Line 29"/>
              <p:cNvSpPr>
                <a:spLocks noChangeShapeType="1"/>
              </p:cNvSpPr>
              <p:nvPr/>
            </p:nvSpPr>
            <p:spPr bwMode="auto">
              <a:xfrm>
                <a:off x="5972469" y="3962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6" name="Line 30"/>
              <p:cNvSpPr>
                <a:spLocks noChangeShapeType="1"/>
              </p:cNvSpPr>
              <p:nvPr/>
            </p:nvSpPr>
            <p:spPr bwMode="auto">
              <a:xfrm>
                <a:off x="5972469" y="4038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7" name="Line 31"/>
              <p:cNvSpPr>
                <a:spLocks noChangeShapeType="1"/>
              </p:cNvSpPr>
              <p:nvPr/>
            </p:nvSpPr>
            <p:spPr bwMode="auto">
              <a:xfrm>
                <a:off x="5972469" y="3657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8" name="Line 32"/>
              <p:cNvSpPr>
                <a:spLocks noChangeShapeType="1"/>
              </p:cNvSpPr>
              <p:nvPr/>
            </p:nvSpPr>
            <p:spPr bwMode="auto">
              <a:xfrm>
                <a:off x="5972469" y="6019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9" name="Line 33"/>
              <p:cNvSpPr>
                <a:spLocks noChangeShapeType="1"/>
              </p:cNvSpPr>
              <p:nvPr/>
            </p:nvSpPr>
            <p:spPr bwMode="auto">
              <a:xfrm>
                <a:off x="5972469" y="5638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0" name="Line 34"/>
              <p:cNvSpPr>
                <a:spLocks noChangeShapeType="1"/>
              </p:cNvSpPr>
              <p:nvPr/>
            </p:nvSpPr>
            <p:spPr bwMode="auto">
              <a:xfrm>
                <a:off x="5972469" y="5715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1" name="Line 35"/>
              <p:cNvSpPr>
                <a:spLocks noChangeShapeType="1"/>
              </p:cNvSpPr>
              <p:nvPr/>
            </p:nvSpPr>
            <p:spPr bwMode="auto">
              <a:xfrm>
                <a:off x="5972469" y="5791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2" name="Line 36"/>
              <p:cNvSpPr>
                <a:spLocks noChangeShapeType="1"/>
              </p:cNvSpPr>
              <p:nvPr/>
            </p:nvSpPr>
            <p:spPr bwMode="auto">
              <a:xfrm>
                <a:off x="5972469" y="5867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3" name="Line 37"/>
              <p:cNvSpPr>
                <a:spLocks noChangeShapeType="1"/>
              </p:cNvSpPr>
              <p:nvPr/>
            </p:nvSpPr>
            <p:spPr bwMode="auto">
              <a:xfrm>
                <a:off x="5972469" y="5943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4" name="Line 38"/>
              <p:cNvSpPr>
                <a:spLocks noChangeShapeType="1"/>
              </p:cNvSpPr>
              <p:nvPr/>
            </p:nvSpPr>
            <p:spPr bwMode="auto">
              <a:xfrm>
                <a:off x="5972469" y="5562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nvGrpSpPr>
            <p:cNvPr id="175" name="Group 174"/>
            <p:cNvGrpSpPr/>
            <p:nvPr/>
          </p:nvGrpSpPr>
          <p:grpSpPr>
            <a:xfrm>
              <a:off x="124377" y="851809"/>
              <a:ext cx="3526895" cy="3019407"/>
              <a:chOff x="124377" y="851809"/>
              <a:chExt cx="3526895" cy="3019407"/>
            </a:xfrm>
          </p:grpSpPr>
          <p:grpSp>
            <p:nvGrpSpPr>
              <p:cNvPr id="176" name="Group 175"/>
              <p:cNvGrpSpPr/>
              <p:nvPr/>
            </p:nvGrpSpPr>
            <p:grpSpPr>
              <a:xfrm>
                <a:off x="124377" y="851809"/>
                <a:ext cx="3526895" cy="3019407"/>
                <a:chOff x="484541" y="851809"/>
                <a:chExt cx="3526895" cy="3019407"/>
              </a:xfrm>
            </p:grpSpPr>
            <p:sp>
              <p:nvSpPr>
                <p:cNvPr id="180" name="Text Box 7"/>
                <p:cNvSpPr txBox="1">
                  <a:spLocks noChangeArrowheads="1"/>
                </p:cNvSpPr>
                <p:nvPr/>
              </p:nvSpPr>
              <p:spPr bwMode="auto">
                <a:xfrm>
                  <a:off x="519289" y="851809"/>
                  <a:ext cx="1223962" cy="923925"/>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a:solidFill>
                        <a:prstClr val="black"/>
                      </a:solidFill>
                    </a:rPr>
                    <a:t>e</a:t>
                  </a:r>
                  <a:r>
                    <a:rPr lang="en-US" dirty="0" smtClean="0">
                      <a:solidFill>
                        <a:prstClr val="black"/>
                      </a:solidFill>
                    </a:rPr>
                    <a:t>xcited state </a:t>
                  </a:r>
                </a:p>
                <a:p>
                  <a:pPr algn="ctr" fontAlgn="base">
                    <a:spcBef>
                      <a:spcPct val="0"/>
                    </a:spcBef>
                    <a:spcAft>
                      <a:spcPct val="0"/>
                    </a:spcAft>
                  </a:pPr>
                  <a:r>
                    <a:rPr lang="en-US" dirty="0" smtClean="0">
                      <a:solidFill>
                        <a:prstClr val="black"/>
                      </a:solidFill>
                    </a:rPr>
                    <a:t>S = 1</a:t>
                  </a:r>
                </a:p>
              </p:txBody>
            </p:sp>
            <p:grpSp>
              <p:nvGrpSpPr>
                <p:cNvPr id="181" name="Group 87"/>
                <p:cNvGrpSpPr>
                  <a:grpSpLocks/>
                </p:cNvGrpSpPr>
                <p:nvPr/>
              </p:nvGrpSpPr>
              <p:grpSpPr bwMode="auto">
                <a:xfrm>
                  <a:off x="1566686" y="3066371"/>
                  <a:ext cx="2444750" cy="804845"/>
                  <a:chOff x="5972469" y="5715000"/>
                  <a:chExt cx="2444750" cy="804845"/>
                </a:xfrm>
              </p:grpSpPr>
              <p:sp>
                <p:nvSpPr>
                  <p:cNvPr id="204" name="Line 4"/>
                  <p:cNvSpPr>
                    <a:spLocks noChangeShapeType="1"/>
                  </p:cNvSpPr>
                  <p:nvPr/>
                </p:nvSpPr>
                <p:spPr bwMode="auto">
                  <a:xfrm>
                    <a:off x="5972469" y="6096000"/>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5" name="Line 8"/>
                  <p:cNvSpPr>
                    <a:spLocks noChangeShapeType="1"/>
                  </p:cNvSpPr>
                  <p:nvPr/>
                </p:nvSpPr>
                <p:spPr bwMode="auto">
                  <a:xfrm>
                    <a:off x="6963069" y="5943600"/>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6" name="Line 9"/>
                  <p:cNvSpPr>
                    <a:spLocks noChangeShapeType="1"/>
                  </p:cNvSpPr>
                  <p:nvPr/>
                </p:nvSpPr>
                <p:spPr bwMode="auto">
                  <a:xfrm>
                    <a:off x="6963069" y="6379113"/>
                    <a:ext cx="457200" cy="0"/>
                  </a:xfrm>
                  <a:prstGeom prst="line">
                    <a:avLst/>
                  </a:prstGeom>
                  <a:noFill/>
                  <a:ln w="38100">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7" name="Line 10"/>
                  <p:cNvSpPr>
                    <a:spLocks noChangeShapeType="1"/>
                  </p:cNvSpPr>
                  <p:nvPr/>
                </p:nvSpPr>
                <p:spPr bwMode="auto">
                  <a:xfrm>
                    <a:off x="6963069" y="6000986"/>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8" name="Line 11"/>
                  <p:cNvSpPr>
                    <a:spLocks noChangeShapeType="1"/>
                  </p:cNvSpPr>
                  <p:nvPr/>
                </p:nvSpPr>
                <p:spPr bwMode="auto">
                  <a:xfrm flipV="1">
                    <a:off x="6734469" y="5943600"/>
                    <a:ext cx="228600" cy="15240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9" name="Line 12"/>
                  <p:cNvSpPr>
                    <a:spLocks noChangeShapeType="1"/>
                  </p:cNvSpPr>
                  <p:nvPr/>
                </p:nvSpPr>
                <p:spPr bwMode="auto">
                  <a:xfrm>
                    <a:off x="6734469" y="6111876"/>
                    <a:ext cx="228600" cy="267238"/>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0" name="Text Box 21"/>
                  <p:cNvSpPr txBox="1">
                    <a:spLocks noChangeArrowheads="1"/>
                  </p:cNvSpPr>
                  <p:nvPr/>
                </p:nvSpPr>
                <p:spPr bwMode="auto">
                  <a:xfrm>
                    <a:off x="7404394" y="6150513"/>
                    <a:ext cx="765579"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srgbClr val="CC0A20"/>
                        </a:solidFill>
                      </a:rPr>
                      <a:t>m</a:t>
                    </a:r>
                    <a:r>
                      <a:rPr lang="en-US" baseline="-25000" dirty="0" smtClean="0">
                        <a:solidFill>
                          <a:srgbClr val="CC0A20"/>
                        </a:solidFill>
                      </a:rPr>
                      <a:t>s</a:t>
                    </a:r>
                    <a:r>
                      <a:rPr lang="en-US" dirty="0" smtClean="0">
                        <a:solidFill>
                          <a:srgbClr val="CC0A20"/>
                        </a:solidFill>
                      </a:rPr>
                      <a:t> = 0</a:t>
                    </a:r>
                  </a:p>
                </p:txBody>
              </p:sp>
              <p:sp>
                <p:nvSpPr>
                  <p:cNvPr id="211" name="Text Box 22"/>
                  <p:cNvSpPr txBox="1">
                    <a:spLocks noChangeArrowheads="1"/>
                  </p:cNvSpPr>
                  <p:nvPr/>
                </p:nvSpPr>
                <p:spPr bwMode="auto">
                  <a:xfrm>
                    <a:off x="7420269" y="5715000"/>
                    <a:ext cx="996950" cy="39687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prstClr val="black"/>
                        </a:solidFill>
                      </a:rPr>
                      <a:t>m</a:t>
                    </a:r>
                    <a:r>
                      <a:rPr lang="en-US" baseline="-25000" dirty="0" smtClean="0">
                        <a:solidFill>
                          <a:prstClr val="black"/>
                        </a:solidFill>
                      </a:rPr>
                      <a:t>s</a:t>
                    </a:r>
                    <a:r>
                      <a:rPr lang="en-US" dirty="0" smtClean="0">
                        <a:solidFill>
                          <a:prstClr val="black"/>
                        </a:solidFill>
                      </a:rPr>
                      <a:t> = </a:t>
                    </a:r>
                    <a:r>
                      <a:rPr lang="en-US" dirty="0" smtClean="0">
                        <a:solidFill>
                          <a:prstClr val="black"/>
                        </a:solidFill>
                        <a:ea typeface="Times New Roman" pitchFamily="1" charset="0"/>
                        <a:cs typeface="Times New Roman" pitchFamily="1" charset="0"/>
                      </a:rPr>
                      <a:t>±1</a:t>
                    </a:r>
                  </a:p>
                </p:txBody>
              </p:sp>
            </p:grpSp>
            <p:grpSp>
              <p:nvGrpSpPr>
                <p:cNvPr id="182" name="Group 86"/>
                <p:cNvGrpSpPr>
                  <a:grpSpLocks/>
                </p:cNvGrpSpPr>
                <p:nvPr/>
              </p:nvGrpSpPr>
              <p:grpSpPr bwMode="auto">
                <a:xfrm>
                  <a:off x="1566686" y="1008971"/>
                  <a:ext cx="1600200" cy="914400"/>
                  <a:chOff x="5972469" y="3657600"/>
                  <a:chExt cx="1600200" cy="914400"/>
                </a:xfrm>
              </p:grpSpPr>
              <p:sp>
                <p:nvSpPr>
                  <p:cNvPr id="187" name="Line 5"/>
                  <p:cNvSpPr>
                    <a:spLocks noChangeShapeType="1"/>
                  </p:cNvSpPr>
                  <p:nvPr/>
                </p:nvSpPr>
                <p:spPr bwMode="auto">
                  <a:xfrm>
                    <a:off x="5972469" y="4162779"/>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8" name="Line 13"/>
                  <p:cNvSpPr>
                    <a:spLocks noChangeShapeType="1"/>
                  </p:cNvSpPr>
                  <p:nvPr/>
                </p:nvSpPr>
                <p:spPr bwMode="auto">
                  <a:xfrm>
                    <a:off x="6886869" y="4114800"/>
                    <a:ext cx="457200" cy="0"/>
                  </a:xfrm>
                  <a:prstGeom prst="line">
                    <a:avLst/>
                  </a:prstGeom>
                  <a:noFill/>
                  <a:ln w="952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9" name="Line 14"/>
                  <p:cNvSpPr>
                    <a:spLocks noChangeShapeType="1"/>
                  </p:cNvSpPr>
                  <p:nvPr/>
                </p:nvSpPr>
                <p:spPr bwMode="auto">
                  <a:xfrm>
                    <a:off x="6886869" y="4191000"/>
                    <a:ext cx="457200" cy="0"/>
                  </a:xfrm>
                  <a:prstGeom prst="line">
                    <a:avLst/>
                  </a:prstGeom>
                  <a:noFill/>
                  <a:ln w="952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0" name="Line 15"/>
                  <p:cNvSpPr>
                    <a:spLocks noChangeShapeType="1"/>
                  </p:cNvSpPr>
                  <p:nvPr/>
                </p:nvSpPr>
                <p:spPr bwMode="auto">
                  <a:xfrm>
                    <a:off x="6886869" y="44196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1" name="Line 16"/>
                  <p:cNvSpPr>
                    <a:spLocks noChangeShapeType="1"/>
                  </p:cNvSpPr>
                  <p:nvPr/>
                </p:nvSpPr>
                <p:spPr bwMode="auto">
                  <a:xfrm>
                    <a:off x="6886869" y="43434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2" name="Line 17"/>
                  <p:cNvSpPr>
                    <a:spLocks noChangeShapeType="1"/>
                  </p:cNvSpPr>
                  <p:nvPr/>
                </p:nvSpPr>
                <p:spPr bwMode="auto">
                  <a:xfrm>
                    <a:off x="6886869" y="39624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3" name="Line 18"/>
                  <p:cNvSpPr>
                    <a:spLocks noChangeShapeType="1"/>
                  </p:cNvSpPr>
                  <p:nvPr/>
                </p:nvSpPr>
                <p:spPr bwMode="auto">
                  <a:xfrm>
                    <a:off x="6886869" y="38100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4" name="Line 19"/>
                  <p:cNvSpPr>
                    <a:spLocks noChangeShapeType="1"/>
                  </p:cNvSpPr>
                  <p:nvPr/>
                </p:nvSpPr>
                <p:spPr bwMode="auto">
                  <a:xfrm>
                    <a:off x="6725062" y="4172185"/>
                    <a:ext cx="152400" cy="238008"/>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5" name="Line 20"/>
                  <p:cNvSpPr>
                    <a:spLocks noChangeShapeType="1"/>
                  </p:cNvSpPr>
                  <p:nvPr/>
                </p:nvSpPr>
                <p:spPr bwMode="auto">
                  <a:xfrm flipV="1">
                    <a:off x="6725062" y="3809999"/>
                    <a:ext cx="161807" cy="333021"/>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6" name="Line 25"/>
                  <p:cNvSpPr>
                    <a:spLocks noChangeShapeType="1"/>
                  </p:cNvSpPr>
                  <p:nvPr/>
                </p:nvSpPr>
                <p:spPr bwMode="auto">
                  <a:xfrm>
                    <a:off x="5972469" y="4143021"/>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7" name="Oval 43"/>
                  <p:cNvSpPr>
                    <a:spLocks noChangeArrowheads="1"/>
                  </p:cNvSpPr>
                  <p:nvPr/>
                </p:nvSpPr>
                <p:spPr bwMode="auto">
                  <a:xfrm>
                    <a:off x="6810669" y="3657600"/>
                    <a:ext cx="762000" cy="914400"/>
                  </a:xfrm>
                  <a:prstGeom prst="ellipse">
                    <a:avLst/>
                  </a:prstGeom>
                  <a:solidFill>
                    <a:schemeClr val="bg1"/>
                  </a:solidFill>
                  <a:ln w="9525">
                    <a:noFill/>
                    <a:round/>
                    <a:headEnd/>
                    <a:tailEnd/>
                  </a:ln>
                </p:spPr>
                <p:txBody>
                  <a:bodyPr wrap="none" anchor="ctr">
                    <a:prstTxWarp prst="textNoShape">
                      <a:avLst/>
                    </a:prstTxWarp>
                  </a:bodyPr>
                  <a:lstStyle/>
                  <a:p>
                    <a:pPr fontAlgn="base">
                      <a:spcBef>
                        <a:spcPct val="0"/>
                      </a:spcBef>
                      <a:spcAft>
                        <a:spcPct val="0"/>
                      </a:spcAft>
                    </a:pPr>
                    <a:endParaRPr lang="en-US" smtClean="0">
                      <a:solidFill>
                        <a:prstClr val="black"/>
                      </a:solidFill>
                    </a:endParaRPr>
                  </a:p>
                </p:txBody>
              </p:sp>
              <p:sp>
                <p:nvSpPr>
                  <p:cNvPr id="198" name="Line 42"/>
                  <p:cNvSpPr>
                    <a:spLocks noChangeShapeType="1"/>
                  </p:cNvSpPr>
                  <p:nvPr/>
                </p:nvSpPr>
                <p:spPr bwMode="auto">
                  <a:xfrm>
                    <a:off x="6886869" y="4119756"/>
                    <a:ext cx="457200" cy="0"/>
                  </a:xfrm>
                  <a:prstGeom prst="line">
                    <a:avLst/>
                  </a:prstGeom>
                  <a:noFill/>
                  <a:ln w="2857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9" name="Line 43"/>
                  <p:cNvSpPr>
                    <a:spLocks noChangeShapeType="1"/>
                  </p:cNvSpPr>
                  <p:nvPr/>
                </p:nvSpPr>
                <p:spPr bwMode="auto">
                  <a:xfrm>
                    <a:off x="6886869" y="4219221"/>
                    <a:ext cx="457200" cy="0"/>
                  </a:xfrm>
                  <a:prstGeom prst="line">
                    <a:avLst/>
                  </a:prstGeom>
                  <a:noFill/>
                  <a:ln w="2857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0" name="Line 44"/>
                  <p:cNvSpPr>
                    <a:spLocks noChangeShapeType="1"/>
                  </p:cNvSpPr>
                  <p:nvPr/>
                </p:nvSpPr>
                <p:spPr bwMode="auto">
                  <a:xfrm>
                    <a:off x="6886869" y="44196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1" name="Line 45"/>
                  <p:cNvSpPr>
                    <a:spLocks noChangeShapeType="1"/>
                  </p:cNvSpPr>
                  <p:nvPr/>
                </p:nvSpPr>
                <p:spPr bwMode="auto">
                  <a:xfrm>
                    <a:off x="6886869" y="4390435"/>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2" name="Line 46"/>
                  <p:cNvSpPr>
                    <a:spLocks noChangeShapeType="1"/>
                  </p:cNvSpPr>
                  <p:nvPr/>
                </p:nvSpPr>
                <p:spPr bwMode="auto">
                  <a:xfrm>
                    <a:off x="6886869" y="3962400"/>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3" name="Line 47"/>
                  <p:cNvSpPr>
                    <a:spLocks noChangeShapeType="1"/>
                  </p:cNvSpPr>
                  <p:nvPr/>
                </p:nvSpPr>
                <p:spPr bwMode="auto">
                  <a:xfrm>
                    <a:off x="6886869" y="3810000"/>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183" name="Text Box 6"/>
                <p:cNvSpPr txBox="1">
                  <a:spLocks noChangeArrowheads="1"/>
                </p:cNvSpPr>
                <p:nvPr/>
              </p:nvSpPr>
              <p:spPr bwMode="auto">
                <a:xfrm>
                  <a:off x="484541" y="2754755"/>
                  <a:ext cx="1219200" cy="923330"/>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smtClean="0">
                      <a:solidFill>
                        <a:prstClr val="black"/>
                      </a:solidFill>
                    </a:rPr>
                    <a:t>ground state</a:t>
                  </a:r>
                </a:p>
                <a:p>
                  <a:pPr algn="ctr" fontAlgn="base">
                    <a:spcBef>
                      <a:spcPct val="0"/>
                    </a:spcBef>
                    <a:spcAft>
                      <a:spcPct val="0"/>
                    </a:spcAft>
                  </a:pPr>
                  <a:r>
                    <a:rPr lang="en-US" dirty="0">
                      <a:solidFill>
                        <a:prstClr val="black"/>
                      </a:solidFill>
                    </a:rPr>
                    <a:t>S = 1 </a:t>
                  </a:r>
                  <a:endParaRPr lang="en-US" dirty="0" smtClean="0">
                    <a:solidFill>
                      <a:prstClr val="black"/>
                    </a:solidFill>
                  </a:endParaRPr>
                </a:p>
              </p:txBody>
            </p:sp>
            <p:sp>
              <p:nvSpPr>
                <p:cNvPr id="184" name="Line 5"/>
                <p:cNvSpPr>
                  <a:spLocks noChangeShapeType="1"/>
                </p:cNvSpPr>
                <p:nvPr/>
              </p:nvSpPr>
              <p:spPr bwMode="auto">
                <a:xfrm flipV="1">
                  <a:off x="3351605" y="2073981"/>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5" name="Line 5"/>
                <p:cNvSpPr>
                  <a:spLocks noChangeShapeType="1"/>
                </p:cNvSpPr>
                <p:nvPr/>
              </p:nvSpPr>
              <p:spPr bwMode="auto">
                <a:xfrm flipV="1">
                  <a:off x="3362210" y="2710414"/>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6" name="Line 45"/>
                <p:cNvSpPr>
                  <a:spLocks noChangeShapeType="1"/>
                </p:cNvSpPr>
                <p:nvPr/>
              </p:nvSpPr>
              <p:spPr bwMode="auto">
                <a:xfrm>
                  <a:off x="2481086" y="1780378"/>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177" name="Line 20"/>
              <p:cNvSpPr>
                <a:spLocks noChangeShapeType="1"/>
              </p:cNvSpPr>
              <p:nvPr/>
            </p:nvSpPr>
            <p:spPr bwMode="auto">
              <a:xfrm flipH="1" flipV="1">
                <a:off x="2603106" y="1319195"/>
                <a:ext cx="497446" cy="689258"/>
              </a:xfrm>
              <a:prstGeom prst="line">
                <a:avLst/>
              </a:prstGeom>
              <a:noFill/>
              <a:ln w="19050" cmpd="sng">
                <a:solidFill>
                  <a:schemeClr val="tx1"/>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8" name="Line 20"/>
              <p:cNvSpPr>
                <a:spLocks noChangeShapeType="1"/>
              </p:cNvSpPr>
              <p:nvPr/>
            </p:nvSpPr>
            <p:spPr bwMode="auto">
              <a:xfrm flipH="1" flipV="1">
                <a:off x="2595640" y="1751631"/>
                <a:ext cx="423924" cy="902231"/>
              </a:xfrm>
              <a:prstGeom prst="line">
                <a:avLst/>
              </a:prstGeom>
              <a:noFill/>
              <a:ln w="19050" cmpd="sng">
                <a:solidFill>
                  <a:schemeClr val="tx1"/>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9" name="Line 20"/>
              <p:cNvSpPr>
                <a:spLocks noChangeShapeType="1"/>
              </p:cNvSpPr>
              <p:nvPr/>
            </p:nvSpPr>
            <p:spPr bwMode="auto">
              <a:xfrm flipV="1">
                <a:off x="2427881" y="2932785"/>
                <a:ext cx="517377" cy="797697"/>
              </a:xfrm>
              <a:prstGeom prst="line">
                <a:avLst/>
              </a:prstGeom>
              <a:noFill/>
              <a:ln w="12700" cmpd="sng">
                <a:solidFill>
                  <a:schemeClr val="bg1">
                    <a:lumMod val="50000"/>
                  </a:schemeClr>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sp>
        <p:nvSpPr>
          <p:cNvPr id="18" name="TextBox 17"/>
          <p:cNvSpPr txBox="1"/>
          <p:nvPr/>
        </p:nvSpPr>
        <p:spPr>
          <a:xfrm>
            <a:off x="5022909" y="713660"/>
            <a:ext cx="2918263" cy="646331"/>
          </a:xfrm>
          <a:prstGeom prst="rect">
            <a:avLst/>
          </a:prstGeom>
          <a:noFill/>
        </p:spPr>
        <p:txBody>
          <a:bodyPr wrap="square" rtlCol="0">
            <a:spAutoFit/>
          </a:bodyPr>
          <a:lstStyle/>
          <a:p>
            <a:r>
              <a:rPr lang="en-US" dirty="0" smtClean="0">
                <a:solidFill>
                  <a:srgbClr val="000090"/>
                </a:solidFill>
              </a:rPr>
              <a:t>A</a:t>
            </a:r>
            <a:r>
              <a:rPr lang="en-US" baseline="-25000" dirty="0" smtClean="0">
                <a:solidFill>
                  <a:srgbClr val="000090"/>
                </a:solidFill>
              </a:rPr>
              <a:t>1</a:t>
            </a:r>
            <a:r>
              <a:rPr lang="en-US" dirty="0" smtClean="0">
                <a:solidFill>
                  <a:srgbClr val="000090"/>
                </a:solidFill>
              </a:rPr>
              <a:t> transition efficiently optically pumps into </a:t>
            </a:r>
            <a:r>
              <a:rPr lang="en-US" dirty="0" err="1" smtClean="0">
                <a:solidFill>
                  <a:srgbClr val="000090"/>
                </a:solidFill>
              </a:rPr>
              <a:t>m</a:t>
            </a:r>
            <a:r>
              <a:rPr lang="en-US" baseline="-25000" dirty="0" err="1" smtClean="0">
                <a:solidFill>
                  <a:srgbClr val="000090"/>
                </a:solidFill>
              </a:rPr>
              <a:t>s</a:t>
            </a:r>
            <a:r>
              <a:rPr lang="en-US" dirty="0" smtClean="0">
                <a:solidFill>
                  <a:srgbClr val="000090"/>
                </a:solidFill>
              </a:rPr>
              <a:t>= 0</a:t>
            </a:r>
            <a:endParaRPr lang="en-US" dirty="0">
              <a:solidFill>
                <a:srgbClr val="000090"/>
              </a:solidFill>
            </a:endParaRPr>
          </a:p>
        </p:txBody>
      </p:sp>
      <p:sp>
        <p:nvSpPr>
          <p:cNvPr id="230" name="TextBox 229"/>
          <p:cNvSpPr txBox="1"/>
          <p:nvPr/>
        </p:nvSpPr>
        <p:spPr>
          <a:xfrm>
            <a:off x="5022909" y="1672803"/>
            <a:ext cx="3683841" cy="923330"/>
          </a:xfrm>
          <a:prstGeom prst="rect">
            <a:avLst/>
          </a:prstGeom>
          <a:noFill/>
        </p:spPr>
        <p:txBody>
          <a:bodyPr wrap="square" rtlCol="0">
            <a:spAutoFit/>
          </a:bodyPr>
          <a:lstStyle/>
          <a:p>
            <a:r>
              <a:rPr lang="en-US" dirty="0" smtClean="0">
                <a:solidFill>
                  <a:srgbClr val="CC0A20"/>
                </a:solidFill>
              </a:rPr>
              <a:t>E</a:t>
            </a:r>
            <a:r>
              <a:rPr lang="en-US" baseline="-25000" dirty="0" smtClean="0">
                <a:solidFill>
                  <a:srgbClr val="CC0A20"/>
                </a:solidFill>
              </a:rPr>
              <a:t>x</a:t>
            </a:r>
            <a:r>
              <a:rPr lang="en-US" dirty="0" smtClean="0">
                <a:solidFill>
                  <a:srgbClr val="CC0A20"/>
                </a:solidFill>
              </a:rPr>
              <a:t> and </a:t>
            </a:r>
            <a:r>
              <a:rPr lang="en-US" dirty="0" err="1" smtClean="0">
                <a:solidFill>
                  <a:srgbClr val="CC0A20"/>
                </a:solidFill>
              </a:rPr>
              <a:t>E</a:t>
            </a:r>
            <a:r>
              <a:rPr lang="en-US" baseline="-25000" dirty="0" err="1" smtClean="0">
                <a:solidFill>
                  <a:srgbClr val="CC0A20"/>
                </a:solidFill>
              </a:rPr>
              <a:t>y</a:t>
            </a:r>
            <a:r>
              <a:rPr lang="en-US" dirty="0">
                <a:solidFill>
                  <a:srgbClr val="CC0A20"/>
                </a:solidFill>
              </a:rPr>
              <a:t> </a:t>
            </a:r>
            <a:r>
              <a:rPr lang="en-US" dirty="0" smtClean="0">
                <a:solidFill>
                  <a:srgbClr val="CC0A20"/>
                </a:solidFill>
              </a:rPr>
              <a:t>can be nearly cycling transitions (low strain, low T)</a:t>
            </a:r>
          </a:p>
          <a:p>
            <a:r>
              <a:rPr lang="en-US" dirty="0">
                <a:solidFill>
                  <a:srgbClr val="CC0A20"/>
                </a:solidFill>
              </a:rPr>
              <a:t>	</a:t>
            </a:r>
            <a:r>
              <a:rPr lang="en-US" dirty="0" smtClean="0">
                <a:solidFill>
                  <a:srgbClr val="CC0A20"/>
                </a:solidFill>
              </a:rPr>
              <a:t>100s of optical cycles</a:t>
            </a:r>
            <a:endParaRPr lang="en-US" dirty="0">
              <a:solidFill>
                <a:srgbClr val="CC0A20"/>
              </a:solidFill>
            </a:endParaRPr>
          </a:p>
        </p:txBody>
      </p:sp>
      <p:sp>
        <p:nvSpPr>
          <p:cNvPr id="21" name="TextBox 20"/>
          <p:cNvSpPr txBox="1"/>
          <p:nvPr/>
        </p:nvSpPr>
        <p:spPr>
          <a:xfrm>
            <a:off x="5731122" y="1334249"/>
            <a:ext cx="2651492" cy="338554"/>
          </a:xfrm>
          <a:prstGeom prst="rect">
            <a:avLst/>
          </a:prstGeom>
          <a:noFill/>
        </p:spPr>
        <p:txBody>
          <a:bodyPr wrap="square" rtlCol="0">
            <a:spAutoFit/>
          </a:bodyPr>
          <a:lstStyle/>
          <a:p>
            <a:r>
              <a:rPr lang="en-US" sz="1600" dirty="0" smtClean="0"/>
              <a:t>&gt;99% fidelity</a:t>
            </a:r>
            <a:endParaRPr lang="en-US" sz="1600" dirty="0"/>
          </a:p>
        </p:txBody>
      </p:sp>
      <p:cxnSp>
        <p:nvCxnSpPr>
          <p:cNvPr id="232" name="Straight Arrow Connector 231"/>
          <p:cNvCxnSpPr/>
          <p:nvPr/>
        </p:nvCxnSpPr>
        <p:spPr>
          <a:xfrm flipV="1">
            <a:off x="7885322" y="4146350"/>
            <a:ext cx="1" cy="1962386"/>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233" name="Straight Arrow Connector 232"/>
          <p:cNvCxnSpPr/>
          <p:nvPr/>
        </p:nvCxnSpPr>
        <p:spPr>
          <a:xfrm flipV="1">
            <a:off x="7765188" y="4396223"/>
            <a:ext cx="0" cy="21251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4" name="Straight Arrow Connector 233"/>
          <p:cNvCxnSpPr/>
          <p:nvPr/>
        </p:nvCxnSpPr>
        <p:spPr>
          <a:xfrm flipV="1">
            <a:off x="7649990" y="4279984"/>
            <a:ext cx="1590" cy="22414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35" name="TextBox 234"/>
          <p:cNvSpPr txBox="1"/>
          <p:nvPr/>
        </p:nvSpPr>
        <p:spPr>
          <a:xfrm>
            <a:off x="5718427" y="2596451"/>
            <a:ext cx="2958387" cy="584776"/>
          </a:xfrm>
          <a:prstGeom prst="rect">
            <a:avLst/>
          </a:prstGeom>
          <a:noFill/>
        </p:spPr>
        <p:txBody>
          <a:bodyPr wrap="square" rtlCol="0">
            <a:spAutoFit/>
          </a:bodyPr>
          <a:lstStyle/>
          <a:p>
            <a:r>
              <a:rPr lang="en-US" sz="1600" dirty="0" smtClean="0"/>
              <a:t>Fluorescence detection of the spin state with &gt;95% fidelity</a:t>
            </a:r>
            <a:endParaRPr lang="en-US" sz="1600" dirty="0"/>
          </a:p>
        </p:txBody>
      </p:sp>
      <p:sp>
        <p:nvSpPr>
          <p:cNvPr id="24" name="TextBox 23"/>
          <p:cNvSpPr txBox="1"/>
          <p:nvPr/>
        </p:nvSpPr>
        <p:spPr>
          <a:xfrm>
            <a:off x="6861275" y="3200429"/>
            <a:ext cx="2209762" cy="461665"/>
          </a:xfrm>
          <a:prstGeom prst="rect">
            <a:avLst/>
          </a:prstGeom>
          <a:noFill/>
        </p:spPr>
        <p:txBody>
          <a:bodyPr wrap="square" rtlCol="0">
            <a:spAutoFit/>
          </a:bodyPr>
          <a:lstStyle/>
          <a:p>
            <a:r>
              <a:rPr lang="en-US" sz="1200" dirty="0" smtClean="0"/>
              <a:t>See </a:t>
            </a:r>
            <a:r>
              <a:rPr lang="en-US" sz="1200" dirty="0" err="1" smtClean="0"/>
              <a:t>Robledo</a:t>
            </a:r>
            <a:r>
              <a:rPr lang="en-US" sz="1200" dirty="0" smtClean="0"/>
              <a:t> et al. 2011 Nature, Pfaff et al. 2013 Nat. Phys.</a:t>
            </a:r>
            <a:endParaRPr lang="en-US" sz="1200" dirty="0"/>
          </a:p>
        </p:txBody>
      </p:sp>
      <p:grpSp>
        <p:nvGrpSpPr>
          <p:cNvPr id="88" name="Group 87"/>
          <p:cNvGrpSpPr/>
          <p:nvPr/>
        </p:nvGrpSpPr>
        <p:grpSpPr>
          <a:xfrm>
            <a:off x="1224247" y="2284213"/>
            <a:ext cx="3106737" cy="3462337"/>
            <a:chOff x="1224247" y="2284213"/>
            <a:chExt cx="3106737" cy="3462337"/>
          </a:xfrm>
        </p:grpSpPr>
        <p:grpSp>
          <p:nvGrpSpPr>
            <p:cNvPr id="70" name="Group 34"/>
            <p:cNvGrpSpPr>
              <a:grpSpLocks/>
            </p:cNvGrpSpPr>
            <p:nvPr/>
          </p:nvGrpSpPr>
          <p:grpSpPr bwMode="auto">
            <a:xfrm>
              <a:off x="1224247" y="2284213"/>
              <a:ext cx="3106737" cy="3462337"/>
              <a:chOff x="3343" y="313"/>
              <a:chExt cx="1957" cy="2181"/>
            </a:xfrm>
          </p:grpSpPr>
          <p:grpSp>
            <p:nvGrpSpPr>
              <p:cNvPr id="71" name="Group 80"/>
              <p:cNvGrpSpPr>
                <a:grpSpLocks/>
              </p:cNvGrpSpPr>
              <p:nvPr/>
            </p:nvGrpSpPr>
            <p:grpSpPr bwMode="auto">
              <a:xfrm>
                <a:off x="3363" y="313"/>
                <a:ext cx="1937" cy="2121"/>
                <a:chOff x="5338137" y="496401"/>
                <a:chExt cx="3075476" cy="3367160"/>
              </a:xfrm>
            </p:grpSpPr>
            <p:pic>
              <p:nvPicPr>
                <p:cNvPr id="82" name="Picture 11" descr="Fig1v2n2"/>
                <p:cNvPicPr>
                  <a:picLocks noChangeAspect="1" noChangeArrowheads="1"/>
                </p:cNvPicPr>
                <p:nvPr/>
              </p:nvPicPr>
              <p:blipFill>
                <a:blip r:embed="rId4"/>
                <a:srcRect l="80032" t="9569" r="-1538" b="64943"/>
                <a:stretch>
                  <a:fillRect/>
                </a:stretch>
              </p:blipFill>
              <p:spPr bwMode="auto">
                <a:xfrm>
                  <a:off x="5338137" y="496401"/>
                  <a:ext cx="3075476" cy="3367160"/>
                </a:xfrm>
                <a:prstGeom prst="rect">
                  <a:avLst/>
                </a:prstGeom>
                <a:noFill/>
                <a:ln w="9525">
                  <a:noFill/>
                  <a:miter lim="800000"/>
                  <a:headEnd/>
                  <a:tailEnd/>
                </a:ln>
              </p:spPr>
            </p:pic>
            <p:sp>
              <p:nvSpPr>
                <p:cNvPr id="83" name="Rectangle 82"/>
                <p:cNvSpPr/>
                <p:nvPr/>
              </p:nvSpPr>
              <p:spPr>
                <a:xfrm rot="20196460">
                  <a:off x="6587698" y="2634809"/>
                  <a:ext cx="568415" cy="3302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84" name="Rectangle 83"/>
                <p:cNvSpPr/>
                <p:nvPr/>
              </p:nvSpPr>
              <p:spPr>
                <a:xfrm rot="20196460">
                  <a:off x="6965583" y="2526857"/>
                  <a:ext cx="236576" cy="3317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grpSp>
          <p:grpSp>
            <p:nvGrpSpPr>
              <p:cNvPr id="72" name="Group 26"/>
              <p:cNvGrpSpPr>
                <a:grpSpLocks/>
              </p:cNvGrpSpPr>
              <p:nvPr/>
            </p:nvGrpSpPr>
            <p:grpSpPr bwMode="auto">
              <a:xfrm>
                <a:off x="4023" y="564"/>
                <a:ext cx="1175" cy="1312"/>
                <a:chOff x="6385558" y="895350"/>
                <a:chExt cx="1866266" cy="2082800"/>
              </a:xfrm>
            </p:grpSpPr>
            <p:sp>
              <p:nvSpPr>
                <p:cNvPr id="76" name="Rectangle 75"/>
                <p:cNvSpPr/>
                <p:nvPr/>
              </p:nvSpPr>
              <p:spPr>
                <a:xfrm>
                  <a:off x="6889052" y="1831975"/>
                  <a:ext cx="46062" cy="6985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77" name="Rectangle 76"/>
                <p:cNvSpPr/>
                <p:nvPr/>
              </p:nvSpPr>
              <p:spPr>
                <a:xfrm>
                  <a:off x="6936702" y="1784350"/>
                  <a:ext cx="46062" cy="6985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78" name="Rectangle 77"/>
                <p:cNvSpPr/>
                <p:nvPr/>
              </p:nvSpPr>
              <p:spPr>
                <a:xfrm>
                  <a:off x="6885876" y="1901825"/>
                  <a:ext cx="46062" cy="6985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79" name="Rectangle 78"/>
                <p:cNvSpPr/>
                <p:nvPr/>
              </p:nvSpPr>
              <p:spPr>
                <a:xfrm>
                  <a:off x="6960527" y="895350"/>
                  <a:ext cx="1291297" cy="10064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80" name="Rectangle 79"/>
                <p:cNvSpPr/>
                <p:nvPr/>
              </p:nvSpPr>
              <p:spPr>
                <a:xfrm>
                  <a:off x="7473551" y="1673225"/>
                  <a:ext cx="778273" cy="10064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81" name="Rectangle 80"/>
                <p:cNvSpPr/>
                <p:nvPr/>
              </p:nvSpPr>
              <p:spPr>
                <a:xfrm>
                  <a:off x="6385558" y="1971675"/>
                  <a:ext cx="574969" cy="10064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grpSp>
          <p:sp>
            <p:nvSpPr>
              <p:cNvPr id="73" name="AutoShape 49"/>
              <p:cNvSpPr>
                <a:spLocks noChangeArrowheads="1"/>
              </p:cNvSpPr>
              <p:nvPr/>
            </p:nvSpPr>
            <p:spPr bwMode="auto">
              <a:xfrm>
                <a:off x="3343" y="1547"/>
                <a:ext cx="1360" cy="772"/>
              </a:xfrm>
              <a:prstGeom prst="irregularSeal1">
                <a:avLst/>
              </a:prstGeom>
              <a:gradFill rotWithShape="1">
                <a:gsLst>
                  <a:gs pos="0">
                    <a:srgbClr val="FF0000">
                      <a:alpha val="73000"/>
                    </a:srgbClr>
                  </a:gs>
                  <a:gs pos="100000">
                    <a:srgbClr val="800000">
                      <a:alpha val="0"/>
                    </a:srgbClr>
                  </a:gs>
                </a:gsLst>
                <a:path path="shape">
                  <a:fillToRect l="50000" t="50000" r="50000" b="50000"/>
                </a:path>
              </a:gradFill>
              <a:ln w="9525">
                <a:noFill/>
                <a:miter lim="800000"/>
                <a:headEnd/>
                <a:tailEnd/>
              </a:ln>
            </p:spPr>
            <p:txBody>
              <a:bodyPr wrap="none" anchor="ctr">
                <a:prstTxWarp prst="textNoShape">
                  <a:avLst/>
                </a:prstTxWarp>
              </a:bodyPr>
              <a:lstStyle/>
              <a:p>
                <a:endParaRPr lang="en-US">
                  <a:solidFill>
                    <a:srgbClr val="000000"/>
                  </a:solidFill>
                </a:endParaRPr>
              </a:p>
            </p:txBody>
          </p:sp>
          <p:sp>
            <p:nvSpPr>
              <p:cNvPr id="74" name="Text Box 50"/>
              <p:cNvSpPr txBox="1">
                <a:spLocks noChangeArrowheads="1"/>
              </p:cNvSpPr>
              <p:nvPr/>
            </p:nvSpPr>
            <p:spPr bwMode="auto">
              <a:xfrm>
                <a:off x="3633" y="2089"/>
                <a:ext cx="723" cy="404"/>
              </a:xfrm>
              <a:prstGeom prst="rect">
                <a:avLst/>
              </a:prstGeom>
              <a:noFill/>
              <a:ln w="9525">
                <a:noFill/>
                <a:miter lim="800000"/>
                <a:headEnd/>
                <a:tailEnd/>
              </a:ln>
            </p:spPr>
            <p:txBody>
              <a:bodyPr>
                <a:prstTxWarp prst="textNoShape">
                  <a:avLst/>
                </a:prstTxWarp>
                <a:spAutoFit/>
              </a:bodyPr>
              <a:lstStyle/>
              <a:p>
                <a:pPr algn="ctr"/>
                <a:r>
                  <a:rPr lang="en-US">
                    <a:solidFill>
                      <a:srgbClr val="000000"/>
                    </a:solidFill>
                  </a:rPr>
                  <a:t>Many  photons</a:t>
                </a:r>
              </a:p>
            </p:txBody>
          </p:sp>
          <p:sp>
            <p:nvSpPr>
              <p:cNvPr id="75" name="Text Box 51"/>
              <p:cNvSpPr txBox="1">
                <a:spLocks noChangeArrowheads="1"/>
              </p:cNvSpPr>
              <p:nvPr/>
            </p:nvSpPr>
            <p:spPr bwMode="auto">
              <a:xfrm>
                <a:off x="4423" y="2090"/>
                <a:ext cx="656" cy="404"/>
              </a:xfrm>
              <a:prstGeom prst="rect">
                <a:avLst/>
              </a:prstGeom>
              <a:noFill/>
              <a:ln w="9525">
                <a:noFill/>
                <a:miter lim="800000"/>
                <a:headEnd/>
                <a:tailEnd/>
              </a:ln>
            </p:spPr>
            <p:txBody>
              <a:bodyPr>
                <a:prstTxWarp prst="textNoShape">
                  <a:avLst/>
                </a:prstTxWarp>
                <a:spAutoFit/>
              </a:bodyPr>
              <a:lstStyle/>
              <a:p>
                <a:pPr algn="ctr"/>
                <a:r>
                  <a:rPr lang="en-US">
                    <a:solidFill>
                      <a:srgbClr val="000000"/>
                    </a:solidFill>
                  </a:rPr>
                  <a:t>No photons</a:t>
                </a:r>
              </a:p>
            </p:txBody>
          </p:sp>
        </p:grpSp>
        <p:sp>
          <p:nvSpPr>
            <p:cNvPr id="85" name="Line 42"/>
            <p:cNvSpPr>
              <a:spLocks noChangeShapeType="1"/>
            </p:cNvSpPr>
            <p:nvPr/>
          </p:nvSpPr>
          <p:spPr bwMode="auto">
            <a:xfrm>
              <a:off x="1937074" y="3060689"/>
              <a:ext cx="644873" cy="0"/>
            </a:xfrm>
            <a:prstGeom prst="line">
              <a:avLst/>
            </a:prstGeom>
            <a:noFill/>
            <a:ln w="57150" cap="flat" cmpd="sng" algn="ctr">
              <a:solidFill>
                <a:srgbClr val="A200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7" name="Line 42"/>
            <p:cNvSpPr>
              <a:spLocks noChangeShapeType="1"/>
            </p:cNvSpPr>
            <p:nvPr/>
          </p:nvSpPr>
          <p:spPr bwMode="auto">
            <a:xfrm>
              <a:off x="1970693" y="4785674"/>
              <a:ext cx="644873" cy="0"/>
            </a:xfrm>
            <a:prstGeom prst="line">
              <a:avLst/>
            </a:prstGeom>
            <a:noFill/>
            <a:ln w="57150" cap="flat" cmpd="sng" algn="ctr">
              <a:solidFill>
                <a:srgbClr val="A200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Tree>
    <p:custDataLst>
      <p:tags r:id="rId1"/>
    </p:custDataLst>
    <p:extLst>
      <p:ext uri="{BB962C8B-B14F-4D97-AF65-F5344CB8AC3E}">
        <p14:creationId xmlns:p14="http://schemas.microsoft.com/office/powerpoint/2010/main" val="36698595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3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0" grpId="0"/>
      <p:bldP spid="21" grpId="0"/>
      <p:bldP spid="235"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0"/>
            <a:ext cx="9156293" cy="524933"/>
          </a:xfrm>
          <a:prstGeom prst="rect">
            <a:avLst/>
          </a:prstGeom>
          <a:solidFill>
            <a:schemeClr val="accent2">
              <a:lumMod val="75000"/>
            </a:schemeClr>
          </a:solidFill>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bg1"/>
                </a:solidFill>
                <a:latin typeface="+mn-lt"/>
                <a:ea typeface="ＭＳ Ｐゴシック" charset="0"/>
                <a:cs typeface="ＭＳ Ｐゴシック" charset="0"/>
              </a:rPr>
              <a:t>Using resonant optical transitions</a:t>
            </a:r>
            <a:r>
              <a:rPr lang="en-US" sz="2800" b="1" dirty="0">
                <a:solidFill>
                  <a:schemeClr val="bg1"/>
                </a:solidFill>
                <a:latin typeface="+mn-lt"/>
                <a:ea typeface="ＭＳ Ｐゴシック" charset="0"/>
                <a:cs typeface="ＭＳ Ｐゴシック" charset="0"/>
              </a:rPr>
              <a:t> </a:t>
            </a:r>
            <a:r>
              <a:rPr lang="en-US" sz="2800" b="1" dirty="0" smtClean="0">
                <a:solidFill>
                  <a:schemeClr val="bg1"/>
                </a:solidFill>
                <a:latin typeface="+mn-lt"/>
                <a:ea typeface="ＭＳ Ｐゴシック" charset="0"/>
                <a:cs typeface="ＭＳ Ｐゴシック" charset="0"/>
              </a:rPr>
              <a:t>to access the NV spin</a:t>
            </a:r>
            <a:endParaRPr lang="en-US" sz="2800" b="1" dirty="0">
              <a:solidFill>
                <a:schemeClr val="bg1"/>
              </a:solidFill>
              <a:latin typeface="+mn-lt"/>
              <a:ea typeface="ＭＳ Ｐゴシック" charset="0"/>
              <a:cs typeface="ＭＳ Ｐゴシック" charset="0"/>
            </a:endParaRPr>
          </a:p>
        </p:txBody>
      </p:sp>
      <p:sp>
        <p:nvSpPr>
          <p:cNvPr id="5" name="TextBox 4"/>
          <p:cNvSpPr txBox="1"/>
          <p:nvPr/>
        </p:nvSpPr>
        <p:spPr>
          <a:xfrm>
            <a:off x="247815" y="700052"/>
            <a:ext cx="4083169" cy="923330"/>
          </a:xfrm>
          <a:prstGeom prst="rect">
            <a:avLst/>
          </a:prstGeom>
          <a:noFill/>
        </p:spPr>
        <p:txBody>
          <a:bodyPr wrap="none" rtlCol="0">
            <a:spAutoFit/>
          </a:bodyPr>
          <a:lstStyle/>
          <a:p>
            <a:pPr marL="285750" indent="-285750">
              <a:buFont typeface="Arial"/>
              <a:buChar char="•"/>
            </a:pPr>
            <a:r>
              <a:rPr lang="en-US" b="1" dirty="0" smtClean="0">
                <a:solidFill>
                  <a:schemeClr val="bg1">
                    <a:lumMod val="50000"/>
                  </a:schemeClr>
                </a:solidFill>
              </a:rPr>
              <a:t>Optical pumping </a:t>
            </a:r>
            <a:r>
              <a:rPr lang="en-US" b="1" dirty="0" err="1" smtClean="0">
                <a:solidFill>
                  <a:schemeClr val="bg1">
                    <a:lumMod val="50000"/>
                  </a:schemeClr>
                </a:solidFill>
              </a:rPr>
              <a:t>vs</a:t>
            </a:r>
            <a:r>
              <a:rPr lang="en-US" b="1" dirty="0" smtClean="0">
                <a:solidFill>
                  <a:schemeClr val="bg1">
                    <a:lumMod val="50000"/>
                  </a:schemeClr>
                </a:solidFill>
              </a:rPr>
              <a:t> cycling transitions</a:t>
            </a:r>
          </a:p>
          <a:p>
            <a:pPr marL="285750" indent="-285750">
              <a:buFont typeface="Arial"/>
              <a:buChar char="•"/>
            </a:pPr>
            <a:r>
              <a:rPr lang="en-US" b="1" dirty="0" smtClean="0"/>
              <a:t>Dispersive properties</a:t>
            </a:r>
          </a:p>
          <a:p>
            <a:pPr marL="285750" indent="-285750">
              <a:buFont typeface="Arial"/>
              <a:buChar char="•"/>
            </a:pPr>
            <a:r>
              <a:rPr lang="en-US" b="1" dirty="0" smtClean="0">
                <a:solidFill>
                  <a:schemeClr val="bg1">
                    <a:lumMod val="50000"/>
                  </a:schemeClr>
                </a:solidFill>
              </a:rPr>
              <a:t>Lambda level configurations</a:t>
            </a:r>
            <a:endParaRPr lang="en-US" b="1" dirty="0">
              <a:solidFill>
                <a:schemeClr val="bg1">
                  <a:lumMod val="50000"/>
                </a:schemeClr>
              </a:solidFill>
            </a:endParaRPr>
          </a:p>
        </p:txBody>
      </p:sp>
      <p:grpSp>
        <p:nvGrpSpPr>
          <p:cNvPr id="172" name="Group 171"/>
          <p:cNvGrpSpPr/>
          <p:nvPr/>
        </p:nvGrpSpPr>
        <p:grpSpPr>
          <a:xfrm>
            <a:off x="5487427" y="3665574"/>
            <a:ext cx="3526895" cy="3019407"/>
            <a:chOff x="124377" y="851809"/>
            <a:chExt cx="3526895" cy="3019407"/>
          </a:xfrm>
        </p:grpSpPr>
        <p:grpSp>
          <p:nvGrpSpPr>
            <p:cNvPr id="173" name="Group 85"/>
            <p:cNvGrpSpPr>
              <a:grpSpLocks/>
            </p:cNvGrpSpPr>
            <p:nvPr/>
          </p:nvGrpSpPr>
          <p:grpSpPr bwMode="auto">
            <a:xfrm>
              <a:off x="1197115" y="1027785"/>
              <a:ext cx="762000" cy="2362200"/>
              <a:chOff x="5972469" y="3657600"/>
              <a:chExt cx="762000" cy="2362200"/>
            </a:xfrm>
          </p:grpSpPr>
          <p:sp>
            <p:nvSpPr>
              <p:cNvPr id="212" name="Line 26"/>
              <p:cNvSpPr>
                <a:spLocks noChangeShapeType="1"/>
              </p:cNvSpPr>
              <p:nvPr/>
            </p:nvSpPr>
            <p:spPr bwMode="auto">
              <a:xfrm>
                <a:off x="5972469" y="3733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3" name="Line 27"/>
              <p:cNvSpPr>
                <a:spLocks noChangeShapeType="1"/>
              </p:cNvSpPr>
              <p:nvPr/>
            </p:nvSpPr>
            <p:spPr bwMode="auto">
              <a:xfrm>
                <a:off x="5972469" y="3810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4" name="Line 28"/>
              <p:cNvSpPr>
                <a:spLocks noChangeShapeType="1"/>
              </p:cNvSpPr>
              <p:nvPr/>
            </p:nvSpPr>
            <p:spPr bwMode="auto">
              <a:xfrm>
                <a:off x="5972469" y="3886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5" name="Line 29"/>
              <p:cNvSpPr>
                <a:spLocks noChangeShapeType="1"/>
              </p:cNvSpPr>
              <p:nvPr/>
            </p:nvSpPr>
            <p:spPr bwMode="auto">
              <a:xfrm>
                <a:off x="5972469" y="3962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6" name="Line 30"/>
              <p:cNvSpPr>
                <a:spLocks noChangeShapeType="1"/>
              </p:cNvSpPr>
              <p:nvPr/>
            </p:nvSpPr>
            <p:spPr bwMode="auto">
              <a:xfrm>
                <a:off x="5972469" y="4038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7" name="Line 31"/>
              <p:cNvSpPr>
                <a:spLocks noChangeShapeType="1"/>
              </p:cNvSpPr>
              <p:nvPr/>
            </p:nvSpPr>
            <p:spPr bwMode="auto">
              <a:xfrm>
                <a:off x="5972469" y="3657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8" name="Line 32"/>
              <p:cNvSpPr>
                <a:spLocks noChangeShapeType="1"/>
              </p:cNvSpPr>
              <p:nvPr/>
            </p:nvSpPr>
            <p:spPr bwMode="auto">
              <a:xfrm>
                <a:off x="5972469" y="6019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9" name="Line 33"/>
              <p:cNvSpPr>
                <a:spLocks noChangeShapeType="1"/>
              </p:cNvSpPr>
              <p:nvPr/>
            </p:nvSpPr>
            <p:spPr bwMode="auto">
              <a:xfrm>
                <a:off x="5972469" y="5638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0" name="Line 34"/>
              <p:cNvSpPr>
                <a:spLocks noChangeShapeType="1"/>
              </p:cNvSpPr>
              <p:nvPr/>
            </p:nvSpPr>
            <p:spPr bwMode="auto">
              <a:xfrm>
                <a:off x="5972469" y="5715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1" name="Line 35"/>
              <p:cNvSpPr>
                <a:spLocks noChangeShapeType="1"/>
              </p:cNvSpPr>
              <p:nvPr/>
            </p:nvSpPr>
            <p:spPr bwMode="auto">
              <a:xfrm>
                <a:off x="5972469" y="5791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2" name="Line 36"/>
              <p:cNvSpPr>
                <a:spLocks noChangeShapeType="1"/>
              </p:cNvSpPr>
              <p:nvPr/>
            </p:nvSpPr>
            <p:spPr bwMode="auto">
              <a:xfrm>
                <a:off x="5972469" y="5867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3" name="Line 37"/>
              <p:cNvSpPr>
                <a:spLocks noChangeShapeType="1"/>
              </p:cNvSpPr>
              <p:nvPr/>
            </p:nvSpPr>
            <p:spPr bwMode="auto">
              <a:xfrm>
                <a:off x="5972469" y="5943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4" name="Line 38"/>
              <p:cNvSpPr>
                <a:spLocks noChangeShapeType="1"/>
              </p:cNvSpPr>
              <p:nvPr/>
            </p:nvSpPr>
            <p:spPr bwMode="auto">
              <a:xfrm>
                <a:off x="5972469" y="5562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nvGrpSpPr>
            <p:cNvPr id="175" name="Group 174"/>
            <p:cNvGrpSpPr/>
            <p:nvPr/>
          </p:nvGrpSpPr>
          <p:grpSpPr>
            <a:xfrm>
              <a:off x="124377" y="851809"/>
              <a:ext cx="3526895" cy="3019407"/>
              <a:chOff x="124377" y="851809"/>
              <a:chExt cx="3526895" cy="3019407"/>
            </a:xfrm>
          </p:grpSpPr>
          <p:grpSp>
            <p:nvGrpSpPr>
              <p:cNvPr id="176" name="Group 175"/>
              <p:cNvGrpSpPr/>
              <p:nvPr/>
            </p:nvGrpSpPr>
            <p:grpSpPr>
              <a:xfrm>
                <a:off x="124377" y="851809"/>
                <a:ext cx="3526895" cy="3019407"/>
                <a:chOff x="484541" y="851809"/>
                <a:chExt cx="3526895" cy="3019407"/>
              </a:xfrm>
            </p:grpSpPr>
            <p:sp>
              <p:nvSpPr>
                <p:cNvPr id="180" name="Text Box 7"/>
                <p:cNvSpPr txBox="1">
                  <a:spLocks noChangeArrowheads="1"/>
                </p:cNvSpPr>
                <p:nvPr/>
              </p:nvSpPr>
              <p:spPr bwMode="auto">
                <a:xfrm>
                  <a:off x="519289" y="851809"/>
                  <a:ext cx="1223962" cy="923925"/>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a:solidFill>
                        <a:prstClr val="black"/>
                      </a:solidFill>
                    </a:rPr>
                    <a:t>e</a:t>
                  </a:r>
                  <a:r>
                    <a:rPr lang="en-US" dirty="0" smtClean="0">
                      <a:solidFill>
                        <a:prstClr val="black"/>
                      </a:solidFill>
                    </a:rPr>
                    <a:t>xcited state </a:t>
                  </a:r>
                </a:p>
                <a:p>
                  <a:pPr algn="ctr" fontAlgn="base">
                    <a:spcBef>
                      <a:spcPct val="0"/>
                    </a:spcBef>
                    <a:spcAft>
                      <a:spcPct val="0"/>
                    </a:spcAft>
                  </a:pPr>
                  <a:r>
                    <a:rPr lang="en-US" dirty="0" smtClean="0">
                      <a:solidFill>
                        <a:prstClr val="black"/>
                      </a:solidFill>
                    </a:rPr>
                    <a:t>S = 1</a:t>
                  </a:r>
                </a:p>
              </p:txBody>
            </p:sp>
            <p:grpSp>
              <p:nvGrpSpPr>
                <p:cNvPr id="181" name="Group 87"/>
                <p:cNvGrpSpPr>
                  <a:grpSpLocks/>
                </p:cNvGrpSpPr>
                <p:nvPr/>
              </p:nvGrpSpPr>
              <p:grpSpPr bwMode="auto">
                <a:xfrm>
                  <a:off x="1566686" y="3066371"/>
                  <a:ext cx="2444750" cy="804845"/>
                  <a:chOff x="5972469" y="5715000"/>
                  <a:chExt cx="2444750" cy="804845"/>
                </a:xfrm>
              </p:grpSpPr>
              <p:sp>
                <p:nvSpPr>
                  <p:cNvPr id="204" name="Line 4"/>
                  <p:cNvSpPr>
                    <a:spLocks noChangeShapeType="1"/>
                  </p:cNvSpPr>
                  <p:nvPr/>
                </p:nvSpPr>
                <p:spPr bwMode="auto">
                  <a:xfrm>
                    <a:off x="5972469" y="6096000"/>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5" name="Line 8"/>
                  <p:cNvSpPr>
                    <a:spLocks noChangeShapeType="1"/>
                  </p:cNvSpPr>
                  <p:nvPr/>
                </p:nvSpPr>
                <p:spPr bwMode="auto">
                  <a:xfrm>
                    <a:off x="6963069" y="5943600"/>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6" name="Line 9"/>
                  <p:cNvSpPr>
                    <a:spLocks noChangeShapeType="1"/>
                  </p:cNvSpPr>
                  <p:nvPr/>
                </p:nvSpPr>
                <p:spPr bwMode="auto">
                  <a:xfrm>
                    <a:off x="6963069" y="6379113"/>
                    <a:ext cx="457200" cy="0"/>
                  </a:xfrm>
                  <a:prstGeom prst="line">
                    <a:avLst/>
                  </a:prstGeom>
                  <a:noFill/>
                  <a:ln w="38100">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7" name="Line 10"/>
                  <p:cNvSpPr>
                    <a:spLocks noChangeShapeType="1"/>
                  </p:cNvSpPr>
                  <p:nvPr/>
                </p:nvSpPr>
                <p:spPr bwMode="auto">
                  <a:xfrm>
                    <a:off x="6963069" y="6000986"/>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8" name="Line 11"/>
                  <p:cNvSpPr>
                    <a:spLocks noChangeShapeType="1"/>
                  </p:cNvSpPr>
                  <p:nvPr/>
                </p:nvSpPr>
                <p:spPr bwMode="auto">
                  <a:xfrm flipV="1">
                    <a:off x="6734469" y="5943600"/>
                    <a:ext cx="228600" cy="15240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9" name="Line 12"/>
                  <p:cNvSpPr>
                    <a:spLocks noChangeShapeType="1"/>
                  </p:cNvSpPr>
                  <p:nvPr/>
                </p:nvSpPr>
                <p:spPr bwMode="auto">
                  <a:xfrm>
                    <a:off x="6734469" y="6111876"/>
                    <a:ext cx="228600" cy="267238"/>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0" name="Text Box 21"/>
                  <p:cNvSpPr txBox="1">
                    <a:spLocks noChangeArrowheads="1"/>
                  </p:cNvSpPr>
                  <p:nvPr/>
                </p:nvSpPr>
                <p:spPr bwMode="auto">
                  <a:xfrm>
                    <a:off x="7404394" y="6150513"/>
                    <a:ext cx="765579"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srgbClr val="CC0A20"/>
                        </a:solidFill>
                      </a:rPr>
                      <a:t>m</a:t>
                    </a:r>
                    <a:r>
                      <a:rPr lang="en-US" baseline="-25000" dirty="0" smtClean="0">
                        <a:solidFill>
                          <a:srgbClr val="CC0A20"/>
                        </a:solidFill>
                      </a:rPr>
                      <a:t>s</a:t>
                    </a:r>
                    <a:r>
                      <a:rPr lang="en-US" dirty="0" smtClean="0">
                        <a:solidFill>
                          <a:srgbClr val="CC0A20"/>
                        </a:solidFill>
                      </a:rPr>
                      <a:t> = 0</a:t>
                    </a:r>
                  </a:p>
                </p:txBody>
              </p:sp>
              <p:sp>
                <p:nvSpPr>
                  <p:cNvPr id="211" name="Text Box 22"/>
                  <p:cNvSpPr txBox="1">
                    <a:spLocks noChangeArrowheads="1"/>
                  </p:cNvSpPr>
                  <p:nvPr/>
                </p:nvSpPr>
                <p:spPr bwMode="auto">
                  <a:xfrm>
                    <a:off x="7420269" y="5715000"/>
                    <a:ext cx="996950" cy="39687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prstClr val="black"/>
                        </a:solidFill>
                      </a:rPr>
                      <a:t>m</a:t>
                    </a:r>
                    <a:r>
                      <a:rPr lang="en-US" baseline="-25000" dirty="0" smtClean="0">
                        <a:solidFill>
                          <a:prstClr val="black"/>
                        </a:solidFill>
                      </a:rPr>
                      <a:t>s</a:t>
                    </a:r>
                    <a:r>
                      <a:rPr lang="en-US" dirty="0" smtClean="0">
                        <a:solidFill>
                          <a:prstClr val="black"/>
                        </a:solidFill>
                      </a:rPr>
                      <a:t> = </a:t>
                    </a:r>
                    <a:r>
                      <a:rPr lang="en-US" dirty="0" smtClean="0">
                        <a:solidFill>
                          <a:prstClr val="black"/>
                        </a:solidFill>
                        <a:ea typeface="Times New Roman" pitchFamily="1" charset="0"/>
                        <a:cs typeface="Times New Roman" pitchFamily="1" charset="0"/>
                      </a:rPr>
                      <a:t>±1</a:t>
                    </a:r>
                  </a:p>
                </p:txBody>
              </p:sp>
            </p:grpSp>
            <p:grpSp>
              <p:nvGrpSpPr>
                <p:cNvPr id="182" name="Group 86"/>
                <p:cNvGrpSpPr>
                  <a:grpSpLocks/>
                </p:cNvGrpSpPr>
                <p:nvPr/>
              </p:nvGrpSpPr>
              <p:grpSpPr bwMode="auto">
                <a:xfrm>
                  <a:off x="1566686" y="1008971"/>
                  <a:ext cx="1600200" cy="914400"/>
                  <a:chOff x="5972469" y="3657600"/>
                  <a:chExt cx="1600200" cy="914400"/>
                </a:xfrm>
              </p:grpSpPr>
              <p:sp>
                <p:nvSpPr>
                  <p:cNvPr id="187" name="Line 5"/>
                  <p:cNvSpPr>
                    <a:spLocks noChangeShapeType="1"/>
                  </p:cNvSpPr>
                  <p:nvPr/>
                </p:nvSpPr>
                <p:spPr bwMode="auto">
                  <a:xfrm>
                    <a:off x="5972469" y="4162779"/>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8" name="Line 13"/>
                  <p:cNvSpPr>
                    <a:spLocks noChangeShapeType="1"/>
                  </p:cNvSpPr>
                  <p:nvPr/>
                </p:nvSpPr>
                <p:spPr bwMode="auto">
                  <a:xfrm>
                    <a:off x="6886869" y="4114800"/>
                    <a:ext cx="457200" cy="0"/>
                  </a:xfrm>
                  <a:prstGeom prst="line">
                    <a:avLst/>
                  </a:prstGeom>
                  <a:noFill/>
                  <a:ln w="952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9" name="Line 14"/>
                  <p:cNvSpPr>
                    <a:spLocks noChangeShapeType="1"/>
                  </p:cNvSpPr>
                  <p:nvPr/>
                </p:nvSpPr>
                <p:spPr bwMode="auto">
                  <a:xfrm>
                    <a:off x="6886869" y="4191000"/>
                    <a:ext cx="457200" cy="0"/>
                  </a:xfrm>
                  <a:prstGeom prst="line">
                    <a:avLst/>
                  </a:prstGeom>
                  <a:noFill/>
                  <a:ln w="952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0" name="Line 15"/>
                  <p:cNvSpPr>
                    <a:spLocks noChangeShapeType="1"/>
                  </p:cNvSpPr>
                  <p:nvPr/>
                </p:nvSpPr>
                <p:spPr bwMode="auto">
                  <a:xfrm>
                    <a:off x="6886869" y="44196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1" name="Line 16"/>
                  <p:cNvSpPr>
                    <a:spLocks noChangeShapeType="1"/>
                  </p:cNvSpPr>
                  <p:nvPr/>
                </p:nvSpPr>
                <p:spPr bwMode="auto">
                  <a:xfrm>
                    <a:off x="6886869" y="43434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2" name="Line 17"/>
                  <p:cNvSpPr>
                    <a:spLocks noChangeShapeType="1"/>
                  </p:cNvSpPr>
                  <p:nvPr/>
                </p:nvSpPr>
                <p:spPr bwMode="auto">
                  <a:xfrm>
                    <a:off x="6886869" y="39624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3" name="Line 18"/>
                  <p:cNvSpPr>
                    <a:spLocks noChangeShapeType="1"/>
                  </p:cNvSpPr>
                  <p:nvPr/>
                </p:nvSpPr>
                <p:spPr bwMode="auto">
                  <a:xfrm>
                    <a:off x="6886869" y="38100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4" name="Line 19"/>
                  <p:cNvSpPr>
                    <a:spLocks noChangeShapeType="1"/>
                  </p:cNvSpPr>
                  <p:nvPr/>
                </p:nvSpPr>
                <p:spPr bwMode="auto">
                  <a:xfrm>
                    <a:off x="6725062" y="4172185"/>
                    <a:ext cx="152400" cy="238008"/>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5" name="Line 20"/>
                  <p:cNvSpPr>
                    <a:spLocks noChangeShapeType="1"/>
                  </p:cNvSpPr>
                  <p:nvPr/>
                </p:nvSpPr>
                <p:spPr bwMode="auto">
                  <a:xfrm flipV="1">
                    <a:off x="6725062" y="3809999"/>
                    <a:ext cx="161807" cy="333021"/>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6" name="Line 25"/>
                  <p:cNvSpPr>
                    <a:spLocks noChangeShapeType="1"/>
                  </p:cNvSpPr>
                  <p:nvPr/>
                </p:nvSpPr>
                <p:spPr bwMode="auto">
                  <a:xfrm>
                    <a:off x="5972469" y="4143021"/>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7" name="Oval 43"/>
                  <p:cNvSpPr>
                    <a:spLocks noChangeArrowheads="1"/>
                  </p:cNvSpPr>
                  <p:nvPr/>
                </p:nvSpPr>
                <p:spPr bwMode="auto">
                  <a:xfrm>
                    <a:off x="6810669" y="3657600"/>
                    <a:ext cx="762000" cy="914400"/>
                  </a:xfrm>
                  <a:prstGeom prst="ellipse">
                    <a:avLst/>
                  </a:prstGeom>
                  <a:solidFill>
                    <a:schemeClr val="bg1"/>
                  </a:solidFill>
                  <a:ln w="9525">
                    <a:noFill/>
                    <a:round/>
                    <a:headEnd/>
                    <a:tailEnd/>
                  </a:ln>
                </p:spPr>
                <p:txBody>
                  <a:bodyPr wrap="none" anchor="ctr">
                    <a:prstTxWarp prst="textNoShape">
                      <a:avLst/>
                    </a:prstTxWarp>
                  </a:bodyPr>
                  <a:lstStyle/>
                  <a:p>
                    <a:pPr fontAlgn="base">
                      <a:spcBef>
                        <a:spcPct val="0"/>
                      </a:spcBef>
                      <a:spcAft>
                        <a:spcPct val="0"/>
                      </a:spcAft>
                    </a:pPr>
                    <a:endParaRPr lang="en-US" smtClean="0">
                      <a:solidFill>
                        <a:prstClr val="black"/>
                      </a:solidFill>
                    </a:endParaRPr>
                  </a:p>
                </p:txBody>
              </p:sp>
              <p:sp>
                <p:nvSpPr>
                  <p:cNvPr id="198" name="Line 42"/>
                  <p:cNvSpPr>
                    <a:spLocks noChangeShapeType="1"/>
                  </p:cNvSpPr>
                  <p:nvPr/>
                </p:nvSpPr>
                <p:spPr bwMode="auto">
                  <a:xfrm>
                    <a:off x="6886869" y="4119756"/>
                    <a:ext cx="457200" cy="0"/>
                  </a:xfrm>
                  <a:prstGeom prst="line">
                    <a:avLst/>
                  </a:prstGeom>
                  <a:noFill/>
                  <a:ln w="2857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9" name="Line 43"/>
                  <p:cNvSpPr>
                    <a:spLocks noChangeShapeType="1"/>
                  </p:cNvSpPr>
                  <p:nvPr/>
                </p:nvSpPr>
                <p:spPr bwMode="auto">
                  <a:xfrm>
                    <a:off x="6886869" y="4219221"/>
                    <a:ext cx="457200" cy="0"/>
                  </a:xfrm>
                  <a:prstGeom prst="line">
                    <a:avLst/>
                  </a:prstGeom>
                  <a:noFill/>
                  <a:ln w="2857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0" name="Line 44"/>
                  <p:cNvSpPr>
                    <a:spLocks noChangeShapeType="1"/>
                  </p:cNvSpPr>
                  <p:nvPr/>
                </p:nvSpPr>
                <p:spPr bwMode="auto">
                  <a:xfrm>
                    <a:off x="6886869" y="44196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1" name="Line 45"/>
                  <p:cNvSpPr>
                    <a:spLocks noChangeShapeType="1"/>
                  </p:cNvSpPr>
                  <p:nvPr/>
                </p:nvSpPr>
                <p:spPr bwMode="auto">
                  <a:xfrm>
                    <a:off x="6886869" y="4390435"/>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2" name="Line 46"/>
                  <p:cNvSpPr>
                    <a:spLocks noChangeShapeType="1"/>
                  </p:cNvSpPr>
                  <p:nvPr/>
                </p:nvSpPr>
                <p:spPr bwMode="auto">
                  <a:xfrm>
                    <a:off x="6886869" y="3962400"/>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3" name="Line 47"/>
                  <p:cNvSpPr>
                    <a:spLocks noChangeShapeType="1"/>
                  </p:cNvSpPr>
                  <p:nvPr/>
                </p:nvSpPr>
                <p:spPr bwMode="auto">
                  <a:xfrm>
                    <a:off x="6886869" y="3810000"/>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183" name="Text Box 6"/>
                <p:cNvSpPr txBox="1">
                  <a:spLocks noChangeArrowheads="1"/>
                </p:cNvSpPr>
                <p:nvPr/>
              </p:nvSpPr>
              <p:spPr bwMode="auto">
                <a:xfrm>
                  <a:off x="484541" y="2754755"/>
                  <a:ext cx="1219200" cy="923330"/>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smtClean="0">
                      <a:solidFill>
                        <a:prstClr val="black"/>
                      </a:solidFill>
                    </a:rPr>
                    <a:t>ground state</a:t>
                  </a:r>
                </a:p>
                <a:p>
                  <a:pPr algn="ctr" fontAlgn="base">
                    <a:spcBef>
                      <a:spcPct val="0"/>
                    </a:spcBef>
                    <a:spcAft>
                      <a:spcPct val="0"/>
                    </a:spcAft>
                  </a:pPr>
                  <a:r>
                    <a:rPr lang="en-US" dirty="0">
                      <a:solidFill>
                        <a:prstClr val="black"/>
                      </a:solidFill>
                    </a:rPr>
                    <a:t>S = 1 </a:t>
                  </a:r>
                  <a:endParaRPr lang="en-US" dirty="0" smtClean="0">
                    <a:solidFill>
                      <a:prstClr val="black"/>
                    </a:solidFill>
                  </a:endParaRPr>
                </a:p>
              </p:txBody>
            </p:sp>
            <p:sp>
              <p:nvSpPr>
                <p:cNvPr id="184" name="Line 5"/>
                <p:cNvSpPr>
                  <a:spLocks noChangeShapeType="1"/>
                </p:cNvSpPr>
                <p:nvPr/>
              </p:nvSpPr>
              <p:spPr bwMode="auto">
                <a:xfrm flipV="1">
                  <a:off x="3351605" y="2073981"/>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5" name="Line 5"/>
                <p:cNvSpPr>
                  <a:spLocks noChangeShapeType="1"/>
                </p:cNvSpPr>
                <p:nvPr/>
              </p:nvSpPr>
              <p:spPr bwMode="auto">
                <a:xfrm flipV="1">
                  <a:off x="3362210" y="2710414"/>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6" name="Line 45"/>
                <p:cNvSpPr>
                  <a:spLocks noChangeShapeType="1"/>
                </p:cNvSpPr>
                <p:nvPr/>
              </p:nvSpPr>
              <p:spPr bwMode="auto">
                <a:xfrm>
                  <a:off x="2481086" y="1780378"/>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177" name="Line 20"/>
              <p:cNvSpPr>
                <a:spLocks noChangeShapeType="1"/>
              </p:cNvSpPr>
              <p:nvPr/>
            </p:nvSpPr>
            <p:spPr bwMode="auto">
              <a:xfrm flipH="1" flipV="1">
                <a:off x="2603106" y="1319195"/>
                <a:ext cx="497446" cy="689258"/>
              </a:xfrm>
              <a:prstGeom prst="line">
                <a:avLst/>
              </a:prstGeom>
              <a:noFill/>
              <a:ln w="19050" cmpd="sng">
                <a:solidFill>
                  <a:schemeClr val="tx1"/>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8" name="Line 20"/>
              <p:cNvSpPr>
                <a:spLocks noChangeShapeType="1"/>
              </p:cNvSpPr>
              <p:nvPr/>
            </p:nvSpPr>
            <p:spPr bwMode="auto">
              <a:xfrm flipH="1" flipV="1">
                <a:off x="2595640" y="1751631"/>
                <a:ext cx="423924" cy="902231"/>
              </a:xfrm>
              <a:prstGeom prst="line">
                <a:avLst/>
              </a:prstGeom>
              <a:noFill/>
              <a:ln w="19050" cmpd="sng">
                <a:solidFill>
                  <a:schemeClr val="tx1"/>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9" name="Line 20"/>
              <p:cNvSpPr>
                <a:spLocks noChangeShapeType="1"/>
              </p:cNvSpPr>
              <p:nvPr/>
            </p:nvSpPr>
            <p:spPr bwMode="auto">
              <a:xfrm flipV="1">
                <a:off x="2427881" y="2932785"/>
                <a:ext cx="517377" cy="797697"/>
              </a:xfrm>
              <a:prstGeom prst="line">
                <a:avLst/>
              </a:prstGeom>
              <a:noFill/>
              <a:ln w="12700" cmpd="sng">
                <a:solidFill>
                  <a:schemeClr val="bg1">
                    <a:lumMod val="50000"/>
                  </a:schemeClr>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cxnSp>
        <p:nvCxnSpPr>
          <p:cNvPr id="71" name="Straight Arrow Connector 70"/>
          <p:cNvCxnSpPr/>
          <p:nvPr/>
        </p:nvCxnSpPr>
        <p:spPr>
          <a:xfrm flipV="1">
            <a:off x="7651580" y="4436912"/>
            <a:ext cx="0" cy="21073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5022909" y="713660"/>
            <a:ext cx="3683841" cy="1882473"/>
            <a:chOff x="5022909" y="713660"/>
            <a:chExt cx="3683841" cy="1882473"/>
          </a:xfrm>
        </p:grpSpPr>
        <p:sp>
          <p:nvSpPr>
            <p:cNvPr id="72" name="TextBox 71"/>
            <p:cNvSpPr txBox="1"/>
            <p:nvPr/>
          </p:nvSpPr>
          <p:spPr>
            <a:xfrm>
              <a:off x="5022909" y="713660"/>
              <a:ext cx="2918263" cy="646331"/>
            </a:xfrm>
            <a:prstGeom prst="rect">
              <a:avLst/>
            </a:prstGeom>
            <a:noFill/>
          </p:spPr>
          <p:txBody>
            <a:bodyPr wrap="square" rtlCol="0">
              <a:spAutoFit/>
            </a:bodyPr>
            <a:lstStyle/>
            <a:p>
              <a:r>
                <a:rPr lang="en-US" dirty="0" smtClean="0">
                  <a:solidFill>
                    <a:srgbClr val="000090"/>
                  </a:solidFill>
                </a:rPr>
                <a:t>A</a:t>
              </a:r>
              <a:r>
                <a:rPr lang="en-US" baseline="-25000" dirty="0" smtClean="0">
                  <a:solidFill>
                    <a:srgbClr val="000090"/>
                  </a:solidFill>
                </a:rPr>
                <a:t>1</a:t>
              </a:r>
              <a:r>
                <a:rPr lang="en-US" dirty="0" smtClean="0">
                  <a:solidFill>
                    <a:srgbClr val="000090"/>
                  </a:solidFill>
                </a:rPr>
                <a:t> transition efficiently optically pumps into </a:t>
              </a:r>
              <a:r>
                <a:rPr lang="en-US" dirty="0" err="1" smtClean="0">
                  <a:solidFill>
                    <a:srgbClr val="000090"/>
                  </a:solidFill>
                </a:rPr>
                <a:t>m</a:t>
              </a:r>
              <a:r>
                <a:rPr lang="en-US" baseline="-25000" dirty="0" err="1" smtClean="0">
                  <a:solidFill>
                    <a:srgbClr val="000090"/>
                  </a:solidFill>
                </a:rPr>
                <a:t>s</a:t>
              </a:r>
              <a:r>
                <a:rPr lang="en-US" dirty="0" smtClean="0">
                  <a:solidFill>
                    <a:srgbClr val="000090"/>
                  </a:solidFill>
                </a:rPr>
                <a:t>= 0</a:t>
              </a:r>
              <a:endParaRPr lang="en-US" dirty="0">
                <a:solidFill>
                  <a:srgbClr val="000090"/>
                </a:solidFill>
              </a:endParaRPr>
            </a:p>
          </p:txBody>
        </p:sp>
        <p:sp>
          <p:nvSpPr>
            <p:cNvPr id="73" name="TextBox 72"/>
            <p:cNvSpPr txBox="1"/>
            <p:nvPr/>
          </p:nvSpPr>
          <p:spPr>
            <a:xfrm>
              <a:off x="5022909" y="1672803"/>
              <a:ext cx="3683841" cy="923330"/>
            </a:xfrm>
            <a:prstGeom prst="rect">
              <a:avLst/>
            </a:prstGeom>
            <a:noFill/>
          </p:spPr>
          <p:txBody>
            <a:bodyPr wrap="square" rtlCol="0">
              <a:spAutoFit/>
            </a:bodyPr>
            <a:lstStyle/>
            <a:p>
              <a:r>
                <a:rPr lang="en-US" dirty="0" smtClean="0">
                  <a:solidFill>
                    <a:srgbClr val="CC0A20"/>
                  </a:solidFill>
                </a:rPr>
                <a:t>E</a:t>
              </a:r>
              <a:r>
                <a:rPr lang="en-US" baseline="-25000" dirty="0" smtClean="0">
                  <a:solidFill>
                    <a:srgbClr val="CC0A20"/>
                  </a:solidFill>
                </a:rPr>
                <a:t>x</a:t>
              </a:r>
              <a:r>
                <a:rPr lang="en-US" dirty="0" smtClean="0">
                  <a:solidFill>
                    <a:srgbClr val="CC0A20"/>
                  </a:solidFill>
                </a:rPr>
                <a:t> and </a:t>
              </a:r>
              <a:r>
                <a:rPr lang="en-US" dirty="0" err="1" smtClean="0">
                  <a:solidFill>
                    <a:srgbClr val="CC0A20"/>
                  </a:solidFill>
                </a:rPr>
                <a:t>E</a:t>
              </a:r>
              <a:r>
                <a:rPr lang="en-US" baseline="-25000" dirty="0" err="1" smtClean="0">
                  <a:solidFill>
                    <a:srgbClr val="CC0A20"/>
                  </a:solidFill>
                </a:rPr>
                <a:t>y</a:t>
              </a:r>
              <a:r>
                <a:rPr lang="en-US" dirty="0">
                  <a:solidFill>
                    <a:srgbClr val="CC0A20"/>
                  </a:solidFill>
                </a:rPr>
                <a:t> </a:t>
              </a:r>
              <a:r>
                <a:rPr lang="en-US" dirty="0" smtClean="0">
                  <a:solidFill>
                    <a:srgbClr val="CC0A20"/>
                  </a:solidFill>
                </a:rPr>
                <a:t>can be nearly cycling transitions (low strain, low T)</a:t>
              </a:r>
            </a:p>
            <a:p>
              <a:r>
                <a:rPr lang="en-US" dirty="0">
                  <a:solidFill>
                    <a:srgbClr val="CC0A20"/>
                  </a:solidFill>
                </a:rPr>
                <a:t>	</a:t>
              </a:r>
              <a:r>
                <a:rPr lang="en-US" dirty="0" smtClean="0">
                  <a:solidFill>
                    <a:srgbClr val="CC0A20"/>
                  </a:solidFill>
                </a:rPr>
                <a:t>100s of optical cycles</a:t>
              </a:r>
              <a:endParaRPr lang="en-US" dirty="0">
                <a:solidFill>
                  <a:srgbClr val="CC0A20"/>
                </a:solidFill>
              </a:endParaRPr>
            </a:p>
          </p:txBody>
        </p:sp>
      </p:grpSp>
      <p:cxnSp>
        <p:nvCxnSpPr>
          <p:cNvPr id="9" name="Straight Connector 8"/>
          <p:cNvCxnSpPr/>
          <p:nvPr/>
        </p:nvCxnSpPr>
        <p:spPr>
          <a:xfrm flipH="1">
            <a:off x="7147055" y="4454429"/>
            <a:ext cx="1316547" cy="0"/>
          </a:xfrm>
          <a:prstGeom prst="line">
            <a:avLst/>
          </a:prstGeom>
          <a:ln w="12700"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5068953" y="2596133"/>
            <a:ext cx="3864850" cy="985314"/>
            <a:chOff x="5068953" y="2596133"/>
            <a:chExt cx="3864850" cy="985314"/>
          </a:xfrm>
        </p:grpSpPr>
        <p:sp>
          <p:nvSpPr>
            <p:cNvPr id="11" name="TextBox 10"/>
            <p:cNvSpPr txBox="1"/>
            <p:nvPr/>
          </p:nvSpPr>
          <p:spPr>
            <a:xfrm>
              <a:off x="5068953" y="2596133"/>
              <a:ext cx="3445737" cy="369332"/>
            </a:xfrm>
            <a:prstGeom prst="rect">
              <a:avLst/>
            </a:prstGeom>
            <a:noFill/>
          </p:spPr>
          <p:txBody>
            <a:bodyPr wrap="none" rtlCol="0">
              <a:spAutoFit/>
            </a:bodyPr>
            <a:lstStyle/>
            <a:p>
              <a:r>
                <a:rPr lang="en-US" dirty="0" smtClean="0"/>
                <a:t>Faraday rotation from a single spin</a:t>
              </a:r>
              <a:endParaRPr lang="en-US" dirty="0"/>
            </a:p>
          </p:txBody>
        </p:sp>
        <p:sp>
          <p:nvSpPr>
            <p:cNvPr id="85" name="TextBox 84"/>
            <p:cNvSpPr txBox="1"/>
            <p:nvPr/>
          </p:nvSpPr>
          <p:spPr>
            <a:xfrm>
              <a:off x="5089971" y="2935116"/>
              <a:ext cx="3677105" cy="646331"/>
            </a:xfrm>
            <a:prstGeom prst="rect">
              <a:avLst/>
            </a:prstGeom>
            <a:noFill/>
          </p:spPr>
          <p:txBody>
            <a:bodyPr wrap="square" rtlCol="0">
              <a:spAutoFit/>
            </a:bodyPr>
            <a:lstStyle/>
            <a:p>
              <a:r>
                <a:rPr lang="en-US" dirty="0" smtClean="0"/>
                <a:t>Optical Stark effect to manipulate spin energy levels</a:t>
              </a:r>
              <a:endParaRPr lang="en-US" dirty="0"/>
            </a:p>
          </p:txBody>
        </p:sp>
        <p:sp>
          <p:nvSpPr>
            <p:cNvPr id="12" name="TextBox 11"/>
            <p:cNvSpPr txBox="1"/>
            <p:nvPr/>
          </p:nvSpPr>
          <p:spPr>
            <a:xfrm>
              <a:off x="7069190" y="3304448"/>
              <a:ext cx="1864613" cy="276999"/>
            </a:xfrm>
            <a:prstGeom prst="rect">
              <a:avLst/>
            </a:prstGeom>
            <a:noFill/>
          </p:spPr>
          <p:txBody>
            <a:bodyPr wrap="none" rtlCol="0">
              <a:spAutoFit/>
            </a:bodyPr>
            <a:lstStyle/>
            <a:p>
              <a:r>
                <a:rPr lang="en-US" sz="1200" dirty="0" smtClean="0"/>
                <a:t>Buckley et al. 2010 Science</a:t>
              </a:r>
              <a:endParaRPr lang="en-US" sz="1200" dirty="0"/>
            </a:p>
          </p:txBody>
        </p:sp>
      </p:grpSp>
    </p:spTree>
    <p:custDataLst>
      <p:tags r:id="rId1"/>
    </p:custDataLst>
    <p:extLst>
      <p:ext uri="{BB962C8B-B14F-4D97-AF65-F5344CB8AC3E}">
        <p14:creationId xmlns:p14="http://schemas.microsoft.com/office/powerpoint/2010/main" val="332846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0"/>
            <a:ext cx="9156293" cy="524933"/>
          </a:xfrm>
          <a:prstGeom prst="rect">
            <a:avLst/>
          </a:prstGeom>
          <a:solidFill>
            <a:schemeClr val="accent2">
              <a:lumMod val="75000"/>
            </a:schemeClr>
          </a:solidFill>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bg1"/>
                </a:solidFill>
                <a:latin typeface="+mn-lt"/>
                <a:ea typeface="ＭＳ Ｐゴシック" charset="0"/>
                <a:cs typeface="ＭＳ Ｐゴシック" charset="0"/>
              </a:rPr>
              <a:t>Using resonant optical transitions</a:t>
            </a:r>
            <a:r>
              <a:rPr lang="en-US" sz="2800" b="1" dirty="0">
                <a:solidFill>
                  <a:schemeClr val="bg1"/>
                </a:solidFill>
                <a:latin typeface="+mn-lt"/>
                <a:ea typeface="ＭＳ Ｐゴシック" charset="0"/>
                <a:cs typeface="ＭＳ Ｐゴシック" charset="0"/>
              </a:rPr>
              <a:t> </a:t>
            </a:r>
            <a:r>
              <a:rPr lang="en-US" sz="2800" b="1" dirty="0" smtClean="0">
                <a:solidFill>
                  <a:schemeClr val="bg1"/>
                </a:solidFill>
                <a:latin typeface="+mn-lt"/>
                <a:ea typeface="ＭＳ Ｐゴシック" charset="0"/>
                <a:cs typeface="ＭＳ Ｐゴシック" charset="0"/>
              </a:rPr>
              <a:t>to access the NV spin</a:t>
            </a:r>
            <a:endParaRPr lang="en-US" sz="2800" b="1" dirty="0">
              <a:solidFill>
                <a:schemeClr val="bg1"/>
              </a:solidFill>
              <a:latin typeface="+mn-lt"/>
              <a:ea typeface="ＭＳ Ｐゴシック" charset="0"/>
              <a:cs typeface="ＭＳ Ｐゴシック" charset="0"/>
            </a:endParaRPr>
          </a:p>
        </p:txBody>
      </p:sp>
      <p:sp>
        <p:nvSpPr>
          <p:cNvPr id="5" name="TextBox 4"/>
          <p:cNvSpPr txBox="1"/>
          <p:nvPr/>
        </p:nvSpPr>
        <p:spPr>
          <a:xfrm>
            <a:off x="247815" y="700052"/>
            <a:ext cx="4083169" cy="923330"/>
          </a:xfrm>
          <a:prstGeom prst="rect">
            <a:avLst/>
          </a:prstGeom>
          <a:noFill/>
        </p:spPr>
        <p:txBody>
          <a:bodyPr wrap="none" rtlCol="0">
            <a:spAutoFit/>
          </a:bodyPr>
          <a:lstStyle/>
          <a:p>
            <a:pPr marL="285750" indent="-285750">
              <a:buFont typeface="Arial"/>
              <a:buChar char="•"/>
            </a:pPr>
            <a:r>
              <a:rPr lang="en-US" b="1" dirty="0" smtClean="0">
                <a:solidFill>
                  <a:schemeClr val="bg1">
                    <a:lumMod val="50000"/>
                  </a:schemeClr>
                </a:solidFill>
              </a:rPr>
              <a:t>Optical pumping </a:t>
            </a:r>
            <a:r>
              <a:rPr lang="en-US" b="1" dirty="0" err="1" smtClean="0">
                <a:solidFill>
                  <a:schemeClr val="bg1">
                    <a:lumMod val="50000"/>
                  </a:schemeClr>
                </a:solidFill>
              </a:rPr>
              <a:t>vs</a:t>
            </a:r>
            <a:r>
              <a:rPr lang="en-US" b="1" dirty="0" smtClean="0">
                <a:solidFill>
                  <a:schemeClr val="bg1">
                    <a:lumMod val="50000"/>
                  </a:schemeClr>
                </a:solidFill>
              </a:rPr>
              <a:t> cycling transitions</a:t>
            </a:r>
          </a:p>
          <a:p>
            <a:pPr marL="285750" indent="-285750">
              <a:buFont typeface="Arial"/>
              <a:buChar char="•"/>
            </a:pPr>
            <a:r>
              <a:rPr lang="en-US" b="1" dirty="0" smtClean="0">
                <a:solidFill>
                  <a:schemeClr val="bg1">
                    <a:lumMod val="50000"/>
                  </a:schemeClr>
                </a:solidFill>
              </a:rPr>
              <a:t>Dispersive properties</a:t>
            </a:r>
          </a:p>
          <a:p>
            <a:pPr marL="285750" indent="-285750">
              <a:buFont typeface="Arial"/>
              <a:buChar char="•"/>
            </a:pPr>
            <a:r>
              <a:rPr lang="en-US" b="1" dirty="0" smtClean="0"/>
              <a:t>Lambda level configurations</a:t>
            </a:r>
            <a:endParaRPr lang="en-US" b="1" dirty="0"/>
          </a:p>
        </p:txBody>
      </p:sp>
      <p:grpSp>
        <p:nvGrpSpPr>
          <p:cNvPr id="172" name="Group 171"/>
          <p:cNvGrpSpPr/>
          <p:nvPr/>
        </p:nvGrpSpPr>
        <p:grpSpPr>
          <a:xfrm>
            <a:off x="5350372" y="3665574"/>
            <a:ext cx="3416704" cy="3019407"/>
            <a:chOff x="-12678" y="851809"/>
            <a:chExt cx="3416704" cy="3019407"/>
          </a:xfrm>
        </p:grpSpPr>
        <p:grpSp>
          <p:nvGrpSpPr>
            <p:cNvPr id="173" name="Group 85"/>
            <p:cNvGrpSpPr>
              <a:grpSpLocks/>
            </p:cNvGrpSpPr>
            <p:nvPr/>
          </p:nvGrpSpPr>
          <p:grpSpPr bwMode="auto">
            <a:xfrm>
              <a:off x="1197115" y="1027785"/>
              <a:ext cx="762000" cy="2362200"/>
              <a:chOff x="5972469" y="3657600"/>
              <a:chExt cx="762000" cy="2362200"/>
            </a:xfrm>
          </p:grpSpPr>
          <p:sp>
            <p:nvSpPr>
              <p:cNvPr id="212" name="Line 26"/>
              <p:cNvSpPr>
                <a:spLocks noChangeShapeType="1"/>
              </p:cNvSpPr>
              <p:nvPr/>
            </p:nvSpPr>
            <p:spPr bwMode="auto">
              <a:xfrm>
                <a:off x="5972469" y="3733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3" name="Line 27"/>
              <p:cNvSpPr>
                <a:spLocks noChangeShapeType="1"/>
              </p:cNvSpPr>
              <p:nvPr/>
            </p:nvSpPr>
            <p:spPr bwMode="auto">
              <a:xfrm>
                <a:off x="5972469" y="3810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4" name="Line 28"/>
              <p:cNvSpPr>
                <a:spLocks noChangeShapeType="1"/>
              </p:cNvSpPr>
              <p:nvPr/>
            </p:nvSpPr>
            <p:spPr bwMode="auto">
              <a:xfrm>
                <a:off x="5972469" y="3886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5" name="Line 29"/>
              <p:cNvSpPr>
                <a:spLocks noChangeShapeType="1"/>
              </p:cNvSpPr>
              <p:nvPr/>
            </p:nvSpPr>
            <p:spPr bwMode="auto">
              <a:xfrm>
                <a:off x="5972469" y="3962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6" name="Line 30"/>
              <p:cNvSpPr>
                <a:spLocks noChangeShapeType="1"/>
              </p:cNvSpPr>
              <p:nvPr/>
            </p:nvSpPr>
            <p:spPr bwMode="auto">
              <a:xfrm>
                <a:off x="5972469" y="4038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7" name="Line 31"/>
              <p:cNvSpPr>
                <a:spLocks noChangeShapeType="1"/>
              </p:cNvSpPr>
              <p:nvPr/>
            </p:nvSpPr>
            <p:spPr bwMode="auto">
              <a:xfrm>
                <a:off x="5972469" y="3657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8" name="Line 32"/>
              <p:cNvSpPr>
                <a:spLocks noChangeShapeType="1"/>
              </p:cNvSpPr>
              <p:nvPr/>
            </p:nvSpPr>
            <p:spPr bwMode="auto">
              <a:xfrm>
                <a:off x="5972469" y="6019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9" name="Line 33"/>
              <p:cNvSpPr>
                <a:spLocks noChangeShapeType="1"/>
              </p:cNvSpPr>
              <p:nvPr/>
            </p:nvSpPr>
            <p:spPr bwMode="auto">
              <a:xfrm>
                <a:off x="5972469" y="5638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0" name="Line 34"/>
              <p:cNvSpPr>
                <a:spLocks noChangeShapeType="1"/>
              </p:cNvSpPr>
              <p:nvPr/>
            </p:nvSpPr>
            <p:spPr bwMode="auto">
              <a:xfrm>
                <a:off x="5972469" y="5715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1" name="Line 35"/>
              <p:cNvSpPr>
                <a:spLocks noChangeShapeType="1"/>
              </p:cNvSpPr>
              <p:nvPr/>
            </p:nvSpPr>
            <p:spPr bwMode="auto">
              <a:xfrm>
                <a:off x="5972469" y="5791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2" name="Line 36"/>
              <p:cNvSpPr>
                <a:spLocks noChangeShapeType="1"/>
              </p:cNvSpPr>
              <p:nvPr/>
            </p:nvSpPr>
            <p:spPr bwMode="auto">
              <a:xfrm>
                <a:off x="5972469" y="5867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3" name="Line 37"/>
              <p:cNvSpPr>
                <a:spLocks noChangeShapeType="1"/>
              </p:cNvSpPr>
              <p:nvPr/>
            </p:nvSpPr>
            <p:spPr bwMode="auto">
              <a:xfrm>
                <a:off x="5972469" y="5943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24" name="Line 38"/>
              <p:cNvSpPr>
                <a:spLocks noChangeShapeType="1"/>
              </p:cNvSpPr>
              <p:nvPr/>
            </p:nvSpPr>
            <p:spPr bwMode="auto">
              <a:xfrm>
                <a:off x="5972469" y="5562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nvGrpSpPr>
            <p:cNvPr id="175" name="Group 174"/>
            <p:cNvGrpSpPr/>
            <p:nvPr/>
          </p:nvGrpSpPr>
          <p:grpSpPr>
            <a:xfrm>
              <a:off x="-12678" y="851809"/>
              <a:ext cx="3416704" cy="3019407"/>
              <a:chOff x="-12678" y="851809"/>
              <a:chExt cx="3416704" cy="3019407"/>
            </a:xfrm>
          </p:grpSpPr>
          <p:grpSp>
            <p:nvGrpSpPr>
              <p:cNvPr id="176" name="Group 175"/>
              <p:cNvGrpSpPr/>
              <p:nvPr/>
            </p:nvGrpSpPr>
            <p:grpSpPr>
              <a:xfrm>
                <a:off x="-12678" y="851809"/>
                <a:ext cx="3416704" cy="3019407"/>
                <a:chOff x="347486" y="851809"/>
                <a:chExt cx="3416704" cy="3019407"/>
              </a:xfrm>
            </p:grpSpPr>
            <p:sp>
              <p:nvSpPr>
                <p:cNvPr id="180" name="Text Box 7"/>
                <p:cNvSpPr txBox="1">
                  <a:spLocks noChangeArrowheads="1"/>
                </p:cNvSpPr>
                <p:nvPr/>
              </p:nvSpPr>
              <p:spPr bwMode="auto">
                <a:xfrm>
                  <a:off x="564974" y="851809"/>
                  <a:ext cx="1223962" cy="923925"/>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a:solidFill>
                        <a:prstClr val="black"/>
                      </a:solidFill>
                    </a:rPr>
                    <a:t>e</a:t>
                  </a:r>
                  <a:r>
                    <a:rPr lang="en-US" dirty="0" smtClean="0">
                      <a:solidFill>
                        <a:prstClr val="black"/>
                      </a:solidFill>
                    </a:rPr>
                    <a:t>xcited state </a:t>
                  </a:r>
                </a:p>
                <a:p>
                  <a:pPr algn="ctr" fontAlgn="base">
                    <a:spcBef>
                      <a:spcPct val="0"/>
                    </a:spcBef>
                    <a:spcAft>
                      <a:spcPct val="0"/>
                    </a:spcAft>
                  </a:pPr>
                  <a:r>
                    <a:rPr lang="en-US" dirty="0" smtClean="0">
                      <a:solidFill>
                        <a:prstClr val="black"/>
                      </a:solidFill>
                    </a:rPr>
                    <a:t>S = 1</a:t>
                  </a:r>
                </a:p>
              </p:txBody>
            </p:sp>
            <p:grpSp>
              <p:nvGrpSpPr>
                <p:cNvPr id="181" name="Group 87"/>
                <p:cNvGrpSpPr>
                  <a:grpSpLocks/>
                </p:cNvGrpSpPr>
                <p:nvPr/>
              </p:nvGrpSpPr>
              <p:grpSpPr bwMode="auto">
                <a:xfrm>
                  <a:off x="1566686" y="3294971"/>
                  <a:ext cx="2197504" cy="576245"/>
                  <a:chOff x="5972469" y="5943600"/>
                  <a:chExt cx="2197504" cy="576245"/>
                </a:xfrm>
              </p:grpSpPr>
              <p:sp>
                <p:nvSpPr>
                  <p:cNvPr id="204" name="Line 4"/>
                  <p:cNvSpPr>
                    <a:spLocks noChangeShapeType="1"/>
                  </p:cNvSpPr>
                  <p:nvPr/>
                </p:nvSpPr>
                <p:spPr bwMode="auto">
                  <a:xfrm>
                    <a:off x="5972469" y="6096000"/>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6" name="Line 9"/>
                  <p:cNvSpPr>
                    <a:spLocks noChangeShapeType="1"/>
                  </p:cNvSpPr>
                  <p:nvPr/>
                </p:nvSpPr>
                <p:spPr bwMode="auto">
                  <a:xfrm>
                    <a:off x="6963069" y="6379113"/>
                    <a:ext cx="457200" cy="0"/>
                  </a:xfrm>
                  <a:prstGeom prst="line">
                    <a:avLst/>
                  </a:prstGeom>
                  <a:noFill/>
                  <a:ln w="38100">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8" name="Line 11"/>
                  <p:cNvSpPr>
                    <a:spLocks noChangeShapeType="1"/>
                  </p:cNvSpPr>
                  <p:nvPr/>
                </p:nvSpPr>
                <p:spPr bwMode="auto">
                  <a:xfrm flipV="1">
                    <a:off x="6734469" y="5943600"/>
                    <a:ext cx="228600" cy="15240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9" name="Line 12"/>
                  <p:cNvSpPr>
                    <a:spLocks noChangeShapeType="1"/>
                  </p:cNvSpPr>
                  <p:nvPr/>
                </p:nvSpPr>
                <p:spPr bwMode="auto">
                  <a:xfrm>
                    <a:off x="6734469" y="6111876"/>
                    <a:ext cx="228600" cy="267238"/>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0" name="Text Box 21"/>
                  <p:cNvSpPr txBox="1">
                    <a:spLocks noChangeArrowheads="1"/>
                  </p:cNvSpPr>
                  <p:nvPr/>
                </p:nvSpPr>
                <p:spPr bwMode="auto">
                  <a:xfrm>
                    <a:off x="7404394" y="6150513"/>
                    <a:ext cx="765579"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srgbClr val="CC0A20"/>
                        </a:solidFill>
                      </a:rPr>
                      <a:t>m</a:t>
                    </a:r>
                    <a:r>
                      <a:rPr lang="en-US" baseline="-25000" dirty="0" smtClean="0">
                        <a:solidFill>
                          <a:srgbClr val="CC0A20"/>
                        </a:solidFill>
                      </a:rPr>
                      <a:t>s</a:t>
                    </a:r>
                    <a:r>
                      <a:rPr lang="en-US" dirty="0" smtClean="0">
                        <a:solidFill>
                          <a:srgbClr val="CC0A20"/>
                        </a:solidFill>
                      </a:rPr>
                      <a:t> = 0</a:t>
                    </a:r>
                  </a:p>
                </p:txBody>
              </p:sp>
            </p:grpSp>
            <p:grpSp>
              <p:nvGrpSpPr>
                <p:cNvPr id="182" name="Group 86"/>
                <p:cNvGrpSpPr>
                  <a:grpSpLocks/>
                </p:cNvGrpSpPr>
                <p:nvPr/>
              </p:nvGrpSpPr>
              <p:grpSpPr bwMode="auto">
                <a:xfrm>
                  <a:off x="1566686" y="1008971"/>
                  <a:ext cx="1600200" cy="914400"/>
                  <a:chOff x="5972469" y="3657600"/>
                  <a:chExt cx="1600200" cy="914400"/>
                </a:xfrm>
              </p:grpSpPr>
              <p:sp>
                <p:nvSpPr>
                  <p:cNvPr id="187" name="Line 5"/>
                  <p:cNvSpPr>
                    <a:spLocks noChangeShapeType="1"/>
                  </p:cNvSpPr>
                  <p:nvPr/>
                </p:nvSpPr>
                <p:spPr bwMode="auto">
                  <a:xfrm>
                    <a:off x="5972469" y="4162779"/>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8" name="Line 13"/>
                  <p:cNvSpPr>
                    <a:spLocks noChangeShapeType="1"/>
                  </p:cNvSpPr>
                  <p:nvPr/>
                </p:nvSpPr>
                <p:spPr bwMode="auto">
                  <a:xfrm>
                    <a:off x="6886869" y="4114800"/>
                    <a:ext cx="457200" cy="0"/>
                  </a:xfrm>
                  <a:prstGeom prst="line">
                    <a:avLst/>
                  </a:prstGeom>
                  <a:noFill/>
                  <a:ln w="952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9" name="Line 14"/>
                  <p:cNvSpPr>
                    <a:spLocks noChangeShapeType="1"/>
                  </p:cNvSpPr>
                  <p:nvPr/>
                </p:nvSpPr>
                <p:spPr bwMode="auto">
                  <a:xfrm>
                    <a:off x="6886869" y="4191000"/>
                    <a:ext cx="457200" cy="0"/>
                  </a:xfrm>
                  <a:prstGeom prst="line">
                    <a:avLst/>
                  </a:prstGeom>
                  <a:noFill/>
                  <a:ln w="952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0" name="Line 15"/>
                  <p:cNvSpPr>
                    <a:spLocks noChangeShapeType="1"/>
                  </p:cNvSpPr>
                  <p:nvPr/>
                </p:nvSpPr>
                <p:spPr bwMode="auto">
                  <a:xfrm>
                    <a:off x="6886869" y="44196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1" name="Line 16"/>
                  <p:cNvSpPr>
                    <a:spLocks noChangeShapeType="1"/>
                  </p:cNvSpPr>
                  <p:nvPr/>
                </p:nvSpPr>
                <p:spPr bwMode="auto">
                  <a:xfrm>
                    <a:off x="6886869" y="43434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2" name="Line 17"/>
                  <p:cNvSpPr>
                    <a:spLocks noChangeShapeType="1"/>
                  </p:cNvSpPr>
                  <p:nvPr/>
                </p:nvSpPr>
                <p:spPr bwMode="auto">
                  <a:xfrm>
                    <a:off x="6886869" y="39624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3" name="Line 18"/>
                  <p:cNvSpPr>
                    <a:spLocks noChangeShapeType="1"/>
                  </p:cNvSpPr>
                  <p:nvPr/>
                </p:nvSpPr>
                <p:spPr bwMode="auto">
                  <a:xfrm>
                    <a:off x="6886869" y="38100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4" name="Line 19"/>
                  <p:cNvSpPr>
                    <a:spLocks noChangeShapeType="1"/>
                  </p:cNvSpPr>
                  <p:nvPr/>
                </p:nvSpPr>
                <p:spPr bwMode="auto">
                  <a:xfrm>
                    <a:off x="6725062" y="4172185"/>
                    <a:ext cx="152400" cy="238008"/>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5" name="Line 20"/>
                  <p:cNvSpPr>
                    <a:spLocks noChangeShapeType="1"/>
                  </p:cNvSpPr>
                  <p:nvPr/>
                </p:nvSpPr>
                <p:spPr bwMode="auto">
                  <a:xfrm flipV="1">
                    <a:off x="6725062" y="3809999"/>
                    <a:ext cx="161807" cy="333021"/>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6" name="Line 25"/>
                  <p:cNvSpPr>
                    <a:spLocks noChangeShapeType="1"/>
                  </p:cNvSpPr>
                  <p:nvPr/>
                </p:nvSpPr>
                <p:spPr bwMode="auto">
                  <a:xfrm>
                    <a:off x="5972469" y="4143021"/>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7" name="Oval 43"/>
                  <p:cNvSpPr>
                    <a:spLocks noChangeArrowheads="1"/>
                  </p:cNvSpPr>
                  <p:nvPr/>
                </p:nvSpPr>
                <p:spPr bwMode="auto">
                  <a:xfrm>
                    <a:off x="6810669" y="3657600"/>
                    <a:ext cx="762000" cy="914400"/>
                  </a:xfrm>
                  <a:prstGeom prst="ellipse">
                    <a:avLst/>
                  </a:prstGeom>
                  <a:solidFill>
                    <a:schemeClr val="bg1"/>
                  </a:solidFill>
                  <a:ln w="9525">
                    <a:noFill/>
                    <a:round/>
                    <a:headEnd/>
                    <a:tailEnd/>
                  </a:ln>
                </p:spPr>
                <p:txBody>
                  <a:bodyPr wrap="none" anchor="ctr">
                    <a:prstTxWarp prst="textNoShape">
                      <a:avLst/>
                    </a:prstTxWarp>
                  </a:bodyPr>
                  <a:lstStyle/>
                  <a:p>
                    <a:pPr fontAlgn="base">
                      <a:spcBef>
                        <a:spcPct val="0"/>
                      </a:spcBef>
                      <a:spcAft>
                        <a:spcPct val="0"/>
                      </a:spcAft>
                    </a:pPr>
                    <a:endParaRPr lang="en-US" smtClean="0">
                      <a:solidFill>
                        <a:prstClr val="black"/>
                      </a:solidFill>
                    </a:endParaRPr>
                  </a:p>
                </p:txBody>
              </p:sp>
            </p:grpSp>
            <p:sp>
              <p:nvSpPr>
                <p:cNvPr id="183" name="Text Box 6"/>
                <p:cNvSpPr txBox="1">
                  <a:spLocks noChangeArrowheads="1"/>
                </p:cNvSpPr>
                <p:nvPr/>
              </p:nvSpPr>
              <p:spPr bwMode="auto">
                <a:xfrm>
                  <a:off x="347486" y="2754755"/>
                  <a:ext cx="1219200" cy="923330"/>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smtClean="0">
                      <a:solidFill>
                        <a:prstClr val="black"/>
                      </a:solidFill>
                    </a:rPr>
                    <a:t>ground state</a:t>
                  </a:r>
                </a:p>
                <a:p>
                  <a:pPr algn="ctr" fontAlgn="base">
                    <a:spcBef>
                      <a:spcPct val="0"/>
                    </a:spcBef>
                    <a:spcAft>
                      <a:spcPct val="0"/>
                    </a:spcAft>
                  </a:pPr>
                  <a:r>
                    <a:rPr lang="en-US" dirty="0">
                      <a:solidFill>
                        <a:prstClr val="black"/>
                      </a:solidFill>
                    </a:rPr>
                    <a:t>S = 1 </a:t>
                  </a:r>
                  <a:endParaRPr lang="en-US" dirty="0" smtClean="0">
                    <a:solidFill>
                      <a:prstClr val="black"/>
                    </a:solidFill>
                  </a:endParaRPr>
                </a:p>
              </p:txBody>
            </p:sp>
            <p:sp>
              <p:nvSpPr>
                <p:cNvPr id="184" name="Line 5"/>
                <p:cNvSpPr>
                  <a:spLocks noChangeShapeType="1"/>
                </p:cNvSpPr>
                <p:nvPr/>
              </p:nvSpPr>
              <p:spPr bwMode="auto">
                <a:xfrm flipV="1">
                  <a:off x="3351605" y="2073981"/>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5" name="Line 5"/>
                <p:cNvSpPr>
                  <a:spLocks noChangeShapeType="1"/>
                </p:cNvSpPr>
                <p:nvPr/>
              </p:nvSpPr>
              <p:spPr bwMode="auto">
                <a:xfrm flipV="1">
                  <a:off x="3362210" y="2710414"/>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177" name="Line 20"/>
              <p:cNvSpPr>
                <a:spLocks noChangeShapeType="1"/>
              </p:cNvSpPr>
              <p:nvPr/>
            </p:nvSpPr>
            <p:spPr bwMode="auto">
              <a:xfrm flipH="1" flipV="1">
                <a:off x="2603106" y="1319195"/>
                <a:ext cx="497446" cy="689258"/>
              </a:xfrm>
              <a:prstGeom prst="line">
                <a:avLst/>
              </a:prstGeom>
              <a:noFill/>
              <a:ln w="19050" cmpd="sng">
                <a:solidFill>
                  <a:schemeClr val="tx1"/>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8" name="Line 20"/>
              <p:cNvSpPr>
                <a:spLocks noChangeShapeType="1"/>
              </p:cNvSpPr>
              <p:nvPr/>
            </p:nvSpPr>
            <p:spPr bwMode="auto">
              <a:xfrm flipH="1" flipV="1">
                <a:off x="2595640" y="1751631"/>
                <a:ext cx="423924" cy="902231"/>
              </a:xfrm>
              <a:prstGeom prst="line">
                <a:avLst/>
              </a:prstGeom>
              <a:noFill/>
              <a:ln w="19050" cmpd="sng">
                <a:solidFill>
                  <a:schemeClr val="tx1"/>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9" name="Line 20"/>
              <p:cNvSpPr>
                <a:spLocks noChangeShapeType="1"/>
              </p:cNvSpPr>
              <p:nvPr/>
            </p:nvSpPr>
            <p:spPr bwMode="auto">
              <a:xfrm flipV="1">
                <a:off x="2427881" y="2932785"/>
                <a:ext cx="517377" cy="797697"/>
              </a:xfrm>
              <a:prstGeom prst="line">
                <a:avLst/>
              </a:prstGeom>
              <a:noFill/>
              <a:ln w="12700" cmpd="sng">
                <a:solidFill>
                  <a:schemeClr val="bg1">
                    <a:lumMod val="50000"/>
                  </a:schemeClr>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grpSp>
        <p:nvGrpSpPr>
          <p:cNvPr id="2" name="Group 1"/>
          <p:cNvGrpSpPr/>
          <p:nvPr/>
        </p:nvGrpSpPr>
        <p:grpSpPr>
          <a:xfrm>
            <a:off x="5022909" y="713660"/>
            <a:ext cx="3683841" cy="1882473"/>
            <a:chOff x="5022909" y="713660"/>
            <a:chExt cx="3683841" cy="1882473"/>
          </a:xfrm>
        </p:grpSpPr>
        <p:sp>
          <p:nvSpPr>
            <p:cNvPr id="72" name="TextBox 71"/>
            <p:cNvSpPr txBox="1"/>
            <p:nvPr/>
          </p:nvSpPr>
          <p:spPr>
            <a:xfrm>
              <a:off x="5022909" y="713660"/>
              <a:ext cx="2918263" cy="646331"/>
            </a:xfrm>
            <a:prstGeom prst="rect">
              <a:avLst/>
            </a:prstGeom>
            <a:noFill/>
          </p:spPr>
          <p:txBody>
            <a:bodyPr wrap="square" rtlCol="0">
              <a:spAutoFit/>
            </a:bodyPr>
            <a:lstStyle/>
            <a:p>
              <a:r>
                <a:rPr lang="en-US" dirty="0" smtClean="0">
                  <a:solidFill>
                    <a:srgbClr val="000090"/>
                  </a:solidFill>
                </a:rPr>
                <a:t>A</a:t>
              </a:r>
              <a:r>
                <a:rPr lang="en-US" baseline="-25000" dirty="0" smtClean="0">
                  <a:solidFill>
                    <a:srgbClr val="000090"/>
                  </a:solidFill>
                </a:rPr>
                <a:t>1</a:t>
              </a:r>
              <a:r>
                <a:rPr lang="en-US" dirty="0" smtClean="0">
                  <a:solidFill>
                    <a:srgbClr val="000090"/>
                  </a:solidFill>
                </a:rPr>
                <a:t> transition efficiently optically pumps into </a:t>
              </a:r>
              <a:r>
                <a:rPr lang="en-US" dirty="0" err="1" smtClean="0">
                  <a:solidFill>
                    <a:srgbClr val="000090"/>
                  </a:solidFill>
                </a:rPr>
                <a:t>m</a:t>
              </a:r>
              <a:r>
                <a:rPr lang="en-US" baseline="-25000" dirty="0" err="1" smtClean="0">
                  <a:solidFill>
                    <a:srgbClr val="000090"/>
                  </a:solidFill>
                </a:rPr>
                <a:t>s</a:t>
              </a:r>
              <a:r>
                <a:rPr lang="en-US" dirty="0" smtClean="0">
                  <a:solidFill>
                    <a:srgbClr val="000090"/>
                  </a:solidFill>
                </a:rPr>
                <a:t>= 0</a:t>
              </a:r>
              <a:endParaRPr lang="en-US" dirty="0">
                <a:solidFill>
                  <a:srgbClr val="000090"/>
                </a:solidFill>
              </a:endParaRPr>
            </a:p>
          </p:txBody>
        </p:sp>
        <p:sp>
          <p:nvSpPr>
            <p:cNvPr id="73" name="TextBox 72"/>
            <p:cNvSpPr txBox="1"/>
            <p:nvPr/>
          </p:nvSpPr>
          <p:spPr>
            <a:xfrm>
              <a:off x="5022909" y="1672803"/>
              <a:ext cx="3683841" cy="923330"/>
            </a:xfrm>
            <a:prstGeom prst="rect">
              <a:avLst/>
            </a:prstGeom>
            <a:noFill/>
          </p:spPr>
          <p:txBody>
            <a:bodyPr wrap="square" rtlCol="0">
              <a:spAutoFit/>
            </a:bodyPr>
            <a:lstStyle/>
            <a:p>
              <a:r>
                <a:rPr lang="en-US" dirty="0" smtClean="0">
                  <a:solidFill>
                    <a:srgbClr val="CC0A20"/>
                  </a:solidFill>
                </a:rPr>
                <a:t>E</a:t>
              </a:r>
              <a:r>
                <a:rPr lang="en-US" baseline="-25000" dirty="0" smtClean="0">
                  <a:solidFill>
                    <a:srgbClr val="CC0A20"/>
                  </a:solidFill>
                </a:rPr>
                <a:t>x</a:t>
              </a:r>
              <a:r>
                <a:rPr lang="en-US" dirty="0" smtClean="0">
                  <a:solidFill>
                    <a:srgbClr val="CC0A20"/>
                  </a:solidFill>
                </a:rPr>
                <a:t> and </a:t>
              </a:r>
              <a:r>
                <a:rPr lang="en-US" dirty="0" err="1" smtClean="0">
                  <a:solidFill>
                    <a:srgbClr val="CC0A20"/>
                  </a:solidFill>
                </a:rPr>
                <a:t>E</a:t>
              </a:r>
              <a:r>
                <a:rPr lang="en-US" baseline="-25000" dirty="0" err="1" smtClean="0">
                  <a:solidFill>
                    <a:srgbClr val="CC0A20"/>
                  </a:solidFill>
                </a:rPr>
                <a:t>y</a:t>
              </a:r>
              <a:r>
                <a:rPr lang="en-US" dirty="0">
                  <a:solidFill>
                    <a:srgbClr val="CC0A20"/>
                  </a:solidFill>
                </a:rPr>
                <a:t> </a:t>
              </a:r>
              <a:r>
                <a:rPr lang="en-US" dirty="0" smtClean="0">
                  <a:solidFill>
                    <a:srgbClr val="CC0A20"/>
                  </a:solidFill>
                </a:rPr>
                <a:t>can be nearly cycling transitions (low strain, low T)</a:t>
              </a:r>
            </a:p>
            <a:p>
              <a:r>
                <a:rPr lang="en-US" dirty="0">
                  <a:solidFill>
                    <a:srgbClr val="CC0A20"/>
                  </a:solidFill>
                </a:rPr>
                <a:t>	</a:t>
              </a:r>
              <a:r>
                <a:rPr lang="en-US" dirty="0" smtClean="0">
                  <a:solidFill>
                    <a:srgbClr val="CC0A20"/>
                  </a:solidFill>
                </a:rPr>
                <a:t>100s of optical cycles</a:t>
              </a:r>
              <a:endParaRPr lang="en-US" dirty="0">
                <a:solidFill>
                  <a:srgbClr val="CC0A20"/>
                </a:solidFill>
              </a:endParaRPr>
            </a:p>
          </p:txBody>
        </p:sp>
      </p:grpSp>
      <p:grpSp>
        <p:nvGrpSpPr>
          <p:cNvPr id="13" name="Group 12"/>
          <p:cNvGrpSpPr/>
          <p:nvPr/>
        </p:nvGrpSpPr>
        <p:grpSpPr>
          <a:xfrm>
            <a:off x="5068953" y="2596133"/>
            <a:ext cx="3864850" cy="985314"/>
            <a:chOff x="5068953" y="2596133"/>
            <a:chExt cx="3864850" cy="985314"/>
          </a:xfrm>
        </p:grpSpPr>
        <p:sp>
          <p:nvSpPr>
            <p:cNvPr id="11" name="TextBox 10"/>
            <p:cNvSpPr txBox="1"/>
            <p:nvPr/>
          </p:nvSpPr>
          <p:spPr>
            <a:xfrm>
              <a:off x="5068953" y="2596133"/>
              <a:ext cx="3445737" cy="369332"/>
            </a:xfrm>
            <a:prstGeom prst="rect">
              <a:avLst/>
            </a:prstGeom>
            <a:noFill/>
          </p:spPr>
          <p:txBody>
            <a:bodyPr wrap="none" rtlCol="0">
              <a:spAutoFit/>
            </a:bodyPr>
            <a:lstStyle/>
            <a:p>
              <a:r>
                <a:rPr lang="en-US" dirty="0" smtClean="0"/>
                <a:t>Faraday rotation from a single spin</a:t>
              </a:r>
              <a:endParaRPr lang="en-US" dirty="0"/>
            </a:p>
          </p:txBody>
        </p:sp>
        <p:sp>
          <p:nvSpPr>
            <p:cNvPr id="85" name="TextBox 84"/>
            <p:cNvSpPr txBox="1"/>
            <p:nvPr/>
          </p:nvSpPr>
          <p:spPr>
            <a:xfrm>
              <a:off x="5089971" y="2935116"/>
              <a:ext cx="3677105" cy="646331"/>
            </a:xfrm>
            <a:prstGeom prst="rect">
              <a:avLst/>
            </a:prstGeom>
            <a:noFill/>
          </p:spPr>
          <p:txBody>
            <a:bodyPr wrap="square" rtlCol="0">
              <a:spAutoFit/>
            </a:bodyPr>
            <a:lstStyle/>
            <a:p>
              <a:r>
                <a:rPr lang="en-US" dirty="0" smtClean="0"/>
                <a:t>Optical Stark effect to manipulate spin energy levels</a:t>
              </a:r>
              <a:endParaRPr lang="en-US" dirty="0"/>
            </a:p>
          </p:txBody>
        </p:sp>
        <p:sp>
          <p:nvSpPr>
            <p:cNvPr id="12" name="TextBox 11"/>
            <p:cNvSpPr txBox="1"/>
            <p:nvPr/>
          </p:nvSpPr>
          <p:spPr>
            <a:xfrm>
              <a:off x="7069190" y="3304448"/>
              <a:ext cx="1864613" cy="276999"/>
            </a:xfrm>
            <a:prstGeom prst="rect">
              <a:avLst/>
            </a:prstGeom>
            <a:noFill/>
          </p:spPr>
          <p:txBody>
            <a:bodyPr wrap="none" rtlCol="0">
              <a:spAutoFit/>
            </a:bodyPr>
            <a:lstStyle/>
            <a:p>
              <a:r>
                <a:rPr lang="en-US" sz="1200" dirty="0" smtClean="0"/>
                <a:t>Buckley et al. 2010 Science</a:t>
              </a:r>
              <a:endParaRPr lang="en-US" sz="1200" dirty="0"/>
            </a:p>
          </p:txBody>
        </p:sp>
      </p:grpSp>
      <p:sp>
        <p:nvSpPr>
          <p:cNvPr id="69" name="Line 8"/>
          <p:cNvSpPr>
            <a:spLocks noChangeShapeType="1"/>
          </p:cNvSpPr>
          <p:nvPr/>
        </p:nvSpPr>
        <p:spPr bwMode="auto">
          <a:xfrm>
            <a:off x="7560172" y="6108736"/>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70" name="Line 10"/>
          <p:cNvSpPr>
            <a:spLocks noChangeShapeType="1"/>
          </p:cNvSpPr>
          <p:nvPr/>
        </p:nvSpPr>
        <p:spPr bwMode="auto">
          <a:xfrm>
            <a:off x="7560172" y="6166122"/>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74" name="Text Box 22"/>
          <p:cNvSpPr txBox="1">
            <a:spLocks noChangeArrowheads="1"/>
          </p:cNvSpPr>
          <p:nvPr/>
        </p:nvSpPr>
        <p:spPr bwMode="auto">
          <a:xfrm>
            <a:off x="8017372" y="5880136"/>
            <a:ext cx="996950" cy="39687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prstClr val="black"/>
                </a:solidFill>
              </a:rPr>
              <a:t>m</a:t>
            </a:r>
            <a:r>
              <a:rPr lang="en-US" baseline="-25000" dirty="0" smtClean="0">
                <a:solidFill>
                  <a:prstClr val="black"/>
                </a:solidFill>
              </a:rPr>
              <a:t>s</a:t>
            </a:r>
            <a:r>
              <a:rPr lang="en-US" dirty="0" smtClean="0">
                <a:solidFill>
                  <a:prstClr val="black"/>
                </a:solidFill>
              </a:rPr>
              <a:t> = </a:t>
            </a:r>
            <a:r>
              <a:rPr lang="en-US" dirty="0" smtClean="0">
                <a:solidFill>
                  <a:prstClr val="black"/>
                </a:solidFill>
                <a:ea typeface="Times New Roman" pitchFamily="1" charset="0"/>
                <a:cs typeface="Times New Roman" pitchFamily="1" charset="0"/>
              </a:rPr>
              <a:t>±1</a:t>
            </a:r>
          </a:p>
        </p:txBody>
      </p:sp>
      <p:sp>
        <p:nvSpPr>
          <p:cNvPr id="4" name="TextBox 3"/>
          <p:cNvSpPr txBox="1"/>
          <p:nvPr/>
        </p:nvSpPr>
        <p:spPr>
          <a:xfrm flipH="1">
            <a:off x="1000409" y="1582558"/>
            <a:ext cx="2783314" cy="369332"/>
          </a:xfrm>
          <a:prstGeom prst="rect">
            <a:avLst/>
          </a:prstGeom>
          <a:noFill/>
        </p:spPr>
        <p:txBody>
          <a:bodyPr wrap="square" rtlCol="0">
            <a:spAutoFit/>
          </a:bodyPr>
          <a:lstStyle/>
          <a:p>
            <a:r>
              <a:rPr lang="en-US" dirty="0" smtClean="0"/>
              <a:t>Possible near zero strain</a:t>
            </a:r>
            <a:endParaRPr lang="en-US" dirty="0"/>
          </a:p>
        </p:txBody>
      </p:sp>
      <p:sp>
        <p:nvSpPr>
          <p:cNvPr id="80" name="TextBox 79"/>
          <p:cNvSpPr txBox="1"/>
          <p:nvPr/>
        </p:nvSpPr>
        <p:spPr>
          <a:xfrm flipH="1">
            <a:off x="1012674" y="1948520"/>
            <a:ext cx="3265761" cy="646331"/>
          </a:xfrm>
          <a:prstGeom prst="rect">
            <a:avLst/>
          </a:prstGeom>
          <a:noFill/>
        </p:spPr>
        <p:txBody>
          <a:bodyPr wrap="square" rtlCol="0">
            <a:spAutoFit/>
          </a:bodyPr>
          <a:lstStyle/>
          <a:p>
            <a:r>
              <a:rPr lang="en-US" dirty="0" smtClean="0"/>
              <a:t>Or by tuning strain, electric, or magnetic field to induce a LAC</a:t>
            </a:r>
            <a:endParaRPr lang="en-US" dirty="0"/>
          </a:p>
        </p:txBody>
      </p:sp>
      <p:sp>
        <p:nvSpPr>
          <p:cNvPr id="88" name="Line 42"/>
          <p:cNvSpPr>
            <a:spLocks noChangeShapeType="1"/>
          </p:cNvSpPr>
          <p:nvPr/>
        </p:nvSpPr>
        <p:spPr bwMode="auto">
          <a:xfrm>
            <a:off x="7483972" y="4284892"/>
            <a:ext cx="457200" cy="0"/>
          </a:xfrm>
          <a:prstGeom prst="line">
            <a:avLst/>
          </a:prstGeom>
          <a:noFill/>
          <a:ln w="2857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9" name="Line 43"/>
          <p:cNvSpPr>
            <a:spLocks noChangeShapeType="1"/>
          </p:cNvSpPr>
          <p:nvPr/>
        </p:nvSpPr>
        <p:spPr bwMode="auto">
          <a:xfrm>
            <a:off x="7483972" y="4384357"/>
            <a:ext cx="457200" cy="0"/>
          </a:xfrm>
          <a:prstGeom prst="line">
            <a:avLst/>
          </a:prstGeom>
          <a:noFill/>
          <a:ln w="2857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90" name="Line 45"/>
          <p:cNvSpPr>
            <a:spLocks noChangeShapeType="1"/>
          </p:cNvSpPr>
          <p:nvPr/>
        </p:nvSpPr>
        <p:spPr bwMode="auto">
          <a:xfrm>
            <a:off x="7483972" y="4555571"/>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91" name="Line 46"/>
          <p:cNvSpPr>
            <a:spLocks noChangeShapeType="1"/>
          </p:cNvSpPr>
          <p:nvPr/>
        </p:nvSpPr>
        <p:spPr bwMode="auto">
          <a:xfrm>
            <a:off x="7483972" y="4127536"/>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92" name="Line 47"/>
          <p:cNvSpPr>
            <a:spLocks noChangeShapeType="1"/>
          </p:cNvSpPr>
          <p:nvPr/>
        </p:nvSpPr>
        <p:spPr bwMode="auto">
          <a:xfrm>
            <a:off x="7483972" y="3975136"/>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93" name="Line 45"/>
          <p:cNvSpPr>
            <a:spLocks noChangeShapeType="1"/>
          </p:cNvSpPr>
          <p:nvPr/>
        </p:nvSpPr>
        <p:spPr bwMode="auto">
          <a:xfrm>
            <a:off x="7483972" y="4594143"/>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nvGrpSpPr>
          <p:cNvPr id="8" name="Group 7"/>
          <p:cNvGrpSpPr/>
          <p:nvPr/>
        </p:nvGrpSpPr>
        <p:grpSpPr>
          <a:xfrm>
            <a:off x="7127240" y="3975135"/>
            <a:ext cx="1185302" cy="2157431"/>
            <a:chOff x="7127240" y="3975135"/>
            <a:chExt cx="1185302" cy="2157431"/>
          </a:xfrm>
        </p:grpSpPr>
        <p:cxnSp>
          <p:nvCxnSpPr>
            <p:cNvPr id="75" name="Straight Arrow Connector 74"/>
            <p:cNvCxnSpPr/>
            <p:nvPr/>
          </p:nvCxnSpPr>
          <p:spPr>
            <a:xfrm>
              <a:off x="7790931" y="3975136"/>
              <a:ext cx="285439" cy="2157430"/>
            </a:xfrm>
            <a:prstGeom prst="straightConnector1">
              <a:avLst/>
            </a:prstGeom>
            <a:ln>
              <a:solidFill>
                <a:schemeClr val="accent5">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7434664" y="3975135"/>
              <a:ext cx="229129" cy="2152415"/>
            </a:xfrm>
            <a:prstGeom prst="straightConnector1">
              <a:avLst/>
            </a:prstGeom>
            <a:ln>
              <a:solidFill>
                <a:schemeClr val="accent4">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7958020" y="5321070"/>
              <a:ext cx="354522" cy="369332"/>
            </a:xfrm>
            <a:prstGeom prst="rect">
              <a:avLst/>
            </a:prstGeom>
            <a:noFill/>
          </p:spPr>
          <p:txBody>
            <a:bodyPr wrap="none" rtlCol="0">
              <a:spAutoFit/>
            </a:bodyPr>
            <a:lstStyle/>
            <a:p>
              <a:r>
                <a:rPr lang="en-US" dirty="0" err="1" smtClean="0">
                  <a:solidFill>
                    <a:schemeClr val="accent5">
                      <a:lumMod val="75000"/>
                    </a:schemeClr>
                  </a:solidFill>
                </a:rPr>
                <a:t>σ</a:t>
              </a:r>
              <a:r>
                <a:rPr lang="en-US" baseline="-25000" dirty="0" smtClean="0">
                  <a:solidFill>
                    <a:schemeClr val="accent5">
                      <a:lumMod val="75000"/>
                    </a:schemeClr>
                  </a:solidFill>
                </a:rPr>
                <a:t>-</a:t>
              </a:r>
              <a:endParaRPr lang="en-US" dirty="0">
                <a:solidFill>
                  <a:schemeClr val="accent5">
                    <a:lumMod val="75000"/>
                  </a:schemeClr>
                </a:solidFill>
              </a:endParaRPr>
            </a:p>
          </p:txBody>
        </p:sp>
        <p:sp>
          <p:nvSpPr>
            <p:cNvPr id="78" name="TextBox 77"/>
            <p:cNvSpPr txBox="1"/>
            <p:nvPr/>
          </p:nvSpPr>
          <p:spPr>
            <a:xfrm>
              <a:off x="7127240" y="5136404"/>
              <a:ext cx="389850" cy="369332"/>
            </a:xfrm>
            <a:prstGeom prst="rect">
              <a:avLst/>
            </a:prstGeom>
            <a:noFill/>
          </p:spPr>
          <p:txBody>
            <a:bodyPr wrap="none" rtlCol="0">
              <a:spAutoFit/>
            </a:bodyPr>
            <a:lstStyle/>
            <a:p>
              <a:r>
                <a:rPr lang="en-US" dirty="0" err="1" smtClean="0">
                  <a:solidFill>
                    <a:schemeClr val="accent4">
                      <a:lumMod val="75000"/>
                    </a:schemeClr>
                  </a:solidFill>
                </a:rPr>
                <a:t>σ</a:t>
              </a:r>
              <a:r>
                <a:rPr lang="en-US" baseline="-25000" dirty="0" smtClean="0">
                  <a:solidFill>
                    <a:schemeClr val="accent4">
                      <a:lumMod val="75000"/>
                    </a:schemeClr>
                  </a:solidFill>
                </a:rPr>
                <a:t>+</a:t>
              </a:r>
              <a:endParaRPr lang="en-US" dirty="0">
                <a:solidFill>
                  <a:schemeClr val="accent4">
                    <a:lumMod val="75000"/>
                  </a:schemeClr>
                </a:solidFill>
              </a:endParaRPr>
            </a:p>
          </p:txBody>
        </p:sp>
      </p:grpSp>
      <p:grpSp>
        <p:nvGrpSpPr>
          <p:cNvPr id="16" name="Group 15"/>
          <p:cNvGrpSpPr/>
          <p:nvPr/>
        </p:nvGrpSpPr>
        <p:grpSpPr>
          <a:xfrm>
            <a:off x="7712076" y="4737137"/>
            <a:ext cx="305296" cy="1807110"/>
            <a:chOff x="7712076" y="4737137"/>
            <a:chExt cx="305296" cy="1807110"/>
          </a:xfrm>
        </p:grpSpPr>
        <p:cxnSp>
          <p:nvCxnSpPr>
            <p:cNvPr id="14" name="Straight Arrow Connector 13"/>
            <p:cNvCxnSpPr/>
            <p:nvPr/>
          </p:nvCxnSpPr>
          <p:spPr>
            <a:xfrm flipH="1" flipV="1">
              <a:off x="7712076" y="4737138"/>
              <a:ext cx="305296" cy="1466612"/>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H="1" flipV="1">
              <a:off x="7725624" y="4737137"/>
              <a:ext cx="37251" cy="1807110"/>
            </a:xfrm>
            <a:prstGeom prst="straightConnector1">
              <a:avLst/>
            </a:prstGeom>
            <a:ln>
              <a:solidFill>
                <a:schemeClr val="accent2">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234" name="Group 233"/>
          <p:cNvGrpSpPr/>
          <p:nvPr/>
        </p:nvGrpSpPr>
        <p:grpSpPr>
          <a:xfrm>
            <a:off x="1189654" y="3191134"/>
            <a:ext cx="3434408" cy="535802"/>
            <a:chOff x="1189654" y="3296242"/>
            <a:chExt cx="3434408" cy="535802"/>
          </a:xfrm>
        </p:grpSpPr>
        <p:sp>
          <p:nvSpPr>
            <p:cNvPr id="30" name="TextBox 29"/>
            <p:cNvSpPr txBox="1"/>
            <p:nvPr/>
          </p:nvSpPr>
          <p:spPr>
            <a:xfrm>
              <a:off x="2785350" y="3555045"/>
              <a:ext cx="1838712" cy="276999"/>
            </a:xfrm>
            <a:prstGeom prst="rect">
              <a:avLst/>
            </a:prstGeom>
            <a:noFill/>
          </p:spPr>
          <p:txBody>
            <a:bodyPr wrap="square" rtlCol="0">
              <a:spAutoFit/>
            </a:bodyPr>
            <a:lstStyle/>
            <a:p>
              <a:r>
                <a:rPr lang="en-US" sz="1200" dirty="0" smtClean="0"/>
                <a:t>Yale et al. 2013 PNAS</a:t>
              </a:r>
              <a:endParaRPr lang="en-US" sz="1200" dirty="0"/>
            </a:p>
          </p:txBody>
        </p:sp>
        <p:sp>
          <p:nvSpPr>
            <p:cNvPr id="31" name="Rectangle 30"/>
            <p:cNvSpPr/>
            <p:nvPr/>
          </p:nvSpPr>
          <p:spPr>
            <a:xfrm>
              <a:off x="1189654" y="3296242"/>
              <a:ext cx="3088781" cy="369332"/>
            </a:xfrm>
            <a:prstGeom prst="rect">
              <a:avLst/>
            </a:prstGeom>
          </p:spPr>
          <p:txBody>
            <a:bodyPr wrap="none">
              <a:spAutoFit/>
            </a:bodyPr>
            <a:lstStyle/>
            <a:p>
              <a:r>
                <a:rPr lang="en-US" dirty="0">
                  <a:solidFill>
                    <a:srgbClr val="800000"/>
                  </a:solidFill>
                </a:rPr>
                <a:t>spin preparation and detection</a:t>
              </a:r>
            </a:p>
          </p:txBody>
        </p:sp>
      </p:grpSp>
      <p:grpSp>
        <p:nvGrpSpPr>
          <p:cNvPr id="225" name="Group 224"/>
          <p:cNvGrpSpPr/>
          <p:nvPr/>
        </p:nvGrpSpPr>
        <p:grpSpPr>
          <a:xfrm>
            <a:off x="247815" y="2623104"/>
            <a:ext cx="4572939" cy="549432"/>
            <a:chOff x="247815" y="2719453"/>
            <a:chExt cx="4572939" cy="549432"/>
          </a:xfrm>
        </p:grpSpPr>
        <p:sp>
          <p:nvSpPr>
            <p:cNvPr id="120" name="TextBox 119"/>
            <p:cNvSpPr txBox="1"/>
            <p:nvPr/>
          </p:nvSpPr>
          <p:spPr>
            <a:xfrm>
              <a:off x="247815" y="2719453"/>
              <a:ext cx="4572939" cy="369332"/>
            </a:xfrm>
            <a:prstGeom prst="rect">
              <a:avLst/>
            </a:prstGeom>
            <a:noFill/>
          </p:spPr>
          <p:txBody>
            <a:bodyPr wrap="square" rtlCol="0">
              <a:spAutoFit/>
            </a:bodyPr>
            <a:lstStyle/>
            <a:p>
              <a:r>
                <a:rPr lang="en-US" dirty="0" smtClean="0">
                  <a:solidFill>
                    <a:srgbClr val="800000"/>
                  </a:solidFill>
                </a:rPr>
                <a:t>Coherent population trapping </a:t>
              </a:r>
            </a:p>
          </p:txBody>
        </p:sp>
        <p:sp>
          <p:nvSpPr>
            <p:cNvPr id="123" name="TextBox 122"/>
            <p:cNvSpPr txBox="1"/>
            <p:nvPr/>
          </p:nvSpPr>
          <p:spPr>
            <a:xfrm>
              <a:off x="1931718" y="2991886"/>
              <a:ext cx="2692343" cy="276999"/>
            </a:xfrm>
            <a:prstGeom prst="rect">
              <a:avLst/>
            </a:prstGeom>
            <a:noFill/>
          </p:spPr>
          <p:txBody>
            <a:bodyPr wrap="square" rtlCol="0">
              <a:spAutoFit/>
            </a:bodyPr>
            <a:lstStyle/>
            <a:p>
              <a:r>
                <a:rPr lang="en-US" sz="1200" dirty="0" smtClean="0"/>
                <a:t>See also </a:t>
              </a:r>
              <a:r>
                <a:rPr lang="en-US" sz="1200" dirty="0" err="1" smtClean="0"/>
                <a:t>Togan</a:t>
              </a:r>
              <a:r>
                <a:rPr lang="en-US" sz="1200" dirty="0" smtClean="0"/>
                <a:t> et al. 2011 Nature</a:t>
              </a:r>
              <a:endParaRPr lang="en-US" sz="1200" dirty="0"/>
            </a:p>
          </p:txBody>
        </p:sp>
      </p:grpSp>
      <p:grpSp>
        <p:nvGrpSpPr>
          <p:cNvPr id="226" name="Group 225"/>
          <p:cNvGrpSpPr/>
          <p:nvPr/>
        </p:nvGrpSpPr>
        <p:grpSpPr>
          <a:xfrm>
            <a:off x="247815" y="3726936"/>
            <a:ext cx="4420228" cy="543554"/>
            <a:chOff x="247815" y="3832044"/>
            <a:chExt cx="4420228" cy="543554"/>
          </a:xfrm>
        </p:grpSpPr>
        <p:sp>
          <p:nvSpPr>
            <p:cNvPr id="29" name="TextBox 28"/>
            <p:cNvSpPr txBox="1"/>
            <p:nvPr/>
          </p:nvSpPr>
          <p:spPr>
            <a:xfrm>
              <a:off x="247815" y="3832044"/>
              <a:ext cx="3682656" cy="369332"/>
            </a:xfrm>
            <a:prstGeom prst="rect">
              <a:avLst/>
            </a:prstGeom>
            <a:noFill/>
          </p:spPr>
          <p:txBody>
            <a:bodyPr wrap="none" rtlCol="0">
              <a:spAutoFit/>
            </a:bodyPr>
            <a:lstStyle/>
            <a:p>
              <a:r>
                <a:rPr lang="en-US" dirty="0" smtClean="0">
                  <a:solidFill>
                    <a:srgbClr val="800000"/>
                  </a:solidFill>
                </a:rPr>
                <a:t>Raman transitions: spin manipulation</a:t>
              </a:r>
              <a:endParaRPr lang="en-US" dirty="0">
                <a:solidFill>
                  <a:srgbClr val="800000"/>
                </a:solidFill>
              </a:endParaRPr>
            </a:p>
          </p:txBody>
        </p:sp>
        <p:sp>
          <p:nvSpPr>
            <p:cNvPr id="125" name="TextBox 124"/>
            <p:cNvSpPr txBox="1"/>
            <p:nvPr/>
          </p:nvSpPr>
          <p:spPr>
            <a:xfrm>
              <a:off x="2829331" y="4098599"/>
              <a:ext cx="1838712" cy="276999"/>
            </a:xfrm>
            <a:prstGeom prst="rect">
              <a:avLst/>
            </a:prstGeom>
            <a:noFill/>
          </p:spPr>
          <p:txBody>
            <a:bodyPr wrap="square" rtlCol="0">
              <a:spAutoFit/>
            </a:bodyPr>
            <a:lstStyle/>
            <a:p>
              <a:r>
                <a:rPr lang="en-US" sz="1200" dirty="0" smtClean="0"/>
                <a:t>Yale et al. 2013 PNAS</a:t>
              </a:r>
              <a:endParaRPr lang="en-US" sz="1200" dirty="0"/>
            </a:p>
          </p:txBody>
        </p:sp>
      </p:grpSp>
      <p:sp>
        <p:nvSpPr>
          <p:cNvPr id="144" name="Rectangle 143"/>
          <p:cNvSpPr/>
          <p:nvPr/>
        </p:nvSpPr>
        <p:spPr>
          <a:xfrm>
            <a:off x="5022909" y="634075"/>
            <a:ext cx="4208677" cy="62239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8" name="Group 227"/>
          <p:cNvGrpSpPr/>
          <p:nvPr/>
        </p:nvGrpSpPr>
        <p:grpSpPr>
          <a:xfrm>
            <a:off x="4755793" y="1030850"/>
            <a:ext cx="4278129" cy="3632219"/>
            <a:chOff x="4648200" y="990600"/>
            <a:chExt cx="4605404" cy="4287231"/>
          </a:xfrm>
        </p:grpSpPr>
        <p:pic>
          <p:nvPicPr>
            <p:cNvPr id="145" name="Picture 14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990600"/>
              <a:ext cx="4205288"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 name="Rectangle 226"/>
            <p:cNvSpPr/>
            <p:nvPr/>
          </p:nvSpPr>
          <p:spPr>
            <a:xfrm>
              <a:off x="7667112" y="5000831"/>
              <a:ext cx="1586492" cy="277000"/>
            </a:xfrm>
            <a:prstGeom prst="rect">
              <a:avLst/>
            </a:prstGeom>
          </p:spPr>
          <p:txBody>
            <a:bodyPr wrap="none">
              <a:spAutoFit/>
            </a:bodyPr>
            <a:lstStyle/>
            <a:p>
              <a:pPr lvl="0"/>
              <a:r>
                <a:rPr lang="en-US" sz="1200" dirty="0" err="1">
                  <a:solidFill>
                    <a:prstClr val="black"/>
                  </a:solidFill>
                </a:rPr>
                <a:t>Santori</a:t>
              </a:r>
              <a:r>
                <a:rPr lang="en-US" sz="1200" dirty="0">
                  <a:solidFill>
                    <a:prstClr val="black"/>
                  </a:solidFill>
                </a:rPr>
                <a:t> et al. 2006 PRL</a:t>
              </a:r>
            </a:p>
          </p:txBody>
        </p:sp>
      </p:grpSp>
      <p:grpSp>
        <p:nvGrpSpPr>
          <p:cNvPr id="238" name="Group 237"/>
          <p:cNvGrpSpPr/>
          <p:nvPr/>
        </p:nvGrpSpPr>
        <p:grpSpPr>
          <a:xfrm>
            <a:off x="5089971" y="4888747"/>
            <a:ext cx="3673521" cy="1148804"/>
            <a:chOff x="5089971" y="4888747"/>
            <a:chExt cx="3673521" cy="1148804"/>
          </a:xfrm>
        </p:grpSpPr>
        <p:graphicFrame>
          <p:nvGraphicFramePr>
            <p:cNvPr id="230" name="Object 229"/>
            <p:cNvGraphicFramePr>
              <a:graphicFrameLocks noChangeAspect="1"/>
            </p:cNvGraphicFramePr>
            <p:nvPr>
              <p:extLst>
                <p:ext uri="{D42A27DB-BD31-4B8C-83A1-F6EECF244321}">
                  <p14:modId xmlns:p14="http://schemas.microsoft.com/office/powerpoint/2010/main" val="3850253128"/>
                </p:ext>
              </p:extLst>
            </p:nvPr>
          </p:nvGraphicFramePr>
          <p:xfrm>
            <a:off x="6301358" y="5606497"/>
            <a:ext cx="1497345" cy="431054"/>
          </p:xfrm>
          <a:graphic>
            <a:graphicData uri="http://schemas.openxmlformats.org/presentationml/2006/ole">
              <mc:AlternateContent xmlns:mc="http://schemas.openxmlformats.org/markup-compatibility/2006">
                <mc:Choice xmlns:v="urn:schemas-microsoft-com:vml" Requires="v">
                  <p:oleObj spid="_x0000_s20613" name="Equation" r:id="rId6" imgW="838200" imgH="241300" progId="Equation.3">
                    <p:embed/>
                  </p:oleObj>
                </mc:Choice>
                <mc:Fallback>
                  <p:oleObj name="Equation" r:id="rId6" imgW="838200" imgH="241300" progId="Equation.3">
                    <p:embed/>
                    <p:pic>
                      <p:nvPicPr>
                        <p:cNvPr id="0" name="Picture 1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1358" y="5606497"/>
                          <a:ext cx="1497345" cy="4310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1" name="TextBox 230"/>
            <p:cNvSpPr txBox="1"/>
            <p:nvPr/>
          </p:nvSpPr>
          <p:spPr>
            <a:xfrm>
              <a:off x="5089971" y="4888747"/>
              <a:ext cx="3673521" cy="646331"/>
            </a:xfrm>
            <a:prstGeom prst="rect">
              <a:avLst/>
            </a:prstGeom>
            <a:noFill/>
          </p:spPr>
          <p:txBody>
            <a:bodyPr wrap="square" rtlCol="0">
              <a:spAutoFit/>
            </a:bodyPr>
            <a:lstStyle/>
            <a:p>
              <a:pPr algn="ctr"/>
              <a:r>
                <a:rPr lang="en-US" dirty="0" smtClean="0"/>
                <a:t>Optical pumping into a “dark state” on two-photon resonance</a:t>
              </a:r>
              <a:endParaRPr lang="en-US" dirty="0"/>
            </a:p>
          </p:txBody>
        </p:sp>
      </p:grpSp>
      <p:grpSp>
        <p:nvGrpSpPr>
          <p:cNvPr id="233" name="Group 232"/>
          <p:cNvGrpSpPr/>
          <p:nvPr/>
        </p:nvGrpSpPr>
        <p:grpSpPr>
          <a:xfrm>
            <a:off x="1430338" y="4310477"/>
            <a:ext cx="2004787" cy="1825195"/>
            <a:chOff x="1348074" y="4887746"/>
            <a:chExt cx="2004787" cy="1825195"/>
          </a:xfrm>
        </p:grpSpPr>
        <p:grpSp>
          <p:nvGrpSpPr>
            <p:cNvPr id="28" name="Group 27"/>
            <p:cNvGrpSpPr/>
            <p:nvPr/>
          </p:nvGrpSpPr>
          <p:grpSpPr>
            <a:xfrm>
              <a:off x="1363851" y="4887746"/>
              <a:ext cx="1871113" cy="1455863"/>
              <a:chOff x="1340942" y="3453945"/>
              <a:chExt cx="1871113" cy="1455863"/>
            </a:xfrm>
          </p:grpSpPr>
          <p:sp>
            <p:nvSpPr>
              <p:cNvPr id="99" name="Line 9"/>
              <p:cNvSpPr>
                <a:spLocks noChangeShapeType="1"/>
              </p:cNvSpPr>
              <p:nvPr/>
            </p:nvSpPr>
            <p:spPr bwMode="auto">
              <a:xfrm>
                <a:off x="1340942" y="4909808"/>
                <a:ext cx="457200" cy="0"/>
              </a:xfrm>
              <a:prstGeom prst="line">
                <a:avLst/>
              </a:prstGeom>
              <a:noFill/>
              <a:ln w="38100">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02" name="Line 9"/>
              <p:cNvSpPr>
                <a:spLocks noChangeShapeType="1"/>
              </p:cNvSpPr>
              <p:nvPr/>
            </p:nvSpPr>
            <p:spPr bwMode="auto">
              <a:xfrm>
                <a:off x="2754855" y="4594143"/>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03" name="Line 9"/>
              <p:cNvSpPr>
                <a:spLocks noChangeShapeType="1"/>
              </p:cNvSpPr>
              <p:nvPr/>
            </p:nvSpPr>
            <p:spPr bwMode="auto">
              <a:xfrm>
                <a:off x="2048641" y="3453945"/>
                <a:ext cx="457200" cy="0"/>
              </a:xfrm>
              <a:prstGeom prst="line">
                <a:avLst/>
              </a:prstGeom>
              <a:noFill/>
              <a:ln w="38100">
                <a:solidFill>
                  <a:schemeClr val="accent2">
                    <a:lumMod val="50000"/>
                  </a:schemeClr>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cxnSp>
            <p:nvCxnSpPr>
              <p:cNvPr id="106" name="Straight Arrow Connector 105"/>
              <p:cNvCxnSpPr/>
              <p:nvPr/>
            </p:nvCxnSpPr>
            <p:spPr>
              <a:xfrm flipH="1" flipV="1">
                <a:off x="2299408" y="3465508"/>
                <a:ext cx="748594" cy="1128635"/>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flipV="1">
                <a:off x="1515237" y="3465508"/>
                <a:ext cx="696580" cy="1422238"/>
              </a:xfrm>
              <a:prstGeom prst="straightConnector1">
                <a:avLst/>
              </a:prstGeom>
              <a:ln>
                <a:solidFill>
                  <a:schemeClr val="accent2">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229" name="TextBox 228"/>
            <p:cNvSpPr txBox="1"/>
            <p:nvPr/>
          </p:nvSpPr>
          <p:spPr>
            <a:xfrm>
              <a:off x="1348074" y="6343609"/>
              <a:ext cx="575097" cy="369332"/>
            </a:xfrm>
            <a:prstGeom prst="rect">
              <a:avLst/>
            </a:prstGeom>
            <a:noFill/>
          </p:spPr>
          <p:txBody>
            <a:bodyPr wrap="none" rtlCol="0">
              <a:spAutoFit/>
            </a:bodyPr>
            <a:lstStyle/>
            <a:p>
              <a:r>
                <a:rPr lang="en-US" dirty="0" smtClean="0"/>
                <a:t>|0 &gt;</a:t>
              </a:r>
              <a:endParaRPr lang="en-US" dirty="0"/>
            </a:p>
          </p:txBody>
        </p:sp>
        <p:sp>
          <p:nvSpPr>
            <p:cNvPr id="149" name="TextBox 148"/>
            <p:cNvSpPr txBox="1"/>
            <p:nvPr/>
          </p:nvSpPr>
          <p:spPr>
            <a:xfrm>
              <a:off x="2777764" y="6019084"/>
              <a:ext cx="575097" cy="369332"/>
            </a:xfrm>
            <a:prstGeom prst="rect">
              <a:avLst/>
            </a:prstGeom>
            <a:noFill/>
          </p:spPr>
          <p:txBody>
            <a:bodyPr wrap="none" rtlCol="0">
              <a:spAutoFit/>
            </a:bodyPr>
            <a:lstStyle/>
            <a:p>
              <a:r>
                <a:rPr lang="en-US" dirty="0" smtClean="0"/>
                <a:t>|1 &gt;</a:t>
              </a:r>
              <a:endParaRPr lang="en-US" dirty="0"/>
            </a:p>
          </p:txBody>
        </p:sp>
        <p:graphicFrame>
          <p:nvGraphicFramePr>
            <p:cNvPr id="232" name="Object 231"/>
            <p:cNvGraphicFramePr>
              <a:graphicFrameLocks noChangeAspect="1"/>
            </p:cNvGraphicFramePr>
            <p:nvPr>
              <p:extLst>
                <p:ext uri="{D42A27DB-BD31-4B8C-83A1-F6EECF244321}">
                  <p14:modId xmlns:p14="http://schemas.microsoft.com/office/powerpoint/2010/main" val="301563285"/>
                </p:ext>
              </p:extLst>
            </p:nvPr>
          </p:nvGraphicFramePr>
          <p:xfrm>
            <a:off x="2698898" y="5130589"/>
            <a:ext cx="410560" cy="437931"/>
          </p:xfrm>
          <a:graphic>
            <a:graphicData uri="http://schemas.openxmlformats.org/presentationml/2006/ole">
              <mc:AlternateContent xmlns:mc="http://schemas.openxmlformats.org/markup-compatibility/2006">
                <mc:Choice xmlns:v="urn:schemas-microsoft-com:vml" Requires="v">
                  <p:oleObj spid="_x0000_s20614" name="Equation" r:id="rId8" imgW="190500" imgH="203200" progId="Equation.3">
                    <p:embed/>
                  </p:oleObj>
                </mc:Choice>
                <mc:Fallback>
                  <p:oleObj name="Equation" r:id="rId8" imgW="190500" imgH="203200" progId="Equation.3">
                    <p:embed/>
                    <p:pic>
                      <p:nvPicPr>
                        <p:cNvPr id="0" name="Picture 1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98898" y="5130589"/>
                          <a:ext cx="410560" cy="4379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 name="Object 152"/>
            <p:cNvGraphicFramePr>
              <a:graphicFrameLocks noChangeAspect="1"/>
            </p:cNvGraphicFramePr>
            <p:nvPr>
              <p:extLst>
                <p:ext uri="{D42A27DB-BD31-4B8C-83A1-F6EECF244321}">
                  <p14:modId xmlns:p14="http://schemas.microsoft.com/office/powerpoint/2010/main" val="607211639"/>
                </p:ext>
              </p:extLst>
            </p:nvPr>
          </p:nvGraphicFramePr>
          <p:xfrm>
            <a:off x="1430338" y="5240338"/>
            <a:ext cx="466725" cy="465137"/>
          </p:xfrm>
          <a:graphic>
            <a:graphicData uri="http://schemas.openxmlformats.org/presentationml/2006/ole">
              <mc:AlternateContent xmlns:mc="http://schemas.openxmlformats.org/markup-compatibility/2006">
                <mc:Choice xmlns:v="urn:schemas-microsoft-com:vml" Requires="v">
                  <p:oleObj spid="_x0000_s20615" name="Equation" r:id="rId10" imgW="215900" imgH="215900" progId="Equation.3">
                    <p:embed/>
                  </p:oleObj>
                </mc:Choice>
                <mc:Fallback>
                  <p:oleObj name="Equation" r:id="rId10" imgW="215900" imgH="215900" progId="Equation.3">
                    <p:embed/>
                    <p:pic>
                      <p:nvPicPr>
                        <p:cNvPr id="0" name="Picture 1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30338" y="5240338"/>
                          <a:ext cx="466725" cy="465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35" name="TextBox 234"/>
          <p:cNvSpPr txBox="1"/>
          <p:nvPr/>
        </p:nvSpPr>
        <p:spPr>
          <a:xfrm>
            <a:off x="832585" y="6183640"/>
            <a:ext cx="8063928" cy="646331"/>
          </a:xfrm>
          <a:prstGeom prst="rect">
            <a:avLst/>
          </a:prstGeom>
          <a:noFill/>
        </p:spPr>
        <p:txBody>
          <a:bodyPr wrap="square" rtlCol="0">
            <a:spAutoFit/>
          </a:bodyPr>
          <a:lstStyle/>
          <a:p>
            <a:pPr algn="ctr"/>
            <a:r>
              <a:rPr lang="en-US" b="1" dirty="0" smtClean="0">
                <a:solidFill>
                  <a:srgbClr val="800000"/>
                </a:solidFill>
              </a:rPr>
              <a:t>Toolbox of all-optical techniques for spin preparation, measurement, and control at low temperatures</a:t>
            </a:r>
            <a:endParaRPr lang="en-US" b="1" dirty="0">
              <a:solidFill>
                <a:srgbClr val="800000"/>
              </a:solidFill>
            </a:endParaRPr>
          </a:p>
        </p:txBody>
      </p:sp>
    </p:spTree>
    <p:custDataLst>
      <p:tags r:id="rId2"/>
    </p:custDataLst>
    <p:extLst>
      <p:ext uri="{BB962C8B-B14F-4D97-AF65-F5344CB8AC3E}">
        <p14:creationId xmlns:p14="http://schemas.microsoft.com/office/powerpoint/2010/main" val="18293611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18 -4.07407E-6 L 0.02552 -0.00138 " pathEditMode="relative" rAng="0" ptsTypes="AA">
                                      <p:cBhvr>
                                        <p:cTn id="6" dur="2000" fill="hold"/>
                                        <p:tgtEl>
                                          <p:spTgt spid="70"/>
                                        </p:tgtEl>
                                        <p:attrNameLst>
                                          <p:attrName>ppt_x</p:attrName>
                                          <p:attrName>ppt_y</p:attrName>
                                        </p:attrNameLst>
                                      </p:cBhvr>
                                      <p:rCtr x="1285" y="-69"/>
                                    </p:animMotion>
                                  </p:childTnLst>
                                </p:cTn>
                              </p:par>
                              <p:par>
                                <p:cTn id="7" presetID="0" presetClass="path" presetSubtype="0" accel="50000" decel="50000" fill="hold" grpId="0" nodeType="withEffect">
                                  <p:stCondLst>
                                    <p:cond delay="0"/>
                                  </p:stCondLst>
                                  <p:childTnLst>
                                    <p:animMotion origin="layout" path="M -0.00035 -0.00046 L -0.03299 -0.00046 " pathEditMode="relative" ptsTypes="AA">
                                      <p:cBhvr>
                                        <p:cTn id="8" dur="2000" fill="hold"/>
                                        <p:tgtEl>
                                          <p:spTgt spid="69"/>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2.77778E-6 -3.33333E-6 L 0.03229 0.00047 " pathEditMode="relative" rAng="0" ptsTypes="AA">
                                      <p:cBhvr>
                                        <p:cTn id="10" dur="2000" fill="hold"/>
                                        <p:tgtEl>
                                          <p:spTgt spid="74"/>
                                        </p:tgtEl>
                                        <p:attrNameLst>
                                          <p:attrName>ppt_x</p:attrName>
                                          <p:attrName>ppt_y</p:attrName>
                                        </p:attrNameLst>
                                      </p:cBhvr>
                                      <p:rCtr x="1615" y="23"/>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0" nodeType="clickEffect">
                                  <p:stCondLst>
                                    <p:cond delay="0"/>
                                  </p:stCondLst>
                                  <p:childTnLst>
                                    <p:animMotion origin="layout" path="M 0 0 L 0.0007 -0.02408 " pathEditMode="relative" ptsTypes="AA">
                                      <p:cBhvr>
                                        <p:cTn id="28" dur="2000" fill="hold"/>
                                        <p:tgtEl>
                                          <p:spTgt spid="92"/>
                                        </p:tgtEl>
                                        <p:attrNameLst>
                                          <p:attrName>ppt_x</p:attrName>
                                          <p:attrName>ppt_y</p:attrName>
                                        </p:attrNameLst>
                                      </p:cBhvr>
                                    </p:animMotion>
                                  </p:childTnLst>
                                </p:cTn>
                              </p:par>
                              <p:par>
                                <p:cTn id="29" presetID="0" presetClass="path" presetSubtype="0" accel="50000" decel="50000" fill="hold" grpId="0" nodeType="withEffect">
                                  <p:stCondLst>
                                    <p:cond delay="0"/>
                                  </p:stCondLst>
                                  <p:childTnLst>
                                    <p:animMotion origin="layout" path="M -2.77778E-6 -1.85185E-6 L 0.00087 -0.03403 " pathEditMode="relative" rAng="0" ptsTypes="AA">
                                      <p:cBhvr>
                                        <p:cTn id="30" dur="2000" fill="hold"/>
                                        <p:tgtEl>
                                          <p:spTgt spid="91"/>
                                        </p:tgtEl>
                                        <p:attrNameLst>
                                          <p:attrName>ppt_x</p:attrName>
                                          <p:attrName>ppt_y</p:attrName>
                                        </p:attrNameLst>
                                      </p:cBhvr>
                                      <p:rCtr x="35" y="-1713"/>
                                    </p:animMotion>
                                  </p:childTnLst>
                                </p:cTn>
                              </p:par>
                              <p:par>
                                <p:cTn id="31" presetID="0" presetClass="path" presetSubtype="0" accel="50000" decel="50000" fill="hold" grpId="0" nodeType="withEffect">
                                  <p:stCondLst>
                                    <p:cond delay="0"/>
                                  </p:stCondLst>
                                  <p:childTnLst>
                                    <p:animMotion origin="layout" path="M -0.00052 -0.00023 L -3.61111E-6 -0.04514 " pathEditMode="relative" rAng="0" ptsTypes="AA">
                                      <p:cBhvr>
                                        <p:cTn id="32" dur="2000" fill="hold"/>
                                        <p:tgtEl>
                                          <p:spTgt spid="88"/>
                                        </p:tgtEl>
                                        <p:attrNameLst>
                                          <p:attrName>ppt_x</p:attrName>
                                          <p:attrName>ppt_y</p:attrName>
                                        </p:attrNameLst>
                                      </p:cBhvr>
                                      <p:rCtr x="17" y="-2245"/>
                                    </p:animMotion>
                                  </p:childTnLst>
                                </p:cTn>
                              </p:par>
                              <p:par>
                                <p:cTn id="33" presetID="0" presetClass="path" presetSubtype="0" accel="50000" decel="50000" fill="hold" grpId="0" nodeType="withEffect">
                                  <p:stCondLst>
                                    <p:cond delay="0"/>
                                  </p:stCondLst>
                                  <p:childTnLst>
                                    <p:animMotion origin="layout" path="M -1.94444E-6 1.85185E-6 L 0.00035 0.05046 " pathEditMode="relative" rAng="0" ptsTypes="AA">
                                      <p:cBhvr>
                                        <p:cTn id="34" dur="2000" fill="hold"/>
                                        <p:tgtEl>
                                          <p:spTgt spid="89"/>
                                        </p:tgtEl>
                                        <p:attrNameLst>
                                          <p:attrName>ppt_x</p:attrName>
                                          <p:attrName>ppt_y</p:attrName>
                                        </p:attrNameLst>
                                      </p:cBhvr>
                                      <p:rCtr x="17" y="2523"/>
                                    </p:animMotion>
                                  </p:childTnLst>
                                </p:cTn>
                              </p:par>
                              <p:par>
                                <p:cTn id="35" presetID="0" presetClass="path" presetSubtype="0" accel="50000" decel="50000" fill="hold" grpId="0" nodeType="withEffect">
                                  <p:stCondLst>
                                    <p:cond delay="0"/>
                                  </p:stCondLst>
                                  <p:childTnLst>
                                    <p:animMotion origin="layout" path="M -2.77778E-6 -1.85185E-6 L 0.0007 0.03056 " pathEditMode="relative" rAng="0" ptsTypes="AA">
                                      <p:cBhvr>
                                        <p:cTn id="36" dur="2000" fill="hold"/>
                                        <p:tgtEl>
                                          <p:spTgt spid="90"/>
                                        </p:tgtEl>
                                        <p:attrNameLst>
                                          <p:attrName>ppt_x</p:attrName>
                                          <p:attrName>ppt_y</p:attrName>
                                        </p:attrNameLst>
                                      </p:cBhvr>
                                      <p:rCtr x="35" y="1528"/>
                                    </p:animMotion>
                                  </p:childTnLst>
                                </p:cTn>
                              </p:par>
                              <p:par>
                                <p:cTn id="37" presetID="0" presetClass="path" presetSubtype="0" accel="50000" decel="50000" fill="hold" grpId="0" nodeType="withEffect">
                                  <p:stCondLst>
                                    <p:cond delay="0"/>
                                  </p:stCondLst>
                                  <p:childTnLst>
                                    <p:animMotion origin="layout" path="M -2.77778E-6 2.59259E-6 L 0.00018 0.01805 " pathEditMode="relative" rAng="0" ptsTypes="AA">
                                      <p:cBhvr>
                                        <p:cTn id="38" dur="2000" fill="hold"/>
                                        <p:tgtEl>
                                          <p:spTgt spid="93"/>
                                        </p:tgtEl>
                                        <p:attrNameLst>
                                          <p:attrName>ppt_x</p:attrName>
                                          <p:attrName>ppt_y</p:attrName>
                                        </p:attrNameLst>
                                      </p:cBhvr>
                                      <p:rCtr x="0" y="903"/>
                                    </p:animMotion>
                                  </p:childTnLst>
                                </p:cTn>
                              </p:par>
                              <p:par>
                                <p:cTn id="39" presetID="0" presetClass="path" presetSubtype="0" accel="50000" decel="50000" fill="hold" grpId="1" nodeType="withEffect">
                                  <p:stCondLst>
                                    <p:cond delay="0"/>
                                  </p:stCondLst>
                                  <p:childTnLst>
                                    <p:animMotion origin="layout" path="M -0.03299 -0.00046 L -0.03299 -0.01134 " pathEditMode="relative" rAng="0" ptsTypes="AA">
                                      <p:cBhvr>
                                        <p:cTn id="40" dur="2000" fill="hold"/>
                                        <p:tgtEl>
                                          <p:spTgt spid="69"/>
                                        </p:tgtEl>
                                        <p:attrNameLst>
                                          <p:attrName>ppt_x</p:attrName>
                                          <p:attrName>ppt_y</p:attrName>
                                        </p:attrNameLst>
                                      </p:cBhvr>
                                      <p:rCtr x="0" y="-556"/>
                                    </p:animMotion>
                                  </p:childTnLst>
                                </p:cTn>
                              </p:par>
                              <p:par>
                                <p:cTn id="41" presetID="0" presetClass="path" presetSubtype="0" accel="50000" decel="50000" fill="hold" grpId="1" nodeType="withEffect">
                                  <p:stCondLst>
                                    <p:cond delay="0"/>
                                  </p:stCondLst>
                                  <p:childTnLst>
                                    <p:animMotion origin="layout" path="M 0.02552 -0.00138 L 0.02569 0.0088 " pathEditMode="relative" rAng="0" ptsTypes="AA">
                                      <p:cBhvr>
                                        <p:cTn id="42" dur="2000" fill="hold"/>
                                        <p:tgtEl>
                                          <p:spTgt spid="70"/>
                                        </p:tgtEl>
                                        <p:attrNameLst>
                                          <p:attrName>ppt_x</p:attrName>
                                          <p:attrName>ppt_y</p:attrName>
                                        </p:attrNameLst>
                                      </p:cBhvr>
                                      <p:rCtr x="0" y="509"/>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9" grpId="1" animBg="1"/>
      <p:bldP spid="70" grpId="0" animBg="1"/>
      <p:bldP spid="70" grpId="1" animBg="1"/>
      <p:bldP spid="74" grpId="0"/>
      <p:bldP spid="4" grpId="0"/>
      <p:bldP spid="80" grpId="0"/>
      <p:bldP spid="88" grpId="0" animBg="1"/>
      <p:bldP spid="89" grpId="0" animBg="1"/>
      <p:bldP spid="90" grpId="0" animBg="1"/>
      <p:bldP spid="91" grpId="0" animBg="1"/>
      <p:bldP spid="92" grpId="0" animBg="1"/>
      <p:bldP spid="93" grpId="0" animBg="1"/>
      <p:bldP spid="144" grpId="0" animBg="1"/>
      <p:bldP spid="2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0"/>
            <a:ext cx="9156293" cy="524933"/>
          </a:xfrm>
          <a:prstGeom prst="rect">
            <a:avLst/>
          </a:prstGeom>
          <a:solidFill>
            <a:schemeClr val="accent2">
              <a:lumMod val="75000"/>
            </a:schemeClr>
          </a:solidFill>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bg1"/>
                </a:solidFill>
                <a:latin typeface="+mn-lt"/>
                <a:ea typeface="ＭＳ Ｐゴシック" charset="0"/>
                <a:cs typeface="ＭＳ Ｐゴシック" charset="0"/>
              </a:rPr>
              <a:t>What happens as you turn up the heat?</a:t>
            </a:r>
            <a:endParaRPr lang="en-US" sz="2800" b="1" dirty="0">
              <a:solidFill>
                <a:schemeClr val="bg1"/>
              </a:solidFill>
              <a:latin typeface="+mn-lt"/>
              <a:ea typeface="ＭＳ Ｐゴシック" charset="0"/>
              <a:cs typeface="ＭＳ Ｐゴシック" charset="0"/>
            </a:endParaRPr>
          </a:p>
        </p:txBody>
      </p:sp>
      <p:sp>
        <p:nvSpPr>
          <p:cNvPr id="33" name="Text Box 18"/>
          <p:cNvSpPr txBox="1">
            <a:spLocks noChangeArrowheads="1"/>
          </p:cNvSpPr>
          <p:nvPr/>
        </p:nvSpPr>
        <p:spPr bwMode="auto">
          <a:xfrm>
            <a:off x="3399060" y="3685666"/>
            <a:ext cx="53833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B80000"/>
                </a:solidFill>
                <a:effectLst/>
                <a:uLnTx/>
                <a:uFillTx/>
                <a:latin typeface="+mn-lt"/>
                <a:ea typeface="ＭＳ Ｐゴシック" charset="0"/>
                <a:cs typeface="ＭＳ Ｐゴシック" charset="0"/>
              </a:rPr>
              <a:t>Interpretation: </a:t>
            </a:r>
            <a:r>
              <a:rPr lang="en-US" b="0" kern="0" noProof="0" dirty="0" smtClean="0">
                <a:solidFill>
                  <a:srgbClr val="B80000"/>
                </a:solidFill>
                <a:latin typeface="+mn-lt"/>
              </a:rPr>
              <a:t>Fast phono</a:t>
            </a:r>
            <a:r>
              <a:rPr kumimoji="0" lang="en-US" sz="2000" b="0" i="0" u="none" strike="noStrike" kern="0" cap="none" spc="0" normalizeH="0" baseline="0" noProof="0" dirty="0" smtClean="0">
                <a:ln>
                  <a:noFill/>
                </a:ln>
                <a:solidFill>
                  <a:srgbClr val="B80000"/>
                </a:solidFill>
                <a:effectLst/>
                <a:uLnTx/>
                <a:uFillTx/>
                <a:latin typeface="+mn-lt"/>
              </a:rPr>
              <a:t>n processes average over the excited state orbital degrees of freedom, leaving only the spin-spin interaction</a:t>
            </a:r>
          </a:p>
        </p:txBody>
      </p:sp>
      <p:grpSp>
        <p:nvGrpSpPr>
          <p:cNvPr id="38" name="Group 76"/>
          <p:cNvGrpSpPr>
            <a:grpSpLocks/>
          </p:cNvGrpSpPr>
          <p:nvPr/>
        </p:nvGrpSpPr>
        <p:grpSpPr bwMode="auto">
          <a:xfrm>
            <a:off x="3794125" y="5715000"/>
            <a:ext cx="4841875" cy="762000"/>
            <a:chOff x="2390" y="3696"/>
            <a:chExt cx="3050" cy="480"/>
          </a:xfrm>
        </p:grpSpPr>
        <p:grpSp>
          <p:nvGrpSpPr>
            <p:cNvPr id="39" name="Group 72"/>
            <p:cNvGrpSpPr>
              <a:grpSpLocks/>
            </p:cNvGrpSpPr>
            <p:nvPr/>
          </p:nvGrpSpPr>
          <p:grpSpPr bwMode="auto">
            <a:xfrm>
              <a:off x="3072" y="3744"/>
              <a:ext cx="258" cy="384"/>
              <a:chOff x="3072" y="3744"/>
              <a:chExt cx="258" cy="384"/>
            </a:xfrm>
          </p:grpSpPr>
          <p:sp>
            <p:nvSpPr>
              <p:cNvPr id="48" name="Line 33"/>
              <p:cNvSpPr>
                <a:spLocks noChangeShapeType="1"/>
              </p:cNvSpPr>
              <p:nvPr/>
            </p:nvSpPr>
            <p:spPr bwMode="auto">
              <a:xfrm>
                <a:off x="3072" y="3936"/>
                <a:ext cx="258" cy="0"/>
              </a:xfrm>
              <a:prstGeom prst="line">
                <a:avLst/>
              </a:prstGeom>
              <a:noFill/>
              <a:ln w="28575" cmpd="sng">
                <a:solidFill>
                  <a:srgbClr val="A2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9" name="Line 34"/>
              <p:cNvSpPr>
                <a:spLocks noChangeShapeType="1"/>
              </p:cNvSpPr>
              <p:nvPr/>
            </p:nvSpPr>
            <p:spPr bwMode="auto">
              <a:xfrm>
                <a:off x="3072" y="3984"/>
                <a:ext cx="258" cy="0"/>
              </a:xfrm>
              <a:prstGeom prst="line">
                <a:avLst/>
              </a:prstGeom>
              <a:noFill/>
              <a:ln w="28575" cmpd="sng">
                <a:solidFill>
                  <a:srgbClr val="A2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0" name="Line 35"/>
              <p:cNvSpPr>
                <a:spLocks noChangeShapeType="1"/>
              </p:cNvSpPr>
              <p:nvPr/>
            </p:nvSpPr>
            <p:spPr bwMode="auto">
              <a:xfrm>
                <a:off x="3072" y="4128"/>
                <a:ext cx="258" cy="0"/>
              </a:xfrm>
              <a:prstGeom prst="line">
                <a:avLst/>
              </a:prstGeom>
              <a:noFill/>
              <a:ln w="28575" cmpd="sng">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1" name="Line 36"/>
              <p:cNvSpPr>
                <a:spLocks noChangeShapeType="1"/>
              </p:cNvSpPr>
              <p:nvPr/>
            </p:nvSpPr>
            <p:spPr bwMode="auto">
              <a:xfrm>
                <a:off x="3072" y="4104"/>
                <a:ext cx="258" cy="0"/>
              </a:xfrm>
              <a:prstGeom prst="line">
                <a:avLst/>
              </a:prstGeom>
              <a:noFill/>
              <a:ln w="28575" cmpd="sng">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2" name="Line 37"/>
              <p:cNvSpPr>
                <a:spLocks noChangeShapeType="1"/>
              </p:cNvSpPr>
              <p:nvPr/>
            </p:nvSpPr>
            <p:spPr bwMode="auto">
              <a:xfrm>
                <a:off x="3072" y="3840"/>
                <a:ext cx="258" cy="0"/>
              </a:xfrm>
              <a:prstGeom prst="line">
                <a:avLst/>
              </a:prstGeom>
              <a:noFill/>
              <a:ln w="28575" cmpd="sng">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3" name="Line 38"/>
              <p:cNvSpPr>
                <a:spLocks noChangeShapeType="1"/>
              </p:cNvSpPr>
              <p:nvPr/>
            </p:nvSpPr>
            <p:spPr bwMode="auto">
              <a:xfrm>
                <a:off x="3072" y="3744"/>
                <a:ext cx="258" cy="0"/>
              </a:xfrm>
              <a:prstGeom prst="line">
                <a:avLst/>
              </a:prstGeom>
              <a:noFill/>
              <a:ln w="28575" cmpd="sng">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40" name="Group 71"/>
            <p:cNvGrpSpPr>
              <a:grpSpLocks/>
            </p:cNvGrpSpPr>
            <p:nvPr/>
          </p:nvGrpSpPr>
          <p:grpSpPr bwMode="auto">
            <a:xfrm>
              <a:off x="4320" y="3696"/>
              <a:ext cx="387" cy="480"/>
              <a:chOff x="3024" y="2160"/>
              <a:chExt cx="387" cy="480"/>
            </a:xfrm>
          </p:grpSpPr>
          <p:sp>
            <p:nvSpPr>
              <p:cNvPr id="44" name="Oval 63"/>
              <p:cNvSpPr>
                <a:spLocks noChangeArrowheads="1"/>
              </p:cNvSpPr>
              <p:nvPr/>
            </p:nvSpPr>
            <p:spPr bwMode="auto">
              <a:xfrm>
                <a:off x="3024" y="2160"/>
                <a:ext cx="387" cy="480"/>
              </a:xfrm>
              <a:prstGeom prst="ellipse">
                <a:avLst/>
              </a:prstGeom>
              <a:gradFill rotWithShape="1">
                <a:gsLst>
                  <a:gs pos="0">
                    <a:srgbClr val="BBE0E3"/>
                  </a:gs>
                  <a:gs pos="100000">
                    <a:srgbClr val="BBE0E3">
                      <a:gamma/>
                      <a:shade val="46275"/>
                      <a:invGamma/>
                      <a:alpha val="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mn-ea"/>
                  <a:cs typeface="+mn-cs"/>
                </a:endParaRPr>
              </a:p>
            </p:txBody>
          </p:sp>
          <p:sp>
            <p:nvSpPr>
              <p:cNvPr id="45" name="Line 64"/>
              <p:cNvSpPr>
                <a:spLocks noChangeShapeType="1"/>
              </p:cNvSpPr>
              <p:nvPr/>
            </p:nvSpPr>
            <p:spPr bwMode="auto">
              <a:xfrm>
                <a:off x="3120" y="2304"/>
                <a:ext cx="215" cy="0"/>
              </a:xfrm>
              <a:prstGeom prst="line">
                <a:avLst/>
              </a:prstGeom>
              <a:noFill/>
              <a:ln w="28575" cmpd="sng">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6" name="Line 65"/>
              <p:cNvSpPr>
                <a:spLocks noChangeShapeType="1"/>
              </p:cNvSpPr>
              <p:nvPr/>
            </p:nvSpPr>
            <p:spPr bwMode="auto">
              <a:xfrm>
                <a:off x="3120" y="2328"/>
                <a:ext cx="215" cy="0"/>
              </a:xfrm>
              <a:prstGeom prst="line">
                <a:avLst/>
              </a:prstGeom>
              <a:noFill/>
              <a:ln w="28575" cmpd="sng">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7" name="Line 66"/>
              <p:cNvSpPr>
                <a:spLocks noChangeShapeType="1"/>
              </p:cNvSpPr>
              <p:nvPr/>
            </p:nvSpPr>
            <p:spPr bwMode="auto">
              <a:xfrm>
                <a:off x="3120" y="2496"/>
                <a:ext cx="215" cy="0"/>
              </a:xfrm>
              <a:prstGeom prst="line">
                <a:avLst/>
              </a:prstGeom>
              <a:noFill/>
              <a:ln w="28575">
                <a:solidFill>
                  <a:srgbClr val="B8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41" name="Text Box 73"/>
            <p:cNvSpPr txBox="1">
              <a:spLocks noChangeArrowheads="1"/>
            </p:cNvSpPr>
            <p:nvPr/>
          </p:nvSpPr>
          <p:spPr bwMode="auto">
            <a:xfrm>
              <a:off x="2390" y="3801"/>
              <a:ext cx="52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000000"/>
                  </a:solidFill>
                  <a:effectLst/>
                  <a:uLnTx/>
                  <a:uFillTx/>
                  <a:latin typeface="+mn-lt"/>
                  <a:ea typeface="ＭＳ Ｐゴシック" charset="0"/>
                  <a:cs typeface="ＭＳ Ｐゴシック" charset="0"/>
                </a:rPr>
                <a:t>Low T</a:t>
              </a:r>
            </a:p>
          </p:txBody>
        </p:sp>
        <p:sp>
          <p:nvSpPr>
            <p:cNvPr id="42" name="Text Box 74"/>
            <p:cNvSpPr txBox="1">
              <a:spLocks noChangeArrowheads="1"/>
            </p:cNvSpPr>
            <p:nvPr/>
          </p:nvSpPr>
          <p:spPr bwMode="auto">
            <a:xfrm>
              <a:off x="4896" y="3792"/>
              <a:ext cx="54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smtClean="0">
                  <a:ln>
                    <a:noFill/>
                  </a:ln>
                  <a:solidFill>
                    <a:srgbClr val="000000"/>
                  </a:solidFill>
                  <a:effectLst/>
                  <a:uLnTx/>
                  <a:uFillTx/>
                  <a:latin typeface="+mn-lt"/>
                  <a:ea typeface="ＭＳ Ｐゴシック" charset="0"/>
                  <a:cs typeface="ＭＳ Ｐゴシック" charset="0"/>
                </a:rPr>
                <a:t>High T</a:t>
              </a:r>
            </a:p>
          </p:txBody>
        </p:sp>
        <p:sp>
          <p:nvSpPr>
            <p:cNvPr id="43" name="Line 75"/>
            <p:cNvSpPr>
              <a:spLocks noChangeShapeType="1"/>
            </p:cNvSpPr>
            <p:nvPr/>
          </p:nvSpPr>
          <p:spPr bwMode="auto">
            <a:xfrm>
              <a:off x="3552" y="3936"/>
              <a:ext cx="576"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64" name="Group 63"/>
          <p:cNvGrpSpPr/>
          <p:nvPr/>
        </p:nvGrpSpPr>
        <p:grpSpPr>
          <a:xfrm>
            <a:off x="3790731" y="801688"/>
            <a:ext cx="4433595" cy="2627312"/>
            <a:chOff x="4395076" y="801688"/>
            <a:chExt cx="4433595" cy="2627312"/>
          </a:xfrm>
        </p:grpSpPr>
        <p:sp>
          <p:nvSpPr>
            <p:cNvPr id="37" name="Text Box 23"/>
            <p:cNvSpPr txBox="1">
              <a:spLocks noChangeArrowheads="1"/>
            </p:cNvSpPr>
            <p:nvPr/>
          </p:nvSpPr>
          <p:spPr bwMode="auto">
            <a:xfrm>
              <a:off x="4395076" y="879590"/>
              <a:ext cx="21721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latin typeface="+mn-lt"/>
                  <a:ea typeface="ＭＳ Ｐゴシック" charset="0"/>
                  <a:cs typeface="ＭＳ Ｐゴシック" charset="0"/>
                </a:rPr>
                <a:t>Electron spin resonance signal emerges in the excited state at ~100K</a:t>
              </a:r>
            </a:p>
          </p:txBody>
        </p:sp>
        <p:grpSp>
          <p:nvGrpSpPr>
            <p:cNvPr id="58" name="Group 57"/>
            <p:cNvGrpSpPr/>
            <p:nvPr/>
          </p:nvGrpSpPr>
          <p:grpSpPr>
            <a:xfrm>
              <a:off x="6695071" y="801688"/>
              <a:ext cx="2133600" cy="2627312"/>
              <a:chOff x="941931" y="3697288"/>
              <a:chExt cx="2133600" cy="2627312"/>
            </a:xfrm>
          </p:grpSpPr>
          <p:pic>
            <p:nvPicPr>
              <p:cNvPr id="36" name="Picture 22"/>
              <p:cNvPicPr>
                <a:picLocks noChangeAspect="1" noChangeArrowheads="1"/>
              </p:cNvPicPr>
              <p:nvPr/>
            </p:nvPicPr>
            <p:blipFill>
              <a:blip r:embed="rId4">
                <a:extLst>
                  <a:ext uri="{28A0092B-C50C-407E-A947-70E740481C1C}">
                    <a14:useLocalDpi xmlns:a14="http://schemas.microsoft.com/office/drawing/2010/main" val="0"/>
                  </a:ext>
                </a:extLst>
              </a:blip>
              <a:srcRect r="44070"/>
              <a:stretch>
                <a:fillRect/>
              </a:stretch>
            </p:blipFill>
            <p:spPr bwMode="auto">
              <a:xfrm>
                <a:off x="941931" y="3697288"/>
                <a:ext cx="2133600"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 Box 77"/>
              <p:cNvSpPr txBox="1">
                <a:spLocks noChangeArrowheads="1"/>
              </p:cNvSpPr>
              <p:nvPr/>
            </p:nvSpPr>
            <p:spPr bwMode="auto">
              <a:xfrm>
                <a:off x="1642620" y="5420023"/>
                <a:ext cx="9716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smtClean="0">
                    <a:ln>
                      <a:noFill/>
                    </a:ln>
                    <a:solidFill>
                      <a:srgbClr val="000000"/>
                    </a:solidFill>
                    <a:effectLst/>
                    <a:uLnTx/>
                    <a:uFillTx/>
                    <a:latin typeface="+mn-lt"/>
                    <a:ea typeface="ＭＳ Ｐゴシック" charset="0"/>
                    <a:cs typeface="ＭＳ Ｐゴシック" charset="0"/>
                  </a:rPr>
                  <a:t>Batalov</a:t>
                </a:r>
                <a:r>
                  <a:rPr kumimoji="0" lang="en-US" sz="1200" b="0" i="0" u="none" strike="noStrike" kern="0" cap="none" spc="0" normalizeH="0" baseline="0" noProof="0" dirty="0" smtClean="0">
                    <a:ln>
                      <a:noFill/>
                    </a:ln>
                    <a:solidFill>
                      <a:srgbClr val="000000"/>
                    </a:solidFill>
                    <a:effectLst/>
                    <a:uLnTx/>
                    <a:uFillTx/>
                    <a:latin typeface="+mn-lt"/>
                    <a:ea typeface="ＭＳ Ｐゴシック" charset="0"/>
                    <a:cs typeface="ＭＳ Ｐゴシック" charset="0"/>
                  </a:rPr>
                  <a:t> et al. 2009 PRL</a:t>
                </a:r>
              </a:p>
            </p:txBody>
          </p:sp>
        </p:grpSp>
      </p:grpSp>
      <p:sp>
        <p:nvSpPr>
          <p:cNvPr id="55" name="Text Box 78"/>
          <p:cNvSpPr txBox="1">
            <a:spLocks noChangeArrowheads="1"/>
          </p:cNvSpPr>
          <p:nvPr/>
        </p:nvSpPr>
        <p:spPr bwMode="auto">
          <a:xfrm>
            <a:off x="6705600" y="636905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latin typeface="+mn-lt"/>
                <a:ea typeface="ＭＳ Ｐゴシック" charset="0"/>
                <a:cs typeface="ＭＳ Ｐゴシック" charset="0"/>
              </a:rPr>
              <a:t>Rogers et al. 2009 NJP</a:t>
            </a:r>
          </a:p>
        </p:txBody>
      </p:sp>
      <p:sp>
        <p:nvSpPr>
          <p:cNvPr id="56" name="TextBox 55"/>
          <p:cNvSpPr txBox="1">
            <a:spLocks noChangeArrowheads="1"/>
          </p:cNvSpPr>
          <p:nvPr/>
        </p:nvSpPr>
        <p:spPr bwMode="auto">
          <a:xfrm>
            <a:off x="4267753" y="5090147"/>
            <a:ext cx="1752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mn-lt"/>
                <a:ea typeface="ＭＳ Ｐゴシック" charset="0"/>
                <a:cs typeface="ＭＳ Ｐゴシック" charset="0"/>
              </a:rPr>
              <a:t>Strain dependent</a:t>
            </a:r>
          </a:p>
        </p:txBody>
      </p:sp>
      <p:sp>
        <p:nvSpPr>
          <p:cNvPr id="57" name="TextBox 56"/>
          <p:cNvSpPr txBox="1">
            <a:spLocks noChangeArrowheads="1"/>
          </p:cNvSpPr>
          <p:nvPr/>
        </p:nvSpPr>
        <p:spPr bwMode="auto">
          <a:xfrm>
            <a:off x="6324600" y="510540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mn-lt"/>
                <a:ea typeface="ＭＳ Ｐゴシック" charset="0"/>
                <a:cs typeface="ＭＳ Ｐゴシック" charset="0"/>
              </a:rPr>
              <a:t>Strain independent</a:t>
            </a:r>
          </a:p>
        </p:txBody>
      </p:sp>
      <p:grpSp>
        <p:nvGrpSpPr>
          <p:cNvPr id="63" name="Group 62"/>
          <p:cNvGrpSpPr/>
          <p:nvPr/>
        </p:nvGrpSpPr>
        <p:grpSpPr>
          <a:xfrm>
            <a:off x="85444" y="715962"/>
            <a:ext cx="6162956" cy="5503080"/>
            <a:chOff x="85444" y="715962"/>
            <a:chExt cx="6162956" cy="5503080"/>
          </a:xfrm>
        </p:grpSpPr>
        <p:sp>
          <p:nvSpPr>
            <p:cNvPr id="32" name="Text Box 17"/>
            <p:cNvSpPr txBox="1">
              <a:spLocks noChangeArrowheads="1"/>
            </p:cNvSpPr>
            <p:nvPr/>
          </p:nvSpPr>
          <p:spPr bwMode="auto">
            <a:xfrm>
              <a:off x="285582" y="715962"/>
              <a:ext cx="59628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srgbClr val="000000"/>
                  </a:solidFill>
                  <a:effectLst/>
                  <a:uLnTx/>
                  <a:uFillTx/>
                  <a:latin typeface="+mn-lt"/>
                  <a:ea typeface="ＭＳ Ｐゴシック" charset="0"/>
                  <a:cs typeface="ＭＳ Ｐゴシック" charset="0"/>
                </a:rPr>
                <a:t>Linewidths</a:t>
              </a:r>
              <a:r>
                <a:rPr kumimoji="0" lang="en-US" sz="2000" b="1" i="0" u="none" strike="noStrike" kern="0" cap="none" spc="0" normalizeH="0" baseline="0" noProof="0" dirty="0" smtClean="0">
                  <a:ln>
                    <a:noFill/>
                  </a:ln>
                  <a:solidFill>
                    <a:srgbClr val="000000"/>
                  </a:solidFill>
                  <a:effectLst/>
                  <a:uLnTx/>
                  <a:uFillTx/>
                  <a:latin typeface="+mn-lt"/>
                  <a:ea typeface="ＭＳ Ｐゴシック" charset="0"/>
                  <a:cs typeface="ＭＳ Ｐゴシック" charset="0"/>
                </a:rPr>
                <a:t> broaden</a:t>
              </a:r>
            </a:p>
          </p:txBody>
        </p:sp>
        <p:grpSp>
          <p:nvGrpSpPr>
            <p:cNvPr id="62" name="Group 61"/>
            <p:cNvGrpSpPr/>
            <p:nvPr/>
          </p:nvGrpSpPr>
          <p:grpSpPr>
            <a:xfrm>
              <a:off x="85444" y="3852079"/>
              <a:ext cx="2819400" cy="2366963"/>
              <a:chOff x="85444" y="3852079"/>
              <a:chExt cx="2819400" cy="2366963"/>
            </a:xfrm>
          </p:grpSpPr>
          <p:pic>
            <p:nvPicPr>
              <p:cNvPr id="3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44" y="3852079"/>
                <a:ext cx="281940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21"/>
              <p:cNvSpPr txBox="1">
                <a:spLocks noChangeArrowheads="1"/>
              </p:cNvSpPr>
              <p:nvPr/>
            </p:nvSpPr>
            <p:spPr bwMode="auto">
              <a:xfrm>
                <a:off x="1998915" y="5305889"/>
                <a:ext cx="862806" cy="461665"/>
              </a:xfrm>
              <a:prstGeom prst="rect">
                <a:avLst/>
              </a:prstGeom>
              <a:solidFill>
                <a:srgbClr val="FFFFFF"/>
              </a:solidFill>
              <a:ln>
                <a:noFill/>
              </a:ln>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mn-lt"/>
                    <a:ea typeface="ＭＳ Ｐゴシック" charset="0"/>
                    <a:cs typeface="ＭＳ Ｐゴシック" charset="0"/>
                  </a:rPr>
                  <a:t>Fu et al. 2009 PRL</a:t>
                </a:r>
              </a:p>
            </p:txBody>
          </p:sp>
        </p:grpSp>
        <p:sp>
          <p:nvSpPr>
            <p:cNvPr id="59" name="Rectangle 58"/>
            <p:cNvSpPr/>
            <p:nvPr/>
          </p:nvSpPr>
          <p:spPr>
            <a:xfrm>
              <a:off x="285582" y="3429000"/>
              <a:ext cx="2567380" cy="369332"/>
            </a:xfrm>
            <a:prstGeom prst="rect">
              <a:avLst/>
            </a:prstGeom>
          </p:spPr>
          <p:txBody>
            <a:bodyPr wrap="none">
              <a:spAutoFit/>
            </a:bodyPr>
            <a:lstStyle/>
            <a:p>
              <a:pPr lvl="0" defTabSz="914400">
                <a:defRPr/>
              </a:pPr>
              <a:r>
                <a:rPr lang="en-US" b="1" kern="0" dirty="0" smtClean="0">
                  <a:solidFill>
                    <a:srgbClr val="000000"/>
                  </a:solidFill>
                  <a:ea typeface="ＭＳ Ｐゴシック" charset="0"/>
                  <a:cs typeface="ＭＳ Ｐゴシック" charset="0"/>
                </a:rPr>
                <a:t>Selection </a:t>
              </a:r>
              <a:r>
                <a:rPr lang="en-US" b="1" kern="0" dirty="0">
                  <a:solidFill>
                    <a:srgbClr val="000000"/>
                  </a:solidFill>
                  <a:ea typeface="ＭＳ Ｐゴシック" charset="0"/>
                  <a:cs typeface="ＭＳ Ｐゴシック" charset="0"/>
                </a:rPr>
                <a:t>rules disappear</a:t>
              </a:r>
            </a:p>
          </p:txBody>
        </p:sp>
        <p:grpSp>
          <p:nvGrpSpPr>
            <p:cNvPr id="61" name="Group 60"/>
            <p:cNvGrpSpPr/>
            <p:nvPr/>
          </p:nvGrpSpPr>
          <p:grpSpPr>
            <a:xfrm>
              <a:off x="259839" y="1188834"/>
              <a:ext cx="3124200" cy="2181225"/>
              <a:chOff x="259839" y="1188834"/>
              <a:chExt cx="3124200" cy="2181225"/>
            </a:xfrm>
          </p:grpSpPr>
          <p:pic>
            <p:nvPicPr>
              <p:cNvPr id="34"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839" y="1188834"/>
                <a:ext cx="31242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 Box 21"/>
              <p:cNvSpPr txBox="1">
                <a:spLocks noChangeArrowheads="1"/>
              </p:cNvSpPr>
              <p:nvPr/>
            </p:nvSpPr>
            <p:spPr bwMode="auto">
              <a:xfrm>
                <a:off x="2473441" y="2390751"/>
                <a:ext cx="862806" cy="461665"/>
              </a:xfrm>
              <a:prstGeom prst="rect">
                <a:avLst/>
              </a:prstGeom>
              <a:solidFill>
                <a:srgbClr val="FFFFFF"/>
              </a:solidFill>
              <a:ln>
                <a:noFill/>
              </a:ln>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mn-lt"/>
                    <a:ea typeface="ＭＳ Ｐゴシック" charset="0"/>
                    <a:cs typeface="ＭＳ Ｐゴシック" charset="0"/>
                  </a:rPr>
                  <a:t>Fu et al. 2009 PRL</a:t>
                </a:r>
              </a:p>
            </p:txBody>
          </p:sp>
        </p:grpSp>
      </p:grpSp>
    </p:spTree>
    <p:custDataLst>
      <p:tags r:id="rId1"/>
    </p:custDataLst>
    <p:extLst>
      <p:ext uri="{BB962C8B-B14F-4D97-AF65-F5344CB8AC3E}">
        <p14:creationId xmlns:p14="http://schemas.microsoft.com/office/powerpoint/2010/main" val="19528903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5" grpId="0"/>
      <p:bldP spid="56" grpId="0"/>
      <p:bldP spid="5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0"/>
            <a:ext cx="9156293" cy="524933"/>
          </a:xfrm>
          <a:prstGeom prst="rect">
            <a:avLst/>
          </a:prstGeom>
          <a:solidFill>
            <a:schemeClr val="accent2">
              <a:lumMod val="75000"/>
            </a:schemeClr>
          </a:solidFill>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bg1"/>
                </a:solidFill>
                <a:latin typeface="+mn-lt"/>
                <a:ea typeface="ＭＳ Ｐゴシック" charset="0"/>
                <a:cs typeface="ＭＳ Ｐゴシック" charset="0"/>
              </a:rPr>
              <a:t>NV optical transitions at room temperature</a:t>
            </a:r>
            <a:endParaRPr lang="en-US" sz="2800" b="1" dirty="0">
              <a:solidFill>
                <a:schemeClr val="bg1"/>
              </a:solidFill>
              <a:latin typeface="+mn-lt"/>
              <a:ea typeface="ＭＳ Ｐゴシック" charset="0"/>
              <a:cs typeface="ＭＳ Ｐゴシック" charset="0"/>
            </a:endParaRPr>
          </a:p>
        </p:txBody>
      </p:sp>
      <p:grpSp>
        <p:nvGrpSpPr>
          <p:cNvPr id="4" name="Group 3"/>
          <p:cNvGrpSpPr/>
          <p:nvPr/>
        </p:nvGrpSpPr>
        <p:grpSpPr>
          <a:xfrm>
            <a:off x="-60998" y="637954"/>
            <a:ext cx="3554306" cy="3019407"/>
            <a:chOff x="96966" y="851809"/>
            <a:chExt cx="3554306" cy="3019407"/>
          </a:xfrm>
        </p:grpSpPr>
        <p:grpSp>
          <p:nvGrpSpPr>
            <p:cNvPr id="5" name="Group 85"/>
            <p:cNvGrpSpPr>
              <a:grpSpLocks/>
            </p:cNvGrpSpPr>
            <p:nvPr/>
          </p:nvGrpSpPr>
          <p:grpSpPr bwMode="auto">
            <a:xfrm>
              <a:off x="1197115" y="1027785"/>
              <a:ext cx="762000" cy="2362200"/>
              <a:chOff x="5972469" y="3657600"/>
              <a:chExt cx="762000" cy="2362200"/>
            </a:xfrm>
          </p:grpSpPr>
          <p:sp>
            <p:nvSpPr>
              <p:cNvPr id="43" name="Line 26"/>
              <p:cNvSpPr>
                <a:spLocks noChangeShapeType="1"/>
              </p:cNvSpPr>
              <p:nvPr/>
            </p:nvSpPr>
            <p:spPr bwMode="auto">
              <a:xfrm>
                <a:off x="5972469" y="3733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4" name="Line 27"/>
              <p:cNvSpPr>
                <a:spLocks noChangeShapeType="1"/>
              </p:cNvSpPr>
              <p:nvPr/>
            </p:nvSpPr>
            <p:spPr bwMode="auto">
              <a:xfrm>
                <a:off x="5972469" y="3810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5" name="Line 28"/>
              <p:cNvSpPr>
                <a:spLocks noChangeShapeType="1"/>
              </p:cNvSpPr>
              <p:nvPr/>
            </p:nvSpPr>
            <p:spPr bwMode="auto">
              <a:xfrm>
                <a:off x="5972469" y="3886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6" name="Line 29"/>
              <p:cNvSpPr>
                <a:spLocks noChangeShapeType="1"/>
              </p:cNvSpPr>
              <p:nvPr/>
            </p:nvSpPr>
            <p:spPr bwMode="auto">
              <a:xfrm>
                <a:off x="5972469" y="3962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7" name="Line 30"/>
              <p:cNvSpPr>
                <a:spLocks noChangeShapeType="1"/>
              </p:cNvSpPr>
              <p:nvPr/>
            </p:nvSpPr>
            <p:spPr bwMode="auto">
              <a:xfrm>
                <a:off x="5972469" y="4038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8" name="Line 31"/>
              <p:cNvSpPr>
                <a:spLocks noChangeShapeType="1"/>
              </p:cNvSpPr>
              <p:nvPr/>
            </p:nvSpPr>
            <p:spPr bwMode="auto">
              <a:xfrm>
                <a:off x="5972469" y="3657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9" name="Line 32"/>
              <p:cNvSpPr>
                <a:spLocks noChangeShapeType="1"/>
              </p:cNvSpPr>
              <p:nvPr/>
            </p:nvSpPr>
            <p:spPr bwMode="auto">
              <a:xfrm>
                <a:off x="5972469" y="6019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0" name="Line 33"/>
              <p:cNvSpPr>
                <a:spLocks noChangeShapeType="1"/>
              </p:cNvSpPr>
              <p:nvPr/>
            </p:nvSpPr>
            <p:spPr bwMode="auto">
              <a:xfrm>
                <a:off x="5972469" y="5638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1" name="Line 34"/>
              <p:cNvSpPr>
                <a:spLocks noChangeShapeType="1"/>
              </p:cNvSpPr>
              <p:nvPr/>
            </p:nvSpPr>
            <p:spPr bwMode="auto">
              <a:xfrm>
                <a:off x="5972469" y="5715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2" name="Line 35"/>
              <p:cNvSpPr>
                <a:spLocks noChangeShapeType="1"/>
              </p:cNvSpPr>
              <p:nvPr/>
            </p:nvSpPr>
            <p:spPr bwMode="auto">
              <a:xfrm>
                <a:off x="5972469" y="5791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3" name="Line 36"/>
              <p:cNvSpPr>
                <a:spLocks noChangeShapeType="1"/>
              </p:cNvSpPr>
              <p:nvPr/>
            </p:nvSpPr>
            <p:spPr bwMode="auto">
              <a:xfrm>
                <a:off x="5972469" y="5867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4" name="Line 37"/>
              <p:cNvSpPr>
                <a:spLocks noChangeShapeType="1"/>
              </p:cNvSpPr>
              <p:nvPr/>
            </p:nvSpPr>
            <p:spPr bwMode="auto">
              <a:xfrm>
                <a:off x="5972469" y="5943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5" name="Line 38"/>
              <p:cNvSpPr>
                <a:spLocks noChangeShapeType="1"/>
              </p:cNvSpPr>
              <p:nvPr/>
            </p:nvSpPr>
            <p:spPr bwMode="auto">
              <a:xfrm>
                <a:off x="5972469" y="5562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nvGrpSpPr>
            <p:cNvPr id="6" name="Group 5"/>
            <p:cNvGrpSpPr/>
            <p:nvPr/>
          </p:nvGrpSpPr>
          <p:grpSpPr>
            <a:xfrm>
              <a:off x="96966" y="851809"/>
              <a:ext cx="3554306" cy="3019407"/>
              <a:chOff x="96966" y="851809"/>
              <a:chExt cx="3554306" cy="3019407"/>
            </a:xfrm>
          </p:grpSpPr>
          <p:grpSp>
            <p:nvGrpSpPr>
              <p:cNvPr id="7" name="Group 6"/>
              <p:cNvGrpSpPr/>
              <p:nvPr/>
            </p:nvGrpSpPr>
            <p:grpSpPr>
              <a:xfrm>
                <a:off x="96966" y="851809"/>
                <a:ext cx="3554306" cy="3019407"/>
                <a:chOff x="457130" y="851809"/>
                <a:chExt cx="3554306" cy="3019407"/>
              </a:xfrm>
            </p:grpSpPr>
            <p:sp>
              <p:nvSpPr>
                <p:cNvPr id="11" name="Text Box 7"/>
                <p:cNvSpPr txBox="1">
                  <a:spLocks noChangeArrowheads="1"/>
                </p:cNvSpPr>
                <p:nvPr/>
              </p:nvSpPr>
              <p:spPr bwMode="auto">
                <a:xfrm>
                  <a:off x="473604" y="851809"/>
                  <a:ext cx="1223962" cy="923925"/>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a:solidFill>
                        <a:prstClr val="black"/>
                      </a:solidFill>
                    </a:rPr>
                    <a:t>e</a:t>
                  </a:r>
                  <a:r>
                    <a:rPr lang="en-US" dirty="0" smtClean="0">
                      <a:solidFill>
                        <a:prstClr val="black"/>
                      </a:solidFill>
                    </a:rPr>
                    <a:t>xcited state </a:t>
                  </a:r>
                </a:p>
                <a:p>
                  <a:pPr algn="ctr" fontAlgn="base">
                    <a:spcBef>
                      <a:spcPct val="0"/>
                    </a:spcBef>
                    <a:spcAft>
                      <a:spcPct val="0"/>
                    </a:spcAft>
                  </a:pPr>
                  <a:r>
                    <a:rPr lang="en-US" dirty="0" smtClean="0">
                      <a:solidFill>
                        <a:prstClr val="black"/>
                      </a:solidFill>
                    </a:rPr>
                    <a:t>S = 1</a:t>
                  </a:r>
                </a:p>
              </p:txBody>
            </p:sp>
            <p:grpSp>
              <p:nvGrpSpPr>
                <p:cNvPr id="12" name="Group 87"/>
                <p:cNvGrpSpPr>
                  <a:grpSpLocks/>
                </p:cNvGrpSpPr>
                <p:nvPr/>
              </p:nvGrpSpPr>
              <p:grpSpPr bwMode="auto">
                <a:xfrm>
                  <a:off x="1566686" y="3066371"/>
                  <a:ext cx="2444750" cy="804845"/>
                  <a:chOff x="5972469" y="5715000"/>
                  <a:chExt cx="2444750" cy="804845"/>
                </a:xfrm>
              </p:grpSpPr>
              <p:sp>
                <p:nvSpPr>
                  <p:cNvPr id="35" name="Line 4"/>
                  <p:cNvSpPr>
                    <a:spLocks noChangeShapeType="1"/>
                  </p:cNvSpPr>
                  <p:nvPr/>
                </p:nvSpPr>
                <p:spPr bwMode="auto">
                  <a:xfrm>
                    <a:off x="5972469" y="6096000"/>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6" name="Line 8"/>
                  <p:cNvSpPr>
                    <a:spLocks noChangeShapeType="1"/>
                  </p:cNvSpPr>
                  <p:nvPr/>
                </p:nvSpPr>
                <p:spPr bwMode="auto">
                  <a:xfrm>
                    <a:off x="6963069" y="5943600"/>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7" name="Line 9"/>
                  <p:cNvSpPr>
                    <a:spLocks noChangeShapeType="1"/>
                  </p:cNvSpPr>
                  <p:nvPr/>
                </p:nvSpPr>
                <p:spPr bwMode="auto">
                  <a:xfrm>
                    <a:off x="6963069" y="6379113"/>
                    <a:ext cx="457200" cy="0"/>
                  </a:xfrm>
                  <a:prstGeom prst="line">
                    <a:avLst/>
                  </a:prstGeom>
                  <a:noFill/>
                  <a:ln w="38100">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8" name="Line 10"/>
                  <p:cNvSpPr>
                    <a:spLocks noChangeShapeType="1"/>
                  </p:cNvSpPr>
                  <p:nvPr/>
                </p:nvSpPr>
                <p:spPr bwMode="auto">
                  <a:xfrm>
                    <a:off x="6963069" y="6000986"/>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9" name="Line 11"/>
                  <p:cNvSpPr>
                    <a:spLocks noChangeShapeType="1"/>
                  </p:cNvSpPr>
                  <p:nvPr/>
                </p:nvSpPr>
                <p:spPr bwMode="auto">
                  <a:xfrm flipV="1">
                    <a:off x="6734469" y="5943600"/>
                    <a:ext cx="228600" cy="15240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0" name="Line 12"/>
                  <p:cNvSpPr>
                    <a:spLocks noChangeShapeType="1"/>
                  </p:cNvSpPr>
                  <p:nvPr/>
                </p:nvSpPr>
                <p:spPr bwMode="auto">
                  <a:xfrm>
                    <a:off x="6734469" y="6111876"/>
                    <a:ext cx="228600" cy="267238"/>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1" name="Text Box 21"/>
                  <p:cNvSpPr txBox="1">
                    <a:spLocks noChangeArrowheads="1"/>
                  </p:cNvSpPr>
                  <p:nvPr/>
                </p:nvSpPr>
                <p:spPr bwMode="auto">
                  <a:xfrm>
                    <a:off x="7404394" y="6150513"/>
                    <a:ext cx="765579"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srgbClr val="CC0A20"/>
                        </a:solidFill>
                      </a:rPr>
                      <a:t>m</a:t>
                    </a:r>
                    <a:r>
                      <a:rPr lang="en-US" baseline="-25000" dirty="0" smtClean="0">
                        <a:solidFill>
                          <a:srgbClr val="CC0A20"/>
                        </a:solidFill>
                      </a:rPr>
                      <a:t>s</a:t>
                    </a:r>
                    <a:r>
                      <a:rPr lang="en-US" dirty="0" smtClean="0">
                        <a:solidFill>
                          <a:srgbClr val="CC0A20"/>
                        </a:solidFill>
                      </a:rPr>
                      <a:t> = 0</a:t>
                    </a:r>
                  </a:p>
                </p:txBody>
              </p:sp>
              <p:sp>
                <p:nvSpPr>
                  <p:cNvPr id="42" name="Text Box 22"/>
                  <p:cNvSpPr txBox="1">
                    <a:spLocks noChangeArrowheads="1"/>
                  </p:cNvSpPr>
                  <p:nvPr/>
                </p:nvSpPr>
                <p:spPr bwMode="auto">
                  <a:xfrm>
                    <a:off x="7420269" y="5715000"/>
                    <a:ext cx="996950" cy="39687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prstClr val="black"/>
                        </a:solidFill>
                      </a:rPr>
                      <a:t>m</a:t>
                    </a:r>
                    <a:r>
                      <a:rPr lang="en-US" baseline="-25000" dirty="0" smtClean="0">
                        <a:solidFill>
                          <a:prstClr val="black"/>
                        </a:solidFill>
                      </a:rPr>
                      <a:t>s</a:t>
                    </a:r>
                    <a:r>
                      <a:rPr lang="en-US" dirty="0" smtClean="0">
                        <a:solidFill>
                          <a:prstClr val="black"/>
                        </a:solidFill>
                      </a:rPr>
                      <a:t> = </a:t>
                    </a:r>
                    <a:r>
                      <a:rPr lang="en-US" dirty="0" smtClean="0">
                        <a:solidFill>
                          <a:prstClr val="black"/>
                        </a:solidFill>
                        <a:ea typeface="Times New Roman" pitchFamily="1" charset="0"/>
                        <a:cs typeface="Times New Roman" pitchFamily="1" charset="0"/>
                      </a:rPr>
                      <a:t>±1</a:t>
                    </a:r>
                  </a:p>
                </p:txBody>
              </p:sp>
            </p:grpSp>
            <p:grpSp>
              <p:nvGrpSpPr>
                <p:cNvPr id="13" name="Group 86"/>
                <p:cNvGrpSpPr>
                  <a:grpSpLocks/>
                </p:cNvGrpSpPr>
                <p:nvPr/>
              </p:nvGrpSpPr>
              <p:grpSpPr bwMode="auto">
                <a:xfrm>
                  <a:off x="1566686" y="1408785"/>
                  <a:ext cx="1344675" cy="273102"/>
                  <a:chOff x="5972469" y="4057414"/>
                  <a:chExt cx="1344675" cy="273102"/>
                </a:xfrm>
              </p:grpSpPr>
              <p:sp>
                <p:nvSpPr>
                  <p:cNvPr id="18" name="Line 5"/>
                  <p:cNvSpPr>
                    <a:spLocks noChangeShapeType="1"/>
                  </p:cNvSpPr>
                  <p:nvPr/>
                </p:nvSpPr>
                <p:spPr bwMode="auto">
                  <a:xfrm>
                    <a:off x="5972469" y="4162779"/>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5" name="Line 19"/>
                  <p:cNvSpPr>
                    <a:spLocks noChangeShapeType="1"/>
                  </p:cNvSpPr>
                  <p:nvPr/>
                </p:nvSpPr>
                <p:spPr bwMode="auto">
                  <a:xfrm>
                    <a:off x="6725062" y="4163426"/>
                    <a:ext cx="134882" cy="16709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6" name="Line 20"/>
                  <p:cNvSpPr>
                    <a:spLocks noChangeShapeType="1"/>
                  </p:cNvSpPr>
                  <p:nvPr/>
                </p:nvSpPr>
                <p:spPr bwMode="auto">
                  <a:xfrm flipV="1">
                    <a:off x="6725063" y="4057414"/>
                    <a:ext cx="161806" cy="85605"/>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7" name="Line 25"/>
                  <p:cNvSpPr>
                    <a:spLocks noChangeShapeType="1"/>
                  </p:cNvSpPr>
                  <p:nvPr/>
                </p:nvSpPr>
                <p:spPr bwMode="auto">
                  <a:xfrm>
                    <a:off x="5972469" y="4143021"/>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3" name="Line 46"/>
                  <p:cNvSpPr>
                    <a:spLocks noChangeShapeType="1"/>
                  </p:cNvSpPr>
                  <p:nvPr/>
                </p:nvSpPr>
                <p:spPr bwMode="auto">
                  <a:xfrm>
                    <a:off x="6859944" y="4099224"/>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14" name="Text Box 6"/>
                <p:cNvSpPr txBox="1">
                  <a:spLocks noChangeArrowheads="1"/>
                </p:cNvSpPr>
                <p:nvPr/>
              </p:nvSpPr>
              <p:spPr bwMode="auto">
                <a:xfrm>
                  <a:off x="457130" y="2754755"/>
                  <a:ext cx="1219200" cy="923330"/>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smtClean="0">
                      <a:solidFill>
                        <a:prstClr val="black"/>
                      </a:solidFill>
                    </a:rPr>
                    <a:t>ground state</a:t>
                  </a:r>
                </a:p>
                <a:p>
                  <a:pPr algn="ctr" fontAlgn="base">
                    <a:spcBef>
                      <a:spcPct val="0"/>
                    </a:spcBef>
                    <a:spcAft>
                      <a:spcPct val="0"/>
                    </a:spcAft>
                  </a:pPr>
                  <a:r>
                    <a:rPr lang="en-US" dirty="0">
                      <a:solidFill>
                        <a:prstClr val="black"/>
                      </a:solidFill>
                    </a:rPr>
                    <a:t>S = 1 </a:t>
                  </a:r>
                  <a:endParaRPr lang="en-US" dirty="0" smtClean="0">
                    <a:solidFill>
                      <a:prstClr val="black"/>
                    </a:solidFill>
                  </a:endParaRPr>
                </a:p>
              </p:txBody>
            </p:sp>
            <p:sp>
              <p:nvSpPr>
                <p:cNvPr id="15" name="Line 5"/>
                <p:cNvSpPr>
                  <a:spLocks noChangeShapeType="1"/>
                </p:cNvSpPr>
                <p:nvPr/>
              </p:nvSpPr>
              <p:spPr bwMode="auto">
                <a:xfrm flipV="1">
                  <a:off x="3351605" y="2073981"/>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6" name="Line 5"/>
                <p:cNvSpPr>
                  <a:spLocks noChangeShapeType="1"/>
                </p:cNvSpPr>
                <p:nvPr/>
              </p:nvSpPr>
              <p:spPr bwMode="auto">
                <a:xfrm flipV="1">
                  <a:off x="3362210" y="2710414"/>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8" name="Line 20"/>
              <p:cNvSpPr>
                <a:spLocks noChangeShapeType="1"/>
              </p:cNvSpPr>
              <p:nvPr/>
            </p:nvSpPr>
            <p:spPr bwMode="auto">
              <a:xfrm flipH="1" flipV="1">
                <a:off x="2594992" y="1450595"/>
                <a:ext cx="549355" cy="557858"/>
              </a:xfrm>
              <a:prstGeom prst="line">
                <a:avLst/>
              </a:prstGeom>
              <a:noFill/>
              <a:ln w="19050" cmpd="sng">
                <a:solidFill>
                  <a:schemeClr val="tx1"/>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9" name="Line 20"/>
              <p:cNvSpPr>
                <a:spLocks noChangeShapeType="1"/>
              </p:cNvSpPr>
              <p:nvPr/>
            </p:nvSpPr>
            <p:spPr bwMode="auto">
              <a:xfrm flipH="1" flipV="1">
                <a:off x="2559956" y="1408784"/>
                <a:ext cx="459608" cy="1245076"/>
              </a:xfrm>
              <a:prstGeom prst="line">
                <a:avLst/>
              </a:prstGeom>
              <a:noFill/>
              <a:ln w="19050" cmpd="sng">
                <a:solidFill>
                  <a:schemeClr val="tx1"/>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0" name="Line 20"/>
              <p:cNvSpPr>
                <a:spLocks noChangeShapeType="1"/>
              </p:cNvSpPr>
              <p:nvPr/>
            </p:nvSpPr>
            <p:spPr bwMode="auto">
              <a:xfrm flipV="1">
                <a:off x="2514117" y="2808074"/>
                <a:ext cx="517377" cy="797697"/>
              </a:xfrm>
              <a:prstGeom prst="line">
                <a:avLst/>
              </a:prstGeom>
              <a:noFill/>
              <a:ln w="12700" cmpd="sng">
                <a:solidFill>
                  <a:schemeClr val="bg1">
                    <a:lumMod val="50000"/>
                  </a:schemeClr>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sp>
        <p:nvSpPr>
          <p:cNvPr id="58" name="TextBox 57"/>
          <p:cNvSpPr txBox="1"/>
          <p:nvPr/>
        </p:nvSpPr>
        <p:spPr>
          <a:xfrm rot="2806729">
            <a:off x="2565739" y="1202277"/>
            <a:ext cx="533281" cy="369332"/>
          </a:xfrm>
          <a:prstGeom prst="rect">
            <a:avLst/>
          </a:prstGeom>
          <a:noFill/>
        </p:spPr>
        <p:txBody>
          <a:bodyPr wrap="none" rtlCol="0">
            <a:spAutoFit/>
          </a:bodyPr>
          <a:lstStyle/>
          <a:p>
            <a:r>
              <a:rPr lang="en-US" dirty="0" smtClean="0"/>
              <a:t>fast</a:t>
            </a:r>
            <a:endParaRPr lang="en-US" dirty="0"/>
          </a:p>
        </p:txBody>
      </p:sp>
      <p:sp>
        <p:nvSpPr>
          <p:cNvPr id="59" name="TextBox 58"/>
          <p:cNvSpPr txBox="1"/>
          <p:nvPr/>
        </p:nvSpPr>
        <p:spPr>
          <a:xfrm rot="18367458">
            <a:off x="2292932" y="2511990"/>
            <a:ext cx="614659" cy="369332"/>
          </a:xfrm>
          <a:prstGeom prst="rect">
            <a:avLst/>
          </a:prstGeom>
          <a:noFill/>
        </p:spPr>
        <p:txBody>
          <a:bodyPr wrap="none" rtlCol="0">
            <a:spAutoFit/>
          </a:bodyPr>
          <a:lstStyle/>
          <a:p>
            <a:r>
              <a:rPr lang="en-US" dirty="0" smtClean="0">
                <a:solidFill>
                  <a:schemeClr val="bg1">
                    <a:lumMod val="50000"/>
                  </a:schemeClr>
                </a:solidFill>
              </a:rPr>
              <a:t>slow</a:t>
            </a:r>
            <a:endParaRPr lang="en-US" dirty="0">
              <a:solidFill>
                <a:schemeClr val="bg1">
                  <a:lumMod val="50000"/>
                </a:schemeClr>
              </a:solidFill>
            </a:endParaRPr>
          </a:p>
        </p:txBody>
      </p:sp>
      <p:grpSp>
        <p:nvGrpSpPr>
          <p:cNvPr id="97" name="Group 96"/>
          <p:cNvGrpSpPr/>
          <p:nvPr/>
        </p:nvGrpSpPr>
        <p:grpSpPr>
          <a:xfrm>
            <a:off x="3678622" y="1307868"/>
            <a:ext cx="3329781" cy="1200329"/>
            <a:chOff x="3643586" y="1561879"/>
            <a:chExt cx="3329781" cy="1200329"/>
          </a:xfrm>
        </p:grpSpPr>
        <p:sp>
          <p:nvSpPr>
            <p:cNvPr id="61" name="TextBox 60"/>
            <p:cNvSpPr txBox="1"/>
            <p:nvPr/>
          </p:nvSpPr>
          <p:spPr>
            <a:xfrm>
              <a:off x="3643586" y="1561879"/>
              <a:ext cx="2307242" cy="1200329"/>
            </a:xfrm>
            <a:prstGeom prst="rect">
              <a:avLst/>
            </a:prstGeom>
            <a:noFill/>
          </p:spPr>
          <p:txBody>
            <a:bodyPr wrap="none" rtlCol="0">
              <a:spAutoFit/>
            </a:bodyPr>
            <a:lstStyle/>
            <a:p>
              <a:r>
                <a:rPr lang="en-US" dirty="0" smtClean="0"/>
                <a:t>Excited state lifetimes: </a:t>
              </a:r>
            </a:p>
            <a:p>
              <a:r>
                <a:rPr lang="en-US" dirty="0" smtClean="0"/>
                <a:t>τ</a:t>
              </a:r>
              <a:r>
                <a:rPr lang="en-US" baseline="-25000" dirty="0" smtClean="0"/>
                <a:t>0</a:t>
              </a:r>
              <a:r>
                <a:rPr lang="en-US" dirty="0" smtClean="0"/>
                <a:t> ~ 12-14 ns</a:t>
              </a:r>
            </a:p>
            <a:p>
              <a:r>
                <a:rPr lang="en-US" dirty="0" smtClean="0"/>
                <a:t>τ</a:t>
              </a:r>
              <a:r>
                <a:rPr lang="en-US" baseline="-25000" dirty="0" smtClean="0"/>
                <a:t>1</a:t>
              </a:r>
              <a:r>
                <a:rPr lang="en-US" dirty="0" smtClean="0"/>
                <a:t> </a:t>
              </a:r>
              <a:r>
                <a:rPr lang="en-US" dirty="0"/>
                <a:t>~ </a:t>
              </a:r>
              <a:r>
                <a:rPr lang="en-US" dirty="0" smtClean="0"/>
                <a:t>7-8 </a:t>
              </a:r>
              <a:r>
                <a:rPr lang="en-US" dirty="0"/>
                <a:t>ns</a:t>
              </a:r>
            </a:p>
            <a:p>
              <a:endParaRPr lang="en-US" dirty="0"/>
            </a:p>
          </p:txBody>
        </p:sp>
        <p:sp>
          <p:nvSpPr>
            <p:cNvPr id="62" name="TextBox 61"/>
            <p:cNvSpPr txBox="1"/>
            <p:nvPr/>
          </p:nvSpPr>
          <p:spPr>
            <a:xfrm>
              <a:off x="5046471" y="2022332"/>
              <a:ext cx="1926896" cy="276999"/>
            </a:xfrm>
            <a:prstGeom prst="rect">
              <a:avLst/>
            </a:prstGeom>
            <a:noFill/>
          </p:spPr>
          <p:txBody>
            <a:bodyPr wrap="square" rtlCol="0">
              <a:spAutoFit/>
            </a:bodyPr>
            <a:lstStyle/>
            <a:p>
              <a:r>
                <a:rPr lang="en-US" sz="1200" dirty="0" err="1" smtClean="0"/>
                <a:t>Robledo</a:t>
              </a:r>
              <a:r>
                <a:rPr lang="en-US" sz="1200" dirty="0" smtClean="0"/>
                <a:t> et al. 2011 NJP </a:t>
              </a:r>
              <a:endParaRPr lang="en-US" sz="1200" dirty="0"/>
            </a:p>
          </p:txBody>
        </p:sp>
      </p:grpSp>
      <p:grpSp>
        <p:nvGrpSpPr>
          <p:cNvPr id="65" name="Group 88"/>
          <p:cNvGrpSpPr>
            <a:grpSpLocks/>
          </p:cNvGrpSpPr>
          <p:nvPr/>
        </p:nvGrpSpPr>
        <p:grpSpPr bwMode="auto">
          <a:xfrm>
            <a:off x="1485771" y="871316"/>
            <a:ext cx="14250" cy="2362200"/>
            <a:chOff x="6339219" y="3733800"/>
            <a:chExt cx="14250" cy="2362200"/>
          </a:xfrm>
        </p:grpSpPr>
        <p:sp>
          <p:nvSpPr>
            <p:cNvPr id="66" name="Line 40"/>
            <p:cNvSpPr>
              <a:spLocks noChangeShapeType="1"/>
            </p:cNvSpPr>
            <p:nvPr/>
          </p:nvSpPr>
          <p:spPr bwMode="auto">
            <a:xfrm>
              <a:off x="6353469" y="4191000"/>
              <a:ext cx="0" cy="1524000"/>
            </a:xfrm>
            <a:prstGeom prst="line">
              <a:avLst/>
            </a:prstGeom>
            <a:noFill/>
            <a:ln w="57150">
              <a:solidFill>
                <a:srgbClr val="990033"/>
              </a:solidFill>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67" name="Line 41"/>
            <p:cNvSpPr>
              <a:spLocks noChangeShapeType="1"/>
            </p:cNvSpPr>
            <p:nvPr/>
          </p:nvSpPr>
          <p:spPr bwMode="auto">
            <a:xfrm>
              <a:off x="6339219" y="3733800"/>
              <a:ext cx="0" cy="381000"/>
            </a:xfrm>
            <a:prstGeom prst="line">
              <a:avLst/>
            </a:prstGeom>
            <a:noFill/>
            <a:ln w="9525">
              <a:solidFill>
                <a:schemeClr val="tx1"/>
              </a:solidFill>
              <a:prstDash val="dash"/>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68" name="Line 42"/>
            <p:cNvSpPr>
              <a:spLocks noChangeShapeType="1"/>
            </p:cNvSpPr>
            <p:nvPr/>
          </p:nvSpPr>
          <p:spPr bwMode="auto">
            <a:xfrm>
              <a:off x="6353469" y="5715000"/>
              <a:ext cx="0" cy="381000"/>
            </a:xfrm>
            <a:prstGeom prst="line">
              <a:avLst/>
            </a:prstGeom>
            <a:noFill/>
            <a:ln w="9525">
              <a:solidFill>
                <a:schemeClr val="tx1"/>
              </a:solidFill>
              <a:prstDash val="dash"/>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69" name="Line 39"/>
          <p:cNvSpPr>
            <a:spLocks noChangeShapeType="1"/>
          </p:cNvSpPr>
          <p:nvPr/>
        </p:nvSpPr>
        <p:spPr bwMode="auto">
          <a:xfrm flipV="1">
            <a:off x="1271421" y="871316"/>
            <a:ext cx="0" cy="2362200"/>
          </a:xfrm>
          <a:prstGeom prst="line">
            <a:avLst/>
          </a:prstGeom>
          <a:noFill/>
          <a:ln w="57150">
            <a:solidFill>
              <a:srgbClr val="008000"/>
            </a:solidFill>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70" name="TextBox 69"/>
          <p:cNvSpPr txBox="1"/>
          <p:nvPr/>
        </p:nvSpPr>
        <p:spPr>
          <a:xfrm>
            <a:off x="3652345" y="709590"/>
            <a:ext cx="3296170" cy="830997"/>
          </a:xfrm>
          <a:prstGeom prst="rect">
            <a:avLst/>
          </a:prstGeom>
          <a:noFill/>
        </p:spPr>
        <p:txBody>
          <a:bodyPr wrap="none" rtlCol="0">
            <a:spAutoFit/>
          </a:bodyPr>
          <a:lstStyle/>
          <a:p>
            <a:r>
              <a:rPr lang="en-US" dirty="0" smtClean="0"/>
              <a:t>Nearly spin-conserving excitation </a:t>
            </a:r>
          </a:p>
          <a:p>
            <a:r>
              <a:rPr lang="en-US" sz="1200" dirty="0" smtClean="0"/>
              <a:t>Fuchs et al. 2012 PRL</a:t>
            </a:r>
            <a:endParaRPr lang="en-US" sz="1200" dirty="0"/>
          </a:p>
          <a:p>
            <a:endParaRPr lang="en-US" dirty="0"/>
          </a:p>
        </p:txBody>
      </p:sp>
      <p:grpSp>
        <p:nvGrpSpPr>
          <p:cNvPr id="98" name="Group 97"/>
          <p:cNvGrpSpPr/>
          <p:nvPr/>
        </p:nvGrpSpPr>
        <p:grpSpPr>
          <a:xfrm>
            <a:off x="3678622" y="2218181"/>
            <a:ext cx="3343704" cy="1200329"/>
            <a:chOff x="3643586" y="2480951"/>
            <a:chExt cx="3343704" cy="1200329"/>
          </a:xfrm>
        </p:grpSpPr>
        <p:sp>
          <p:nvSpPr>
            <p:cNvPr id="71" name="TextBox 70"/>
            <p:cNvSpPr txBox="1"/>
            <p:nvPr/>
          </p:nvSpPr>
          <p:spPr>
            <a:xfrm>
              <a:off x="3643586" y="2480951"/>
              <a:ext cx="2183410" cy="1200329"/>
            </a:xfrm>
            <a:prstGeom prst="rect">
              <a:avLst/>
            </a:prstGeom>
            <a:noFill/>
          </p:spPr>
          <p:txBody>
            <a:bodyPr wrap="none" rtlCol="0">
              <a:spAutoFit/>
            </a:bodyPr>
            <a:lstStyle/>
            <a:p>
              <a:r>
                <a:rPr lang="en-US" dirty="0" smtClean="0"/>
                <a:t>Singlet lifetimes </a:t>
              </a:r>
            </a:p>
            <a:p>
              <a:r>
                <a:rPr lang="en-US" dirty="0" err="1" smtClean="0"/>
                <a:t>τ</a:t>
              </a:r>
              <a:r>
                <a:rPr lang="en-US" baseline="-25000" dirty="0" err="1" smtClean="0"/>
                <a:t>singlet</a:t>
              </a:r>
              <a:r>
                <a:rPr lang="en-US" dirty="0" smtClean="0"/>
                <a:t> ~ 200 ns (300K)</a:t>
              </a:r>
            </a:p>
            <a:p>
              <a:r>
                <a:rPr lang="en-US" dirty="0" err="1" smtClean="0"/>
                <a:t>τ</a:t>
              </a:r>
              <a:r>
                <a:rPr lang="en-US" baseline="-25000" dirty="0" err="1" smtClean="0"/>
                <a:t>singlet</a:t>
              </a:r>
              <a:r>
                <a:rPr lang="en-US" dirty="0" smtClean="0"/>
                <a:t> </a:t>
              </a:r>
              <a:r>
                <a:rPr lang="en-US" dirty="0"/>
                <a:t>~ </a:t>
              </a:r>
              <a:r>
                <a:rPr lang="en-US" dirty="0" smtClean="0"/>
                <a:t>450 ns (4K)</a:t>
              </a:r>
              <a:endParaRPr lang="en-US" dirty="0"/>
            </a:p>
            <a:p>
              <a:endParaRPr lang="en-US" dirty="0"/>
            </a:p>
          </p:txBody>
        </p:sp>
        <p:sp>
          <p:nvSpPr>
            <p:cNvPr id="72" name="Rectangle 71"/>
            <p:cNvSpPr/>
            <p:nvPr/>
          </p:nvSpPr>
          <p:spPr>
            <a:xfrm>
              <a:off x="5826996" y="2832422"/>
              <a:ext cx="1160294" cy="461665"/>
            </a:xfrm>
            <a:prstGeom prst="rect">
              <a:avLst/>
            </a:prstGeom>
          </p:spPr>
          <p:txBody>
            <a:bodyPr wrap="square">
              <a:spAutoFit/>
            </a:bodyPr>
            <a:lstStyle/>
            <a:p>
              <a:pPr lvl="0"/>
              <a:r>
                <a:rPr lang="en-US" sz="1200" dirty="0" smtClean="0">
                  <a:solidFill>
                    <a:prstClr val="black"/>
                  </a:solidFill>
                </a:rPr>
                <a:t>Acosta et </a:t>
              </a:r>
              <a:r>
                <a:rPr lang="en-US" sz="1200" dirty="0">
                  <a:solidFill>
                    <a:prstClr val="black"/>
                  </a:solidFill>
                </a:rPr>
                <a:t>al. </a:t>
              </a:r>
              <a:r>
                <a:rPr lang="en-US" sz="1200" dirty="0" smtClean="0">
                  <a:solidFill>
                    <a:prstClr val="black"/>
                  </a:solidFill>
                </a:rPr>
                <a:t>2010 PRB(R)</a:t>
              </a:r>
              <a:endParaRPr lang="en-US" sz="1200" dirty="0">
                <a:solidFill>
                  <a:prstClr val="black"/>
                </a:solidFill>
              </a:endParaRPr>
            </a:p>
          </p:txBody>
        </p:sp>
      </p:grpSp>
      <p:sp>
        <p:nvSpPr>
          <p:cNvPr id="87" name="Line 20"/>
          <p:cNvSpPr>
            <a:spLocks noChangeShapeType="1"/>
          </p:cNvSpPr>
          <p:nvPr/>
        </p:nvSpPr>
        <p:spPr bwMode="auto">
          <a:xfrm flipH="1" flipV="1">
            <a:off x="2393233" y="1468877"/>
            <a:ext cx="295664" cy="685743"/>
          </a:xfrm>
          <a:prstGeom prst="line">
            <a:avLst/>
          </a:prstGeom>
          <a:noFill/>
          <a:ln w="12700" cmpd="sng">
            <a:solidFill>
              <a:schemeClr val="bg1">
                <a:lumMod val="50000"/>
              </a:schemeClr>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nvGrpSpPr>
          <p:cNvPr id="99" name="Group 98"/>
          <p:cNvGrpSpPr/>
          <p:nvPr/>
        </p:nvGrpSpPr>
        <p:grpSpPr>
          <a:xfrm>
            <a:off x="3708622" y="3254652"/>
            <a:ext cx="4401862" cy="3136646"/>
            <a:chOff x="3673586" y="3517422"/>
            <a:chExt cx="4401862" cy="3136646"/>
          </a:xfrm>
        </p:grpSpPr>
        <p:grpSp>
          <p:nvGrpSpPr>
            <p:cNvPr id="85" name="Group 84"/>
            <p:cNvGrpSpPr/>
            <p:nvPr/>
          </p:nvGrpSpPr>
          <p:grpSpPr>
            <a:xfrm>
              <a:off x="3673586" y="3517422"/>
              <a:ext cx="2547542" cy="3136646"/>
              <a:chOff x="3673586" y="3516630"/>
              <a:chExt cx="2547542" cy="3136646"/>
            </a:xfrm>
          </p:grpSpPr>
          <p:grpSp>
            <p:nvGrpSpPr>
              <p:cNvPr id="83" name="Group 82"/>
              <p:cNvGrpSpPr/>
              <p:nvPr/>
            </p:nvGrpSpPr>
            <p:grpSpPr>
              <a:xfrm>
                <a:off x="3673586" y="3516630"/>
                <a:ext cx="2547542" cy="3136646"/>
                <a:chOff x="3673586" y="3516630"/>
                <a:chExt cx="2547542" cy="3136646"/>
              </a:xfrm>
            </p:grpSpPr>
            <p:pic>
              <p:nvPicPr>
                <p:cNvPr id="73" name="Picture 72"/>
                <p:cNvPicPr>
                  <a:picLocks noChangeAspect="1"/>
                </p:cNvPicPr>
                <p:nvPr/>
              </p:nvPicPr>
              <p:blipFill rotWithShape="1">
                <a:blip r:embed="rId4"/>
                <a:srcRect r="45124" b="8727"/>
                <a:stretch/>
              </p:blipFill>
              <p:spPr>
                <a:xfrm>
                  <a:off x="3673586" y="3516630"/>
                  <a:ext cx="2277242" cy="2728267"/>
                </a:xfrm>
                <a:prstGeom prst="rect">
                  <a:avLst/>
                </a:prstGeom>
              </p:spPr>
            </p:pic>
            <p:sp>
              <p:nvSpPr>
                <p:cNvPr id="74" name="Rectangle 73"/>
                <p:cNvSpPr/>
                <p:nvPr/>
              </p:nvSpPr>
              <p:spPr>
                <a:xfrm>
                  <a:off x="3766207" y="3657361"/>
                  <a:ext cx="289034" cy="23146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5233501" y="3773094"/>
                  <a:ext cx="827465" cy="72883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Rectangle 75"/>
                <p:cNvSpPr/>
                <p:nvPr/>
              </p:nvSpPr>
              <p:spPr>
                <a:xfrm>
                  <a:off x="5388828" y="4731287"/>
                  <a:ext cx="672138" cy="102312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8" name="Straight Connector 77"/>
                <p:cNvCxnSpPr/>
                <p:nvPr/>
              </p:nvCxnSpPr>
              <p:spPr>
                <a:xfrm>
                  <a:off x="5944996" y="3674879"/>
                  <a:ext cx="0" cy="2526225"/>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4423104" y="6376277"/>
                  <a:ext cx="1354232" cy="276999"/>
                </a:xfrm>
                <a:prstGeom prst="rect">
                  <a:avLst/>
                </a:prstGeom>
                <a:noFill/>
              </p:spPr>
              <p:txBody>
                <a:bodyPr wrap="none" rtlCol="0">
                  <a:spAutoFit/>
                </a:bodyPr>
                <a:lstStyle/>
                <a:p>
                  <a:r>
                    <a:rPr lang="en-US" sz="1200" dirty="0" smtClean="0"/>
                    <a:t>Laser duration (ns)</a:t>
                  </a:r>
                  <a:endParaRPr lang="en-US" sz="1200" dirty="0"/>
                </a:p>
              </p:txBody>
            </p:sp>
            <p:sp>
              <p:nvSpPr>
                <p:cNvPr id="81" name="TextBox 80"/>
                <p:cNvSpPr txBox="1"/>
                <p:nvPr/>
              </p:nvSpPr>
              <p:spPr>
                <a:xfrm>
                  <a:off x="4194837" y="6195847"/>
                  <a:ext cx="2026291" cy="276999"/>
                </a:xfrm>
                <a:prstGeom prst="rect">
                  <a:avLst/>
                </a:prstGeom>
                <a:noFill/>
              </p:spPr>
              <p:txBody>
                <a:bodyPr wrap="none" rtlCol="0">
                  <a:spAutoFit/>
                </a:bodyPr>
                <a:lstStyle/>
                <a:p>
                  <a:r>
                    <a:rPr lang="en-US" sz="1200" dirty="0" smtClean="0"/>
                    <a:t>0                   500                1000</a:t>
                  </a:r>
                  <a:endParaRPr lang="en-US" sz="1200" dirty="0"/>
                </a:p>
              </p:txBody>
            </p:sp>
          </p:grpSp>
          <p:sp>
            <p:nvSpPr>
              <p:cNvPr id="84" name="TextBox 83"/>
              <p:cNvSpPr txBox="1"/>
              <p:nvPr/>
            </p:nvSpPr>
            <p:spPr>
              <a:xfrm>
                <a:off x="4788858" y="3703217"/>
                <a:ext cx="1156138" cy="461665"/>
              </a:xfrm>
              <a:prstGeom prst="rect">
                <a:avLst/>
              </a:prstGeom>
              <a:noFill/>
            </p:spPr>
            <p:txBody>
              <a:bodyPr wrap="square" rtlCol="0">
                <a:spAutoFit/>
              </a:bodyPr>
              <a:lstStyle/>
              <a:p>
                <a:pPr algn="r"/>
                <a:r>
                  <a:rPr lang="en-US" sz="1200" dirty="0" smtClean="0"/>
                  <a:t>Steiner et al. 2010 PRB</a:t>
                </a:r>
                <a:endParaRPr lang="en-US" sz="1200" dirty="0"/>
              </a:p>
            </p:txBody>
          </p:sp>
        </p:grpSp>
        <p:sp>
          <p:nvSpPr>
            <p:cNvPr id="89" name="TextBox 88"/>
            <p:cNvSpPr txBox="1"/>
            <p:nvPr/>
          </p:nvSpPr>
          <p:spPr>
            <a:xfrm>
              <a:off x="6060966" y="3658153"/>
              <a:ext cx="2014482" cy="830997"/>
            </a:xfrm>
            <a:prstGeom prst="rect">
              <a:avLst/>
            </a:prstGeom>
            <a:noFill/>
          </p:spPr>
          <p:txBody>
            <a:bodyPr wrap="square" rtlCol="0">
              <a:spAutoFit/>
            </a:bodyPr>
            <a:lstStyle/>
            <a:p>
              <a:r>
                <a:rPr lang="en-US" sz="1600" dirty="0" smtClean="0"/>
                <a:t>Fluorescence time trace (averaged over many experiments!)</a:t>
              </a:r>
              <a:endParaRPr lang="en-US" sz="1600" dirty="0"/>
            </a:p>
          </p:txBody>
        </p:sp>
      </p:grpSp>
      <p:grpSp>
        <p:nvGrpSpPr>
          <p:cNvPr id="100" name="Group 99"/>
          <p:cNvGrpSpPr/>
          <p:nvPr/>
        </p:nvGrpSpPr>
        <p:grpSpPr>
          <a:xfrm>
            <a:off x="1512659" y="3972321"/>
            <a:ext cx="2910445" cy="830997"/>
            <a:chOff x="1503900" y="4235091"/>
            <a:chExt cx="2910445" cy="830997"/>
          </a:xfrm>
        </p:grpSpPr>
        <p:sp>
          <p:nvSpPr>
            <p:cNvPr id="88" name="TextBox 87"/>
            <p:cNvSpPr txBox="1"/>
            <p:nvPr/>
          </p:nvSpPr>
          <p:spPr>
            <a:xfrm>
              <a:off x="1503900" y="4235091"/>
              <a:ext cx="2128345" cy="830997"/>
            </a:xfrm>
            <a:prstGeom prst="rect">
              <a:avLst/>
            </a:prstGeom>
            <a:noFill/>
          </p:spPr>
          <p:txBody>
            <a:bodyPr wrap="square" rtlCol="0">
              <a:spAutoFit/>
            </a:bodyPr>
            <a:lstStyle/>
            <a:p>
              <a:pPr lvl="0" fontAlgn="base">
                <a:spcBef>
                  <a:spcPct val="0"/>
                </a:spcBef>
                <a:spcAft>
                  <a:spcPct val="0"/>
                </a:spcAft>
              </a:pPr>
              <a:r>
                <a:rPr lang="en-US" sz="1600" dirty="0" smtClean="0"/>
                <a:t>Fast population of </a:t>
              </a:r>
              <a:r>
                <a:rPr lang="en-US" sz="1600" dirty="0" err="1" smtClean="0"/>
                <a:t>singlets</a:t>
              </a:r>
              <a:r>
                <a:rPr lang="en-US" sz="1600" dirty="0" smtClean="0"/>
                <a:t> from </a:t>
              </a:r>
              <a:r>
                <a:rPr lang="en-US" sz="1600" dirty="0" err="1">
                  <a:solidFill>
                    <a:prstClr val="black"/>
                  </a:solidFill>
                </a:rPr>
                <a:t>m</a:t>
              </a:r>
              <a:r>
                <a:rPr lang="en-US" sz="1600" baseline="-25000" dirty="0" err="1">
                  <a:solidFill>
                    <a:prstClr val="black"/>
                  </a:solidFill>
                </a:rPr>
                <a:t>s</a:t>
              </a:r>
              <a:r>
                <a:rPr lang="en-US" sz="1600" dirty="0">
                  <a:solidFill>
                    <a:prstClr val="black"/>
                  </a:solidFill>
                </a:rPr>
                <a:t> = </a:t>
              </a:r>
              <a:r>
                <a:rPr lang="en-US" sz="1600" dirty="0">
                  <a:solidFill>
                    <a:prstClr val="black"/>
                  </a:solidFill>
                  <a:ea typeface="Times New Roman" pitchFamily="1" charset="0"/>
                  <a:cs typeface="Times New Roman" pitchFamily="1" charset="0"/>
                </a:rPr>
                <a:t>±1</a:t>
              </a:r>
            </a:p>
            <a:p>
              <a:endParaRPr lang="en-US" sz="1600" dirty="0"/>
            </a:p>
          </p:txBody>
        </p:sp>
        <p:cxnSp>
          <p:nvCxnSpPr>
            <p:cNvPr id="91" name="Straight Arrow Connector 90"/>
            <p:cNvCxnSpPr/>
            <p:nvPr/>
          </p:nvCxnSpPr>
          <p:spPr>
            <a:xfrm>
              <a:off x="3237303" y="4489150"/>
              <a:ext cx="1177042" cy="24292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01" name="Group 100"/>
          <p:cNvGrpSpPr/>
          <p:nvPr/>
        </p:nvGrpSpPr>
        <p:grpSpPr>
          <a:xfrm>
            <a:off x="4957381" y="4387819"/>
            <a:ext cx="2496207" cy="830997"/>
            <a:chOff x="4922345" y="4650589"/>
            <a:chExt cx="2496207" cy="830997"/>
          </a:xfrm>
        </p:grpSpPr>
        <p:sp>
          <p:nvSpPr>
            <p:cNvPr id="92" name="TextBox 91"/>
            <p:cNvSpPr txBox="1"/>
            <p:nvPr/>
          </p:nvSpPr>
          <p:spPr>
            <a:xfrm>
              <a:off x="5953118" y="4650589"/>
              <a:ext cx="1465434" cy="830997"/>
            </a:xfrm>
            <a:prstGeom prst="rect">
              <a:avLst/>
            </a:prstGeom>
            <a:noFill/>
          </p:spPr>
          <p:txBody>
            <a:bodyPr wrap="square" rtlCol="0">
              <a:spAutoFit/>
            </a:bodyPr>
            <a:lstStyle/>
            <a:p>
              <a:pPr lvl="0" fontAlgn="base">
                <a:spcBef>
                  <a:spcPct val="0"/>
                </a:spcBef>
                <a:spcAft>
                  <a:spcPct val="0"/>
                </a:spcAft>
              </a:pPr>
              <a:r>
                <a:rPr lang="en-US" sz="1600" dirty="0" smtClean="0"/>
                <a:t>Slow decay out of </a:t>
              </a:r>
              <a:r>
                <a:rPr lang="en-US" sz="1600" dirty="0" err="1" smtClean="0"/>
                <a:t>singlets</a:t>
              </a:r>
              <a:endParaRPr lang="en-US" sz="1600" dirty="0">
                <a:solidFill>
                  <a:prstClr val="black"/>
                </a:solidFill>
                <a:ea typeface="Times New Roman" pitchFamily="1" charset="0"/>
                <a:cs typeface="Times New Roman" pitchFamily="1" charset="0"/>
              </a:endParaRPr>
            </a:p>
            <a:p>
              <a:endParaRPr lang="en-US" sz="1600" dirty="0"/>
            </a:p>
          </p:txBody>
        </p:sp>
        <p:cxnSp>
          <p:nvCxnSpPr>
            <p:cNvPr id="93" name="Straight Arrow Connector 92"/>
            <p:cNvCxnSpPr/>
            <p:nvPr/>
          </p:nvCxnSpPr>
          <p:spPr>
            <a:xfrm flipH="1" flipV="1">
              <a:off x="4922345" y="4732079"/>
              <a:ext cx="1138621" cy="21654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102" name="TextBox 101"/>
          <p:cNvSpPr txBox="1"/>
          <p:nvPr/>
        </p:nvSpPr>
        <p:spPr>
          <a:xfrm>
            <a:off x="2019710" y="5063386"/>
            <a:ext cx="1821793" cy="646331"/>
          </a:xfrm>
          <a:prstGeom prst="rect">
            <a:avLst/>
          </a:prstGeom>
          <a:noFill/>
        </p:spPr>
        <p:txBody>
          <a:bodyPr wrap="square" rtlCol="0">
            <a:spAutoFit/>
          </a:bodyPr>
          <a:lstStyle/>
          <a:p>
            <a:r>
              <a:rPr lang="en-US" dirty="0" smtClean="0"/>
              <a:t>Typical SNR = 0.1 in a single shot</a:t>
            </a:r>
            <a:endParaRPr lang="en-US" dirty="0"/>
          </a:p>
        </p:txBody>
      </p:sp>
      <p:grpSp>
        <p:nvGrpSpPr>
          <p:cNvPr id="106" name="Group 105"/>
          <p:cNvGrpSpPr/>
          <p:nvPr/>
        </p:nvGrpSpPr>
        <p:grpSpPr>
          <a:xfrm>
            <a:off x="6475932" y="5163053"/>
            <a:ext cx="2397084" cy="1004532"/>
            <a:chOff x="6610670" y="5481586"/>
            <a:chExt cx="2397084" cy="1004532"/>
          </a:xfrm>
        </p:grpSpPr>
        <p:sp>
          <p:nvSpPr>
            <p:cNvPr id="104" name="TextBox 103"/>
            <p:cNvSpPr txBox="1"/>
            <p:nvPr/>
          </p:nvSpPr>
          <p:spPr>
            <a:xfrm>
              <a:off x="6610670" y="5481586"/>
              <a:ext cx="2259417" cy="646331"/>
            </a:xfrm>
            <a:prstGeom prst="rect">
              <a:avLst/>
            </a:prstGeom>
            <a:noFill/>
          </p:spPr>
          <p:txBody>
            <a:bodyPr wrap="square" rtlCol="0">
              <a:spAutoFit/>
            </a:bodyPr>
            <a:lstStyle/>
            <a:p>
              <a:r>
                <a:rPr lang="en-US" b="1" dirty="0" smtClean="0">
                  <a:solidFill>
                    <a:srgbClr val="008000"/>
                  </a:solidFill>
                </a:rPr>
                <a:t>Optical polarization into </a:t>
              </a:r>
              <a:r>
                <a:rPr lang="en-US" b="1" dirty="0" err="1" smtClean="0">
                  <a:solidFill>
                    <a:srgbClr val="008000"/>
                  </a:solidFill>
                </a:rPr>
                <a:t>m</a:t>
              </a:r>
              <a:r>
                <a:rPr lang="en-US" b="1" baseline="-25000" dirty="0" err="1" smtClean="0">
                  <a:solidFill>
                    <a:srgbClr val="008000"/>
                  </a:solidFill>
                </a:rPr>
                <a:t>s</a:t>
              </a:r>
              <a:r>
                <a:rPr lang="en-US" b="1" dirty="0" smtClean="0">
                  <a:solidFill>
                    <a:srgbClr val="008000"/>
                  </a:solidFill>
                </a:rPr>
                <a:t>= 0 ~ 70-90% </a:t>
              </a:r>
              <a:endParaRPr lang="en-US" b="1" dirty="0">
                <a:solidFill>
                  <a:srgbClr val="008000"/>
                </a:solidFill>
              </a:endParaRPr>
            </a:p>
          </p:txBody>
        </p:sp>
        <p:sp>
          <p:nvSpPr>
            <p:cNvPr id="105" name="Rectangle 104"/>
            <p:cNvSpPr/>
            <p:nvPr/>
          </p:nvSpPr>
          <p:spPr>
            <a:xfrm>
              <a:off x="7143141" y="6024453"/>
              <a:ext cx="1864613" cy="461665"/>
            </a:xfrm>
            <a:prstGeom prst="rect">
              <a:avLst/>
            </a:prstGeom>
          </p:spPr>
          <p:txBody>
            <a:bodyPr wrap="none">
              <a:spAutoFit/>
            </a:bodyPr>
            <a:lstStyle/>
            <a:p>
              <a:r>
                <a:rPr lang="en-US" sz="1200" dirty="0">
                  <a:solidFill>
                    <a:prstClr val="black"/>
                  </a:solidFill>
                </a:rPr>
                <a:t>Fuchs et al. 2010 Nat. </a:t>
              </a:r>
              <a:r>
                <a:rPr lang="en-US" sz="1200" dirty="0" err="1" smtClean="0">
                  <a:solidFill>
                    <a:prstClr val="black"/>
                  </a:solidFill>
                </a:rPr>
                <a:t>Phys</a:t>
              </a:r>
              <a:endParaRPr lang="en-US" sz="1200" dirty="0">
                <a:solidFill>
                  <a:prstClr val="black"/>
                </a:solidFill>
              </a:endParaRPr>
            </a:p>
            <a:p>
              <a:r>
                <a:rPr lang="en-US" sz="1200" dirty="0" err="1" smtClean="0">
                  <a:solidFill>
                    <a:prstClr val="black"/>
                  </a:solidFill>
                </a:rPr>
                <a:t>Robledo</a:t>
              </a:r>
              <a:r>
                <a:rPr lang="en-US" sz="1200" dirty="0" smtClean="0">
                  <a:solidFill>
                    <a:prstClr val="black"/>
                  </a:solidFill>
                </a:rPr>
                <a:t> et al 2011 NJP</a:t>
              </a:r>
            </a:p>
          </p:txBody>
        </p:sp>
      </p:grpSp>
      <p:sp>
        <p:nvSpPr>
          <p:cNvPr id="107" name="TextBox 106"/>
          <p:cNvSpPr txBox="1"/>
          <p:nvPr/>
        </p:nvSpPr>
        <p:spPr>
          <a:xfrm>
            <a:off x="352995" y="6391298"/>
            <a:ext cx="8675572" cy="400110"/>
          </a:xfrm>
          <a:prstGeom prst="rect">
            <a:avLst/>
          </a:prstGeom>
          <a:noFill/>
        </p:spPr>
        <p:txBody>
          <a:bodyPr wrap="none" rtlCol="0">
            <a:spAutoFit/>
          </a:bodyPr>
          <a:lstStyle/>
          <a:p>
            <a:r>
              <a:rPr lang="en-US" sz="2000" b="1" dirty="0" smtClean="0">
                <a:solidFill>
                  <a:srgbClr val="008000"/>
                </a:solidFill>
              </a:rPr>
              <a:t>Spin polarization and detection at room temperature – no fancy lasers required!</a:t>
            </a:r>
            <a:endParaRPr lang="en-US" sz="2000" b="1" dirty="0">
              <a:solidFill>
                <a:srgbClr val="008000"/>
              </a:solidFill>
            </a:endParaRPr>
          </a:p>
        </p:txBody>
      </p:sp>
      <p:sp>
        <p:nvSpPr>
          <p:cNvPr id="82" name="Oval 63"/>
          <p:cNvSpPr>
            <a:spLocks noChangeArrowheads="1"/>
          </p:cNvSpPr>
          <p:nvPr/>
        </p:nvSpPr>
        <p:spPr bwMode="auto">
          <a:xfrm>
            <a:off x="1847106" y="919942"/>
            <a:ext cx="614363" cy="762000"/>
          </a:xfrm>
          <a:prstGeom prst="ellipse">
            <a:avLst/>
          </a:prstGeom>
          <a:gradFill rotWithShape="1">
            <a:gsLst>
              <a:gs pos="0">
                <a:srgbClr val="BBE0E3"/>
              </a:gs>
              <a:gs pos="100000">
                <a:srgbClr val="BBE0E3">
                  <a:gamma/>
                  <a:shade val="46275"/>
                  <a:invGamma/>
                  <a:alpha val="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mn-ea"/>
              <a:cs typeface="+mn-cs"/>
            </a:endParaRPr>
          </a:p>
        </p:txBody>
      </p:sp>
      <p:sp>
        <p:nvSpPr>
          <p:cNvPr id="90" name="Line 43"/>
          <p:cNvSpPr>
            <a:spLocks noChangeShapeType="1"/>
          </p:cNvSpPr>
          <p:nvPr/>
        </p:nvSpPr>
        <p:spPr bwMode="auto">
          <a:xfrm>
            <a:off x="1936033" y="1468032"/>
            <a:ext cx="457200" cy="0"/>
          </a:xfrm>
          <a:prstGeom prst="line">
            <a:avLst/>
          </a:prstGeom>
          <a:noFill/>
          <a:ln w="28575">
            <a:solidFill>
              <a:srgbClr val="A20000"/>
            </a:solidFill>
            <a:round/>
            <a:headEnd/>
            <a:tailEnd/>
          </a:ln>
        </p:spPr>
        <p:txBody>
          <a:bodyPr>
            <a:prstTxWarp prst="textNoShape">
              <a:avLst/>
            </a:prstTxWarp>
          </a:bodyPr>
          <a:lstStyle/>
          <a:p>
            <a:pPr fontAlgn="base">
              <a:spcBef>
                <a:spcPct val="0"/>
              </a:spcBef>
              <a:spcAft>
                <a:spcPct val="0"/>
              </a:spcAft>
            </a:pPr>
            <a:endParaRPr lang="en-US" dirty="0" smtClean="0">
              <a:solidFill>
                <a:prstClr val="black"/>
              </a:solidFill>
              <a:latin typeface="Arial" pitchFamily="1" charset="0"/>
            </a:endParaRPr>
          </a:p>
        </p:txBody>
      </p:sp>
      <p:sp>
        <p:nvSpPr>
          <p:cNvPr id="94" name="Line 47"/>
          <p:cNvSpPr>
            <a:spLocks noChangeShapeType="1"/>
          </p:cNvSpPr>
          <p:nvPr/>
        </p:nvSpPr>
        <p:spPr bwMode="auto">
          <a:xfrm>
            <a:off x="1936033" y="1194930"/>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95" name="Line 47"/>
          <p:cNvSpPr>
            <a:spLocks noChangeShapeType="1"/>
          </p:cNvSpPr>
          <p:nvPr/>
        </p:nvSpPr>
        <p:spPr bwMode="auto">
          <a:xfrm>
            <a:off x="1926896" y="1236740"/>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Tree>
    <p:custDataLst>
      <p:tags r:id="rId1"/>
    </p:custDataLst>
    <p:extLst>
      <p:ext uri="{BB962C8B-B14F-4D97-AF65-F5344CB8AC3E}">
        <p14:creationId xmlns:p14="http://schemas.microsoft.com/office/powerpoint/2010/main" val="39829538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p:bldP spid="102" grpId="0"/>
      <p:bldP spid="10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0"/>
            <a:ext cx="9156293" cy="524933"/>
          </a:xfrm>
          <a:prstGeom prst="rect">
            <a:avLst/>
          </a:prstGeom>
          <a:solidFill>
            <a:schemeClr val="accent2">
              <a:lumMod val="75000"/>
            </a:schemeClr>
          </a:solidFill>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bg1"/>
                </a:solidFill>
                <a:latin typeface="+mn-lt"/>
                <a:ea typeface="ＭＳ Ｐゴシック" charset="0"/>
                <a:cs typeface="ＭＳ Ｐゴシック" charset="0"/>
              </a:rPr>
              <a:t>A variety of optical techniques for accessing the NV spin</a:t>
            </a:r>
            <a:endParaRPr lang="en-US" sz="2800" b="1" dirty="0">
              <a:solidFill>
                <a:schemeClr val="bg1"/>
              </a:solidFill>
              <a:latin typeface="+mn-lt"/>
              <a:ea typeface="ＭＳ Ｐゴシック" charset="0"/>
              <a:cs typeface="ＭＳ Ｐゴシック" charset="0"/>
            </a:endParaRPr>
          </a:p>
        </p:txBody>
      </p:sp>
      <p:grpSp>
        <p:nvGrpSpPr>
          <p:cNvPr id="2" name="Group 3"/>
          <p:cNvGrpSpPr/>
          <p:nvPr/>
        </p:nvGrpSpPr>
        <p:grpSpPr>
          <a:xfrm>
            <a:off x="-51861" y="637954"/>
            <a:ext cx="3545169" cy="3019407"/>
            <a:chOff x="106103" y="851809"/>
            <a:chExt cx="3545169" cy="3019407"/>
          </a:xfrm>
        </p:grpSpPr>
        <p:grpSp>
          <p:nvGrpSpPr>
            <p:cNvPr id="4" name="Group 85"/>
            <p:cNvGrpSpPr>
              <a:grpSpLocks/>
            </p:cNvGrpSpPr>
            <p:nvPr/>
          </p:nvGrpSpPr>
          <p:grpSpPr bwMode="auto">
            <a:xfrm>
              <a:off x="1197115" y="1027785"/>
              <a:ext cx="762000" cy="2362200"/>
              <a:chOff x="5972469" y="3657600"/>
              <a:chExt cx="762000" cy="2362200"/>
            </a:xfrm>
          </p:grpSpPr>
          <p:sp>
            <p:nvSpPr>
              <p:cNvPr id="43" name="Line 26"/>
              <p:cNvSpPr>
                <a:spLocks noChangeShapeType="1"/>
              </p:cNvSpPr>
              <p:nvPr/>
            </p:nvSpPr>
            <p:spPr bwMode="auto">
              <a:xfrm>
                <a:off x="5972469" y="3733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4" name="Line 27"/>
              <p:cNvSpPr>
                <a:spLocks noChangeShapeType="1"/>
              </p:cNvSpPr>
              <p:nvPr/>
            </p:nvSpPr>
            <p:spPr bwMode="auto">
              <a:xfrm>
                <a:off x="5972469" y="3810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5" name="Line 28"/>
              <p:cNvSpPr>
                <a:spLocks noChangeShapeType="1"/>
              </p:cNvSpPr>
              <p:nvPr/>
            </p:nvSpPr>
            <p:spPr bwMode="auto">
              <a:xfrm>
                <a:off x="5972469" y="3886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6" name="Line 29"/>
              <p:cNvSpPr>
                <a:spLocks noChangeShapeType="1"/>
              </p:cNvSpPr>
              <p:nvPr/>
            </p:nvSpPr>
            <p:spPr bwMode="auto">
              <a:xfrm>
                <a:off x="5972469" y="3962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7" name="Line 30"/>
              <p:cNvSpPr>
                <a:spLocks noChangeShapeType="1"/>
              </p:cNvSpPr>
              <p:nvPr/>
            </p:nvSpPr>
            <p:spPr bwMode="auto">
              <a:xfrm>
                <a:off x="5972469" y="4038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8" name="Line 31"/>
              <p:cNvSpPr>
                <a:spLocks noChangeShapeType="1"/>
              </p:cNvSpPr>
              <p:nvPr/>
            </p:nvSpPr>
            <p:spPr bwMode="auto">
              <a:xfrm>
                <a:off x="5972469" y="3657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9" name="Line 32"/>
              <p:cNvSpPr>
                <a:spLocks noChangeShapeType="1"/>
              </p:cNvSpPr>
              <p:nvPr/>
            </p:nvSpPr>
            <p:spPr bwMode="auto">
              <a:xfrm>
                <a:off x="5972469" y="6019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0" name="Line 33"/>
              <p:cNvSpPr>
                <a:spLocks noChangeShapeType="1"/>
              </p:cNvSpPr>
              <p:nvPr/>
            </p:nvSpPr>
            <p:spPr bwMode="auto">
              <a:xfrm>
                <a:off x="5972469" y="5638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1" name="Line 34"/>
              <p:cNvSpPr>
                <a:spLocks noChangeShapeType="1"/>
              </p:cNvSpPr>
              <p:nvPr/>
            </p:nvSpPr>
            <p:spPr bwMode="auto">
              <a:xfrm>
                <a:off x="5972469" y="5715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2" name="Line 35"/>
              <p:cNvSpPr>
                <a:spLocks noChangeShapeType="1"/>
              </p:cNvSpPr>
              <p:nvPr/>
            </p:nvSpPr>
            <p:spPr bwMode="auto">
              <a:xfrm>
                <a:off x="5972469" y="5791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3" name="Line 36"/>
              <p:cNvSpPr>
                <a:spLocks noChangeShapeType="1"/>
              </p:cNvSpPr>
              <p:nvPr/>
            </p:nvSpPr>
            <p:spPr bwMode="auto">
              <a:xfrm>
                <a:off x="5972469" y="5867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4" name="Line 37"/>
              <p:cNvSpPr>
                <a:spLocks noChangeShapeType="1"/>
              </p:cNvSpPr>
              <p:nvPr/>
            </p:nvSpPr>
            <p:spPr bwMode="auto">
              <a:xfrm>
                <a:off x="5972469" y="5943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5" name="Line 38"/>
              <p:cNvSpPr>
                <a:spLocks noChangeShapeType="1"/>
              </p:cNvSpPr>
              <p:nvPr/>
            </p:nvSpPr>
            <p:spPr bwMode="auto">
              <a:xfrm>
                <a:off x="5972469" y="5562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nvGrpSpPr>
            <p:cNvPr id="5" name="Group 5"/>
            <p:cNvGrpSpPr/>
            <p:nvPr/>
          </p:nvGrpSpPr>
          <p:grpSpPr>
            <a:xfrm>
              <a:off x="106103" y="851809"/>
              <a:ext cx="3545169" cy="3019407"/>
              <a:chOff x="106103" y="851809"/>
              <a:chExt cx="3545169" cy="3019407"/>
            </a:xfrm>
          </p:grpSpPr>
          <p:grpSp>
            <p:nvGrpSpPr>
              <p:cNvPr id="6" name="Group 6"/>
              <p:cNvGrpSpPr/>
              <p:nvPr/>
            </p:nvGrpSpPr>
            <p:grpSpPr>
              <a:xfrm>
                <a:off x="106103" y="851809"/>
                <a:ext cx="3545169" cy="3019407"/>
                <a:chOff x="466267" y="851809"/>
                <a:chExt cx="3545169" cy="3019407"/>
              </a:xfrm>
            </p:grpSpPr>
            <p:sp>
              <p:nvSpPr>
                <p:cNvPr id="11" name="Text Box 7"/>
                <p:cNvSpPr txBox="1">
                  <a:spLocks noChangeArrowheads="1"/>
                </p:cNvSpPr>
                <p:nvPr/>
              </p:nvSpPr>
              <p:spPr bwMode="auto">
                <a:xfrm>
                  <a:off x="473604" y="851809"/>
                  <a:ext cx="1223962" cy="923925"/>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a:solidFill>
                        <a:prstClr val="black"/>
                      </a:solidFill>
                    </a:rPr>
                    <a:t>e</a:t>
                  </a:r>
                  <a:r>
                    <a:rPr lang="en-US" dirty="0" smtClean="0">
                      <a:solidFill>
                        <a:prstClr val="black"/>
                      </a:solidFill>
                    </a:rPr>
                    <a:t>xcited state </a:t>
                  </a:r>
                </a:p>
                <a:p>
                  <a:pPr algn="ctr" fontAlgn="base">
                    <a:spcBef>
                      <a:spcPct val="0"/>
                    </a:spcBef>
                    <a:spcAft>
                      <a:spcPct val="0"/>
                    </a:spcAft>
                  </a:pPr>
                  <a:r>
                    <a:rPr lang="en-US" dirty="0" smtClean="0">
                      <a:solidFill>
                        <a:prstClr val="black"/>
                      </a:solidFill>
                    </a:rPr>
                    <a:t>S = 1</a:t>
                  </a:r>
                </a:p>
              </p:txBody>
            </p:sp>
            <p:grpSp>
              <p:nvGrpSpPr>
                <p:cNvPr id="7" name="Group 87"/>
                <p:cNvGrpSpPr>
                  <a:grpSpLocks/>
                </p:cNvGrpSpPr>
                <p:nvPr/>
              </p:nvGrpSpPr>
              <p:grpSpPr bwMode="auto">
                <a:xfrm>
                  <a:off x="1566686" y="3066371"/>
                  <a:ext cx="2444750" cy="804845"/>
                  <a:chOff x="5972469" y="5715000"/>
                  <a:chExt cx="2444750" cy="804845"/>
                </a:xfrm>
              </p:grpSpPr>
              <p:sp>
                <p:nvSpPr>
                  <p:cNvPr id="35" name="Line 4"/>
                  <p:cNvSpPr>
                    <a:spLocks noChangeShapeType="1"/>
                  </p:cNvSpPr>
                  <p:nvPr/>
                </p:nvSpPr>
                <p:spPr bwMode="auto">
                  <a:xfrm>
                    <a:off x="5972469" y="6096000"/>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6" name="Line 8"/>
                  <p:cNvSpPr>
                    <a:spLocks noChangeShapeType="1"/>
                  </p:cNvSpPr>
                  <p:nvPr/>
                </p:nvSpPr>
                <p:spPr bwMode="auto">
                  <a:xfrm>
                    <a:off x="6963069" y="5943600"/>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7" name="Line 9"/>
                  <p:cNvSpPr>
                    <a:spLocks noChangeShapeType="1"/>
                  </p:cNvSpPr>
                  <p:nvPr/>
                </p:nvSpPr>
                <p:spPr bwMode="auto">
                  <a:xfrm>
                    <a:off x="6963069" y="6379113"/>
                    <a:ext cx="457200" cy="0"/>
                  </a:xfrm>
                  <a:prstGeom prst="line">
                    <a:avLst/>
                  </a:prstGeom>
                  <a:noFill/>
                  <a:ln w="38100">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8" name="Line 10"/>
                  <p:cNvSpPr>
                    <a:spLocks noChangeShapeType="1"/>
                  </p:cNvSpPr>
                  <p:nvPr/>
                </p:nvSpPr>
                <p:spPr bwMode="auto">
                  <a:xfrm>
                    <a:off x="6963069" y="6000986"/>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9" name="Line 11"/>
                  <p:cNvSpPr>
                    <a:spLocks noChangeShapeType="1"/>
                  </p:cNvSpPr>
                  <p:nvPr/>
                </p:nvSpPr>
                <p:spPr bwMode="auto">
                  <a:xfrm flipV="1">
                    <a:off x="6734469" y="5943600"/>
                    <a:ext cx="228600" cy="15240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0" name="Line 12"/>
                  <p:cNvSpPr>
                    <a:spLocks noChangeShapeType="1"/>
                  </p:cNvSpPr>
                  <p:nvPr/>
                </p:nvSpPr>
                <p:spPr bwMode="auto">
                  <a:xfrm>
                    <a:off x="6734469" y="6111876"/>
                    <a:ext cx="228600" cy="267238"/>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1" name="Text Box 21"/>
                  <p:cNvSpPr txBox="1">
                    <a:spLocks noChangeArrowheads="1"/>
                  </p:cNvSpPr>
                  <p:nvPr/>
                </p:nvSpPr>
                <p:spPr bwMode="auto">
                  <a:xfrm>
                    <a:off x="7404394" y="6150513"/>
                    <a:ext cx="765579"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srgbClr val="CC0A20"/>
                        </a:solidFill>
                      </a:rPr>
                      <a:t>m</a:t>
                    </a:r>
                    <a:r>
                      <a:rPr lang="en-US" baseline="-25000" dirty="0" smtClean="0">
                        <a:solidFill>
                          <a:srgbClr val="CC0A20"/>
                        </a:solidFill>
                      </a:rPr>
                      <a:t>s</a:t>
                    </a:r>
                    <a:r>
                      <a:rPr lang="en-US" dirty="0" smtClean="0">
                        <a:solidFill>
                          <a:srgbClr val="CC0A20"/>
                        </a:solidFill>
                      </a:rPr>
                      <a:t> = 0</a:t>
                    </a:r>
                  </a:p>
                </p:txBody>
              </p:sp>
              <p:sp>
                <p:nvSpPr>
                  <p:cNvPr id="42" name="Text Box 22"/>
                  <p:cNvSpPr txBox="1">
                    <a:spLocks noChangeArrowheads="1"/>
                  </p:cNvSpPr>
                  <p:nvPr/>
                </p:nvSpPr>
                <p:spPr bwMode="auto">
                  <a:xfrm>
                    <a:off x="7420269" y="5715000"/>
                    <a:ext cx="996950" cy="39687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prstClr val="black"/>
                        </a:solidFill>
                      </a:rPr>
                      <a:t>m</a:t>
                    </a:r>
                    <a:r>
                      <a:rPr lang="en-US" baseline="-25000" dirty="0" smtClean="0">
                        <a:solidFill>
                          <a:prstClr val="black"/>
                        </a:solidFill>
                      </a:rPr>
                      <a:t>s</a:t>
                    </a:r>
                    <a:r>
                      <a:rPr lang="en-US" dirty="0" smtClean="0">
                        <a:solidFill>
                          <a:prstClr val="black"/>
                        </a:solidFill>
                      </a:rPr>
                      <a:t> = </a:t>
                    </a:r>
                    <a:r>
                      <a:rPr lang="en-US" dirty="0" smtClean="0">
                        <a:solidFill>
                          <a:prstClr val="black"/>
                        </a:solidFill>
                        <a:ea typeface="Times New Roman" pitchFamily="1" charset="0"/>
                        <a:cs typeface="Times New Roman" pitchFamily="1" charset="0"/>
                      </a:rPr>
                      <a:t>±1</a:t>
                    </a:r>
                  </a:p>
                </p:txBody>
              </p:sp>
            </p:grpSp>
            <p:grpSp>
              <p:nvGrpSpPr>
                <p:cNvPr id="12" name="Group 86"/>
                <p:cNvGrpSpPr>
                  <a:grpSpLocks/>
                </p:cNvGrpSpPr>
                <p:nvPr/>
              </p:nvGrpSpPr>
              <p:grpSpPr bwMode="auto">
                <a:xfrm>
                  <a:off x="1566686" y="1408785"/>
                  <a:ext cx="1344675" cy="273102"/>
                  <a:chOff x="5972469" y="4057414"/>
                  <a:chExt cx="1344675" cy="273102"/>
                </a:xfrm>
              </p:grpSpPr>
              <p:sp>
                <p:nvSpPr>
                  <p:cNvPr id="18" name="Line 5"/>
                  <p:cNvSpPr>
                    <a:spLocks noChangeShapeType="1"/>
                  </p:cNvSpPr>
                  <p:nvPr/>
                </p:nvSpPr>
                <p:spPr bwMode="auto">
                  <a:xfrm>
                    <a:off x="5972469" y="4162779"/>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5" name="Line 19"/>
                  <p:cNvSpPr>
                    <a:spLocks noChangeShapeType="1"/>
                  </p:cNvSpPr>
                  <p:nvPr/>
                </p:nvSpPr>
                <p:spPr bwMode="auto">
                  <a:xfrm>
                    <a:off x="6725062" y="4163426"/>
                    <a:ext cx="134882" cy="16709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6" name="Line 20"/>
                  <p:cNvSpPr>
                    <a:spLocks noChangeShapeType="1"/>
                  </p:cNvSpPr>
                  <p:nvPr/>
                </p:nvSpPr>
                <p:spPr bwMode="auto">
                  <a:xfrm flipV="1">
                    <a:off x="6725063" y="4057414"/>
                    <a:ext cx="161806" cy="85605"/>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7" name="Line 25"/>
                  <p:cNvSpPr>
                    <a:spLocks noChangeShapeType="1"/>
                  </p:cNvSpPr>
                  <p:nvPr/>
                </p:nvSpPr>
                <p:spPr bwMode="auto">
                  <a:xfrm>
                    <a:off x="5972469" y="4143021"/>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3" name="Line 46"/>
                  <p:cNvSpPr>
                    <a:spLocks noChangeShapeType="1"/>
                  </p:cNvSpPr>
                  <p:nvPr/>
                </p:nvSpPr>
                <p:spPr bwMode="auto">
                  <a:xfrm>
                    <a:off x="6859944" y="4099224"/>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14" name="Text Box 6"/>
                <p:cNvSpPr txBox="1">
                  <a:spLocks noChangeArrowheads="1"/>
                </p:cNvSpPr>
                <p:nvPr/>
              </p:nvSpPr>
              <p:spPr bwMode="auto">
                <a:xfrm>
                  <a:off x="466267" y="2754755"/>
                  <a:ext cx="1219200" cy="923330"/>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smtClean="0">
                      <a:solidFill>
                        <a:prstClr val="black"/>
                      </a:solidFill>
                    </a:rPr>
                    <a:t>ground state</a:t>
                  </a:r>
                </a:p>
                <a:p>
                  <a:pPr algn="ctr" fontAlgn="base">
                    <a:spcBef>
                      <a:spcPct val="0"/>
                    </a:spcBef>
                    <a:spcAft>
                      <a:spcPct val="0"/>
                    </a:spcAft>
                  </a:pPr>
                  <a:r>
                    <a:rPr lang="en-US" dirty="0">
                      <a:solidFill>
                        <a:prstClr val="black"/>
                      </a:solidFill>
                    </a:rPr>
                    <a:t>S = 1 </a:t>
                  </a:r>
                  <a:endParaRPr lang="en-US" dirty="0" smtClean="0">
                    <a:solidFill>
                      <a:prstClr val="black"/>
                    </a:solidFill>
                  </a:endParaRPr>
                </a:p>
              </p:txBody>
            </p:sp>
            <p:sp>
              <p:nvSpPr>
                <p:cNvPr id="15" name="Line 5"/>
                <p:cNvSpPr>
                  <a:spLocks noChangeShapeType="1"/>
                </p:cNvSpPr>
                <p:nvPr/>
              </p:nvSpPr>
              <p:spPr bwMode="auto">
                <a:xfrm flipV="1">
                  <a:off x="3351605" y="2073981"/>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6" name="Line 5"/>
                <p:cNvSpPr>
                  <a:spLocks noChangeShapeType="1"/>
                </p:cNvSpPr>
                <p:nvPr/>
              </p:nvSpPr>
              <p:spPr bwMode="auto">
                <a:xfrm flipV="1">
                  <a:off x="3362210" y="2710414"/>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8" name="Line 20"/>
              <p:cNvSpPr>
                <a:spLocks noChangeShapeType="1"/>
              </p:cNvSpPr>
              <p:nvPr/>
            </p:nvSpPr>
            <p:spPr bwMode="auto">
              <a:xfrm flipH="1" flipV="1">
                <a:off x="2594992" y="1450595"/>
                <a:ext cx="549355" cy="557858"/>
              </a:xfrm>
              <a:prstGeom prst="line">
                <a:avLst/>
              </a:prstGeom>
              <a:noFill/>
              <a:ln w="19050" cmpd="sng">
                <a:solidFill>
                  <a:schemeClr val="tx1"/>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9" name="Line 20"/>
              <p:cNvSpPr>
                <a:spLocks noChangeShapeType="1"/>
              </p:cNvSpPr>
              <p:nvPr/>
            </p:nvSpPr>
            <p:spPr bwMode="auto">
              <a:xfrm flipH="1" flipV="1">
                <a:off x="2559956" y="1408784"/>
                <a:ext cx="459608" cy="1245076"/>
              </a:xfrm>
              <a:prstGeom prst="line">
                <a:avLst/>
              </a:prstGeom>
              <a:noFill/>
              <a:ln w="19050" cmpd="sng">
                <a:solidFill>
                  <a:schemeClr val="tx1"/>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0" name="Line 20"/>
              <p:cNvSpPr>
                <a:spLocks noChangeShapeType="1"/>
              </p:cNvSpPr>
              <p:nvPr/>
            </p:nvSpPr>
            <p:spPr bwMode="auto">
              <a:xfrm flipV="1">
                <a:off x="2514117" y="2808074"/>
                <a:ext cx="517377" cy="797697"/>
              </a:xfrm>
              <a:prstGeom prst="line">
                <a:avLst/>
              </a:prstGeom>
              <a:noFill/>
              <a:ln w="12700" cmpd="sng">
                <a:solidFill>
                  <a:schemeClr val="bg1">
                    <a:lumMod val="50000"/>
                  </a:schemeClr>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sp>
        <p:nvSpPr>
          <p:cNvPr id="58" name="TextBox 57"/>
          <p:cNvSpPr txBox="1"/>
          <p:nvPr/>
        </p:nvSpPr>
        <p:spPr>
          <a:xfrm rot="2806729">
            <a:off x="2565739" y="1202277"/>
            <a:ext cx="533281" cy="369332"/>
          </a:xfrm>
          <a:prstGeom prst="rect">
            <a:avLst/>
          </a:prstGeom>
          <a:noFill/>
        </p:spPr>
        <p:txBody>
          <a:bodyPr wrap="none" rtlCol="0">
            <a:spAutoFit/>
          </a:bodyPr>
          <a:lstStyle/>
          <a:p>
            <a:r>
              <a:rPr lang="en-US" dirty="0" smtClean="0"/>
              <a:t>fast</a:t>
            </a:r>
            <a:endParaRPr lang="en-US" dirty="0"/>
          </a:p>
        </p:txBody>
      </p:sp>
      <p:sp>
        <p:nvSpPr>
          <p:cNvPr id="59" name="TextBox 58"/>
          <p:cNvSpPr txBox="1"/>
          <p:nvPr/>
        </p:nvSpPr>
        <p:spPr>
          <a:xfrm rot="18367458">
            <a:off x="2292932" y="2511990"/>
            <a:ext cx="614659" cy="369332"/>
          </a:xfrm>
          <a:prstGeom prst="rect">
            <a:avLst/>
          </a:prstGeom>
          <a:noFill/>
        </p:spPr>
        <p:txBody>
          <a:bodyPr wrap="none" rtlCol="0">
            <a:spAutoFit/>
          </a:bodyPr>
          <a:lstStyle/>
          <a:p>
            <a:r>
              <a:rPr lang="en-US" dirty="0" smtClean="0">
                <a:solidFill>
                  <a:schemeClr val="bg1">
                    <a:lumMod val="50000"/>
                  </a:schemeClr>
                </a:solidFill>
              </a:rPr>
              <a:t>slow</a:t>
            </a:r>
            <a:endParaRPr lang="en-US" dirty="0">
              <a:solidFill>
                <a:schemeClr val="bg1">
                  <a:lumMod val="50000"/>
                </a:schemeClr>
              </a:solidFill>
            </a:endParaRPr>
          </a:p>
        </p:txBody>
      </p:sp>
      <p:grpSp>
        <p:nvGrpSpPr>
          <p:cNvPr id="17" name="Group 88"/>
          <p:cNvGrpSpPr>
            <a:grpSpLocks/>
          </p:cNvGrpSpPr>
          <p:nvPr/>
        </p:nvGrpSpPr>
        <p:grpSpPr bwMode="auto">
          <a:xfrm>
            <a:off x="1485771" y="871316"/>
            <a:ext cx="14250" cy="2362200"/>
            <a:chOff x="6339219" y="3733800"/>
            <a:chExt cx="14250" cy="2362200"/>
          </a:xfrm>
        </p:grpSpPr>
        <p:sp>
          <p:nvSpPr>
            <p:cNvPr id="66" name="Line 40"/>
            <p:cNvSpPr>
              <a:spLocks noChangeShapeType="1"/>
            </p:cNvSpPr>
            <p:nvPr/>
          </p:nvSpPr>
          <p:spPr bwMode="auto">
            <a:xfrm>
              <a:off x="6353469" y="4191000"/>
              <a:ext cx="0" cy="1524000"/>
            </a:xfrm>
            <a:prstGeom prst="line">
              <a:avLst/>
            </a:prstGeom>
            <a:noFill/>
            <a:ln w="57150">
              <a:solidFill>
                <a:srgbClr val="990033"/>
              </a:solidFill>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67" name="Line 41"/>
            <p:cNvSpPr>
              <a:spLocks noChangeShapeType="1"/>
            </p:cNvSpPr>
            <p:nvPr/>
          </p:nvSpPr>
          <p:spPr bwMode="auto">
            <a:xfrm>
              <a:off x="6339219" y="3733800"/>
              <a:ext cx="0" cy="381000"/>
            </a:xfrm>
            <a:prstGeom prst="line">
              <a:avLst/>
            </a:prstGeom>
            <a:noFill/>
            <a:ln w="9525">
              <a:solidFill>
                <a:schemeClr val="tx1"/>
              </a:solidFill>
              <a:prstDash val="dash"/>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68" name="Line 42"/>
            <p:cNvSpPr>
              <a:spLocks noChangeShapeType="1"/>
            </p:cNvSpPr>
            <p:nvPr/>
          </p:nvSpPr>
          <p:spPr bwMode="auto">
            <a:xfrm>
              <a:off x="6353469" y="5715000"/>
              <a:ext cx="0" cy="381000"/>
            </a:xfrm>
            <a:prstGeom prst="line">
              <a:avLst/>
            </a:prstGeom>
            <a:noFill/>
            <a:ln w="9525">
              <a:solidFill>
                <a:schemeClr val="tx1"/>
              </a:solidFill>
              <a:prstDash val="dash"/>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69" name="Line 39"/>
          <p:cNvSpPr>
            <a:spLocks noChangeShapeType="1"/>
          </p:cNvSpPr>
          <p:nvPr/>
        </p:nvSpPr>
        <p:spPr bwMode="auto">
          <a:xfrm flipV="1">
            <a:off x="1271421" y="871316"/>
            <a:ext cx="0" cy="2362200"/>
          </a:xfrm>
          <a:prstGeom prst="line">
            <a:avLst/>
          </a:prstGeom>
          <a:noFill/>
          <a:ln w="57150">
            <a:solidFill>
              <a:srgbClr val="008000"/>
            </a:solidFill>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7" name="Line 20"/>
          <p:cNvSpPr>
            <a:spLocks noChangeShapeType="1"/>
          </p:cNvSpPr>
          <p:nvPr/>
        </p:nvSpPr>
        <p:spPr bwMode="auto">
          <a:xfrm flipH="1" flipV="1">
            <a:off x="2393233" y="1468877"/>
            <a:ext cx="295664" cy="685743"/>
          </a:xfrm>
          <a:prstGeom prst="line">
            <a:avLst/>
          </a:prstGeom>
          <a:noFill/>
          <a:ln w="12700" cmpd="sng">
            <a:solidFill>
              <a:schemeClr val="bg1">
                <a:lumMod val="50000"/>
              </a:schemeClr>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nvGrpSpPr>
          <p:cNvPr id="21" name="Group 84"/>
          <p:cNvGrpSpPr/>
          <p:nvPr/>
        </p:nvGrpSpPr>
        <p:grpSpPr>
          <a:xfrm>
            <a:off x="-51184" y="3297468"/>
            <a:ext cx="2547542" cy="3136646"/>
            <a:chOff x="3673586" y="3516630"/>
            <a:chExt cx="2547542" cy="3136646"/>
          </a:xfrm>
        </p:grpSpPr>
        <p:grpSp>
          <p:nvGrpSpPr>
            <p:cNvPr id="22" name="Group 82"/>
            <p:cNvGrpSpPr/>
            <p:nvPr/>
          </p:nvGrpSpPr>
          <p:grpSpPr>
            <a:xfrm>
              <a:off x="3673586" y="3516630"/>
              <a:ext cx="2547542" cy="3136646"/>
              <a:chOff x="3673586" y="3516630"/>
              <a:chExt cx="2547542" cy="3136646"/>
            </a:xfrm>
          </p:grpSpPr>
          <p:pic>
            <p:nvPicPr>
              <p:cNvPr id="73" name="Picture 72"/>
              <p:cNvPicPr>
                <a:picLocks noChangeAspect="1"/>
              </p:cNvPicPr>
              <p:nvPr/>
            </p:nvPicPr>
            <p:blipFill rotWithShape="1">
              <a:blip r:embed="rId4"/>
              <a:srcRect r="45124" b="8727"/>
              <a:stretch/>
            </p:blipFill>
            <p:spPr>
              <a:xfrm>
                <a:off x="3673586" y="3516630"/>
                <a:ext cx="2277242" cy="2728267"/>
              </a:xfrm>
              <a:prstGeom prst="rect">
                <a:avLst/>
              </a:prstGeom>
            </p:spPr>
          </p:pic>
          <p:sp>
            <p:nvSpPr>
              <p:cNvPr id="74" name="Rectangle 73"/>
              <p:cNvSpPr/>
              <p:nvPr/>
            </p:nvSpPr>
            <p:spPr>
              <a:xfrm>
                <a:off x="3766207" y="3657361"/>
                <a:ext cx="289034" cy="23146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5233501" y="3773094"/>
                <a:ext cx="827465" cy="72883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Rectangle 75"/>
              <p:cNvSpPr/>
              <p:nvPr/>
            </p:nvSpPr>
            <p:spPr>
              <a:xfrm>
                <a:off x="5388828" y="4731287"/>
                <a:ext cx="672138" cy="102312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8" name="Straight Connector 77"/>
              <p:cNvCxnSpPr/>
              <p:nvPr/>
            </p:nvCxnSpPr>
            <p:spPr>
              <a:xfrm>
                <a:off x="5944996" y="3674879"/>
                <a:ext cx="0" cy="2526225"/>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4423104" y="6376277"/>
                <a:ext cx="1354232" cy="276999"/>
              </a:xfrm>
              <a:prstGeom prst="rect">
                <a:avLst/>
              </a:prstGeom>
              <a:noFill/>
            </p:spPr>
            <p:txBody>
              <a:bodyPr wrap="none" rtlCol="0">
                <a:spAutoFit/>
              </a:bodyPr>
              <a:lstStyle/>
              <a:p>
                <a:r>
                  <a:rPr lang="en-US" sz="1200" dirty="0" smtClean="0"/>
                  <a:t>Laser duration (ns)</a:t>
                </a:r>
                <a:endParaRPr lang="en-US" sz="1200" dirty="0"/>
              </a:p>
            </p:txBody>
          </p:sp>
          <p:sp>
            <p:nvSpPr>
              <p:cNvPr id="81" name="TextBox 80"/>
              <p:cNvSpPr txBox="1"/>
              <p:nvPr/>
            </p:nvSpPr>
            <p:spPr>
              <a:xfrm>
                <a:off x="4194837" y="6195847"/>
                <a:ext cx="2026291" cy="276999"/>
              </a:xfrm>
              <a:prstGeom prst="rect">
                <a:avLst/>
              </a:prstGeom>
              <a:noFill/>
            </p:spPr>
            <p:txBody>
              <a:bodyPr wrap="none" rtlCol="0">
                <a:spAutoFit/>
              </a:bodyPr>
              <a:lstStyle/>
              <a:p>
                <a:r>
                  <a:rPr lang="en-US" sz="1200" dirty="0" smtClean="0"/>
                  <a:t>0                   500                1000</a:t>
                </a:r>
                <a:endParaRPr lang="en-US" sz="1200" dirty="0"/>
              </a:p>
            </p:txBody>
          </p:sp>
        </p:grpSp>
        <p:sp>
          <p:nvSpPr>
            <p:cNvPr id="84" name="TextBox 83"/>
            <p:cNvSpPr txBox="1"/>
            <p:nvPr/>
          </p:nvSpPr>
          <p:spPr>
            <a:xfrm>
              <a:off x="4788858" y="3703217"/>
              <a:ext cx="1156138" cy="461665"/>
            </a:xfrm>
            <a:prstGeom prst="rect">
              <a:avLst/>
            </a:prstGeom>
            <a:noFill/>
          </p:spPr>
          <p:txBody>
            <a:bodyPr wrap="square" rtlCol="0">
              <a:spAutoFit/>
            </a:bodyPr>
            <a:lstStyle/>
            <a:p>
              <a:pPr algn="r"/>
              <a:r>
                <a:rPr lang="en-US" sz="1200" dirty="0" smtClean="0"/>
                <a:t>Steiner et al. 2010 PRB</a:t>
              </a:r>
              <a:endParaRPr lang="en-US" sz="1200" dirty="0"/>
            </a:p>
          </p:txBody>
        </p:sp>
      </p:grpSp>
      <p:sp>
        <p:nvSpPr>
          <p:cNvPr id="102" name="TextBox 101"/>
          <p:cNvSpPr txBox="1"/>
          <p:nvPr/>
        </p:nvSpPr>
        <p:spPr>
          <a:xfrm>
            <a:off x="2252891" y="5386551"/>
            <a:ext cx="1821793" cy="646331"/>
          </a:xfrm>
          <a:prstGeom prst="rect">
            <a:avLst/>
          </a:prstGeom>
          <a:noFill/>
        </p:spPr>
        <p:txBody>
          <a:bodyPr wrap="square" rtlCol="0">
            <a:spAutoFit/>
          </a:bodyPr>
          <a:lstStyle/>
          <a:p>
            <a:r>
              <a:rPr lang="en-US" b="1" dirty="0" smtClean="0">
                <a:solidFill>
                  <a:srgbClr val="008000"/>
                </a:solidFill>
              </a:rPr>
              <a:t>Typical SNR = 0.1 in a single shot</a:t>
            </a:r>
            <a:endParaRPr lang="en-US" b="1" dirty="0">
              <a:solidFill>
                <a:srgbClr val="008000"/>
              </a:solidFill>
            </a:endParaRPr>
          </a:p>
        </p:txBody>
      </p:sp>
      <p:grpSp>
        <p:nvGrpSpPr>
          <p:cNvPr id="28" name="Group 105"/>
          <p:cNvGrpSpPr/>
          <p:nvPr/>
        </p:nvGrpSpPr>
        <p:grpSpPr>
          <a:xfrm>
            <a:off x="2257436" y="4343187"/>
            <a:ext cx="2397084" cy="819866"/>
            <a:chOff x="6610670" y="5481586"/>
            <a:chExt cx="2397084" cy="819866"/>
          </a:xfrm>
        </p:grpSpPr>
        <p:sp>
          <p:nvSpPr>
            <p:cNvPr id="104" name="TextBox 103"/>
            <p:cNvSpPr txBox="1"/>
            <p:nvPr/>
          </p:nvSpPr>
          <p:spPr>
            <a:xfrm>
              <a:off x="6610670" y="5481586"/>
              <a:ext cx="2259417" cy="646331"/>
            </a:xfrm>
            <a:prstGeom prst="rect">
              <a:avLst/>
            </a:prstGeom>
            <a:noFill/>
          </p:spPr>
          <p:txBody>
            <a:bodyPr wrap="square" rtlCol="0">
              <a:spAutoFit/>
            </a:bodyPr>
            <a:lstStyle/>
            <a:p>
              <a:r>
                <a:rPr lang="en-US" b="1" dirty="0" smtClean="0">
                  <a:solidFill>
                    <a:srgbClr val="008000"/>
                  </a:solidFill>
                </a:rPr>
                <a:t>Optical polarization into </a:t>
              </a:r>
              <a:r>
                <a:rPr lang="en-US" b="1" dirty="0" err="1" smtClean="0">
                  <a:solidFill>
                    <a:srgbClr val="008000"/>
                  </a:solidFill>
                </a:rPr>
                <a:t>m</a:t>
              </a:r>
              <a:r>
                <a:rPr lang="en-US" b="1" baseline="-25000" dirty="0" err="1" smtClean="0">
                  <a:solidFill>
                    <a:srgbClr val="008000"/>
                  </a:solidFill>
                </a:rPr>
                <a:t>s</a:t>
              </a:r>
              <a:r>
                <a:rPr lang="en-US" b="1" dirty="0" smtClean="0">
                  <a:solidFill>
                    <a:srgbClr val="008000"/>
                  </a:solidFill>
                </a:rPr>
                <a:t>= 0 ~ 70-90% </a:t>
              </a:r>
              <a:endParaRPr lang="en-US" b="1" dirty="0">
                <a:solidFill>
                  <a:srgbClr val="008000"/>
                </a:solidFill>
              </a:endParaRPr>
            </a:p>
          </p:txBody>
        </p:sp>
        <p:sp>
          <p:nvSpPr>
            <p:cNvPr id="105" name="Rectangle 104"/>
            <p:cNvSpPr/>
            <p:nvPr/>
          </p:nvSpPr>
          <p:spPr>
            <a:xfrm>
              <a:off x="7143141" y="6024453"/>
              <a:ext cx="1864613" cy="276999"/>
            </a:xfrm>
            <a:prstGeom prst="rect">
              <a:avLst/>
            </a:prstGeom>
          </p:spPr>
          <p:txBody>
            <a:bodyPr wrap="none">
              <a:spAutoFit/>
            </a:bodyPr>
            <a:lstStyle/>
            <a:p>
              <a:r>
                <a:rPr lang="en-US" sz="1200" dirty="0">
                  <a:solidFill>
                    <a:prstClr val="black"/>
                  </a:solidFill>
                </a:rPr>
                <a:t>Fuchs et al. 2010 Nat. </a:t>
              </a:r>
              <a:r>
                <a:rPr lang="en-US" sz="1200" dirty="0" err="1" smtClean="0">
                  <a:solidFill>
                    <a:prstClr val="black"/>
                  </a:solidFill>
                </a:rPr>
                <a:t>Phys</a:t>
              </a:r>
              <a:endParaRPr lang="en-US" sz="1200" dirty="0" smtClean="0">
                <a:solidFill>
                  <a:prstClr val="black"/>
                </a:solidFill>
              </a:endParaRPr>
            </a:p>
          </p:txBody>
        </p:sp>
      </p:grpSp>
      <p:sp>
        <p:nvSpPr>
          <p:cNvPr id="82" name="Oval 63"/>
          <p:cNvSpPr>
            <a:spLocks noChangeArrowheads="1"/>
          </p:cNvSpPr>
          <p:nvPr/>
        </p:nvSpPr>
        <p:spPr bwMode="auto">
          <a:xfrm>
            <a:off x="1847106" y="919942"/>
            <a:ext cx="614363" cy="762000"/>
          </a:xfrm>
          <a:prstGeom prst="ellipse">
            <a:avLst/>
          </a:prstGeom>
          <a:gradFill rotWithShape="1">
            <a:gsLst>
              <a:gs pos="0">
                <a:srgbClr val="BBE0E3"/>
              </a:gs>
              <a:gs pos="100000">
                <a:srgbClr val="BBE0E3">
                  <a:gamma/>
                  <a:shade val="46275"/>
                  <a:invGamma/>
                  <a:alpha val="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mn-ea"/>
              <a:cs typeface="+mn-cs"/>
            </a:endParaRPr>
          </a:p>
        </p:txBody>
      </p:sp>
      <p:sp>
        <p:nvSpPr>
          <p:cNvPr id="90" name="Line 43"/>
          <p:cNvSpPr>
            <a:spLocks noChangeShapeType="1"/>
          </p:cNvSpPr>
          <p:nvPr/>
        </p:nvSpPr>
        <p:spPr bwMode="auto">
          <a:xfrm>
            <a:off x="1936033" y="1468032"/>
            <a:ext cx="457200" cy="0"/>
          </a:xfrm>
          <a:prstGeom prst="line">
            <a:avLst/>
          </a:prstGeom>
          <a:noFill/>
          <a:ln w="28575">
            <a:solidFill>
              <a:srgbClr val="A20000"/>
            </a:solidFill>
            <a:round/>
            <a:headEnd/>
            <a:tailEnd/>
          </a:ln>
        </p:spPr>
        <p:txBody>
          <a:bodyPr>
            <a:prstTxWarp prst="textNoShape">
              <a:avLst/>
            </a:prstTxWarp>
          </a:bodyPr>
          <a:lstStyle/>
          <a:p>
            <a:pPr fontAlgn="base">
              <a:spcBef>
                <a:spcPct val="0"/>
              </a:spcBef>
              <a:spcAft>
                <a:spcPct val="0"/>
              </a:spcAft>
            </a:pPr>
            <a:endParaRPr lang="en-US" dirty="0" smtClean="0">
              <a:solidFill>
                <a:prstClr val="black"/>
              </a:solidFill>
              <a:latin typeface="Arial" pitchFamily="1" charset="0"/>
            </a:endParaRPr>
          </a:p>
        </p:txBody>
      </p:sp>
      <p:sp>
        <p:nvSpPr>
          <p:cNvPr id="94" name="Line 47"/>
          <p:cNvSpPr>
            <a:spLocks noChangeShapeType="1"/>
          </p:cNvSpPr>
          <p:nvPr/>
        </p:nvSpPr>
        <p:spPr bwMode="auto">
          <a:xfrm>
            <a:off x="1936033" y="1194930"/>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95" name="Line 47"/>
          <p:cNvSpPr>
            <a:spLocks noChangeShapeType="1"/>
          </p:cNvSpPr>
          <p:nvPr/>
        </p:nvSpPr>
        <p:spPr bwMode="auto">
          <a:xfrm>
            <a:off x="1926896" y="1236740"/>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5" name="TextBox 84"/>
          <p:cNvSpPr txBox="1"/>
          <p:nvPr/>
        </p:nvSpPr>
        <p:spPr>
          <a:xfrm rot="19437292">
            <a:off x="-34644" y="3275926"/>
            <a:ext cx="4103329" cy="954107"/>
          </a:xfrm>
          <a:prstGeom prst="rect">
            <a:avLst/>
          </a:prstGeom>
          <a:solidFill>
            <a:schemeClr val="bg1"/>
          </a:solidFill>
        </p:spPr>
        <p:txBody>
          <a:bodyPr wrap="square" rtlCol="0">
            <a:spAutoFit/>
          </a:bodyPr>
          <a:lstStyle/>
          <a:p>
            <a:pPr algn="ctr"/>
            <a:r>
              <a:rPr lang="en-US" sz="2800" b="1" dirty="0" smtClean="0">
                <a:solidFill>
                  <a:srgbClr val="008000"/>
                </a:solidFill>
              </a:rPr>
              <a:t>Non-resonant excitation</a:t>
            </a:r>
          </a:p>
          <a:p>
            <a:pPr algn="ctr"/>
            <a:r>
              <a:rPr lang="en-US" sz="2800" b="1" dirty="0" smtClean="0">
                <a:solidFill>
                  <a:srgbClr val="008000"/>
                </a:solidFill>
              </a:rPr>
              <a:t>0K-600K</a:t>
            </a:r>
          </a:p>
        </p:txBody>
      </p:sp>
      <p:grpSp>
        <p:nvGrpSpPr>
          <p:cNvPr id="86" name="Group 85"/>
          <p:cNvGrpSpPr/>
          <p:nvPr/>
        </p:nvGrpSpPr>
        <p:grpSpPr>
          <a:xfrm>
            <a:off x="6610785" y="504266"/>
            <a:ext cx="2360291" cy="2711720"/>
            <a:chOff x="1224247" y="2284213"/>
            <a:chExt cx="3106737" cy="3495672"/>
          </a:xfrm>
        </p:grpSpPr>
        <p:grpSp>
          <p:nvGrpSpPr>
            <p:cNvPr id="96" name="Group 34"/>
            <p:cNvGrpSpPr>
              <a:grpSpLocks/>
            </p:cNvGrpSpPr>
            <p:nvPr/>
          </p:nvGrpSpPr>
          <p:grpSpPr bwMode="auto">
            <a:xfrm>
              <a:off x="1224247" y="2284213"/>
              <a:ext cx="3106737" cy="3495672"/>
              <a:chOff x="3343" y="313"/>
              <a:chExt cx="1957" cy="2202"/>
            </a:xfrm>
          </p:grpSpPr>
          <p:grpSp>
            <p:nvGrpSpPr>
              <p:cNvPr id="99" name="Group 80"/>
              <p:cNvGrpSpPr>
                <a:grpSpLocks/>
              </p:cNvGrpSpPr>
              <p:nvPr/>
            </p:nvGrpSpPr>
            <p:grpSpPr bwMode="auto">
              <a:xfrm>
                <a:off x="3363" y="313"/>
                <a:ext cx="1937" cy="2121"/>
                <a:chOff x="5338137" y="496401"/>
                <a:chExt cx="3075476" cy="3367160"/>
              </a:xfrm>
            </p:grpSpPr>
            <p:pic>
              <p:nvPicPr>
                <p:cNvPr id="114" name="Picture 11" descr="Fig1v2n2"/>
                <p:cNvPicPr>
                  <a:picLocks noChangeAspect="1" noChangeArrowheads="1"/>
                </p:cNvPicPr>
                <p:nvPr/>
              </p:nvPicPr>
              <p:blipFill>
                <a:blip r:embed="rId5"/>
                <a:srcRect l="80032" t="9569" r="-1538" b="64943"/>
                <a:stretch>
                  <a:fillRect/>
                </a:stretch>
              </p:blipFill>
              <p:spPr bwMode="auto">
                <a:xfrm>
                  <a:off x="5338137" y="496401"/>
                  <a:ext cx="3075476" cy="3367160"/>
                </a:xfrm>
                <a:prstGeom prst="rect">
                  <a:avLst/>
                </a:prstGeom>
                <a:noFill/>
                <a:ln w="9525">
                  <a:noFill/>
                  <a:miter lim="800000"/>
                  <a:headEnd/>
                  <a:tailEnd/>
                </a:ln>
              </p:spPr>
            </p:pic>
            <p:sp>
              <p:nvSpPr>
                <p:cNvPr id="115" name="Rectangle 114"/>
                <p:cNvSpPr/>
                <p:nvPr/>
              </p:nvSpPr>
              <p:spPr>
                <a:xfrm rot="20196460">
                  <a:off x="6587698" y="2634809"/>
                  <a:ext cx="568415" cy="3302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116" name="Rectangle 115"/>
                <p:cNvSpPr/>
                <p:nvPr/>
              </p:nvSpPr>
              <p:spPr>
                <a:xfrm rot="20196460">
                  <a:off x="6965583" y="2526857"/>
                  <a:ext cx="236576" cy="3317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grpSp>
          <p:grpSp>
            <p:nvGrpSpPr>
              <p:cNvPr id="100" name="Group 26"/>
              <p:cNvGrpSpPr>
                <a:grpSpLocks/>
              </p:cNvGrpSpPr>
              <p:nvPr/>
            </p:nvGrpSpPr>
            <p:grpSpPr bwMode="auto">
              <a:xfrm>
                <a:off x="4023" y="564"/>
                <a:ext cx="1175" cy="1312"/>
                <a:chOff x="6385558" y="895350"/>
                <a:chExt cx="1866266" cy="2082800"/>
              </a:xfrm>
            </p:grpSpPr>
            <p:sp>
              <p:nvSpPr>
                <p:cNvPr id="108" name="Rectangle 107"/>
                <p:cNvSpPr/>
                <p:nvPr/>
              </p:nvSpPr>
              <p:spPr>
                <a:xfrm>
                  <a:off x="6889052" y="1831975"/>
                  <a:ext cx="46062" cy="6985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109" name="Rectangle 108"/>
                <p:cNvSpPr/>
                <p:nvPr/>
              </p:nvSpPr>
              <p:spPr>
                <a:xfrm>
                  <a:off x="6936702" y="1784350"/>
                  <a:ext cx="46062" cy="6985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110" name="Rectangle 109"/>
                <p:cNvSpPr/>
                <p:nvPr/>
              </p:nvSpPr>
              <p:spPr>
                <a:xfrm>
                  <a:off x="6885876" y="1901825"/>
                  <a:ext cx="46062" cy="6985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111" name="Rectangle 110"/>
                <p:cNvSpPr/>
                <p:nvPr/>
              </p:nvSpPr>
              <p:spPr>
                <a:xfrm>
                  <a:off x="6960527" y="895350"/>
                  <a:ext cx="1291297" cy="10064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112" name="Rectangle 111"/>
                <p:cNvSpPr/>
                <p:nvPr/>
              </p:nvSpPr>
              <p:spPr>
                <a:xfrm>
                  <a:off x="7473551" y="1673225"/>
                  <a:ext cx="778273" cy="10064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sp>
              <p:nvSpPr>
                <p:cNvPr id="113" name="Rectangle 112"/>
                <p:cNvSpPr/>
                <p:nvPr/>
              </p:nvSpPr>
              <p:spPr>
                <a:xfrm>
                  <a:off x="6385558" y="1971675"/>
                  <a:ext cx="574969" cy="10064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ndParaRPr>
                </a:p>
              </p:txBody>
            </p:sp>
          </p:grpSp>
          <p:sp>
            <p:nvSpPr>
              <p:cNvPr id="101" name="AutoShape 49"/>
              <p:cNvSpPr>
                <a:spLocks noChangeArrowheads="1"/>
              </p:cNvSpPr>
              <p:nvPr/>
            </p:nvSpPr>
            <p:spPr bwMode="auto">
              <a:xfrm>
                <a:off x="3343" y="1547"/>
                <a:ext cx="1360" cy="772"/>
              </a:xfrm>
              <a:prstGeom prst="irregularSeal1">
                <a:avLst/>
              </a:prstGeom>
              <a:gradFill rotWithShape="1">
                <a:gsLst>
                  <a:gs pos="0">
                    <a:srgbClr val="FF0000">
                      <a:alpha val="73000"/>
                    </a:srgbClr>
                  </a:gs>
                  <a:gs pos="100000">
                    <a:srgbClr val="800000">
                      <a:alpha val="0"/>
                    </a:srgbClr>
                  </a:gs>
                </a:gsLst>
                <a:path path="shape">
                  <a:fillToRect l="50000" t="50000" r="50000" b="50000"/>
                </a:path>
              </a:gradFill>
              <a:ln w="9525">
                <a:noFill/>
                <a:miter lim="800000"/>
                <a:headEnd/>
                <a:tailEnd/>
              </a:ln>
            </p:spPr>
            <p:txBody>
              <a:bodyPr wrap="none" anchor="ctr">
                <a:prstTxWarp prst="textNoShape">
                  <a:avLst/>
                </a:prstTxWarp>
              </a:bodyPr>
              <a:lstStyle/>
              <a:p>
                <a:endParaRPr lang="en-US">
                  <a:solidFill>
                    <a:srgbClr val="000000"/>
                  </a:solidFill>
                </a:endParaRPr>
              </a:p>
            </p:txBody>
          </p:sp>
          <p:sp>
            <p:nvSpPr>
              <p:cNvPr id="103" name="Text Box 50"/>
              <p:cNvSpPr txBox="1">
                <a:spLocks noChangeArrowheads="1"/>
              </p:cNvSpPr>
              <p:nvPr/>
            </p:nvSpPr>
            <p:spPr bwMode="auto">
              <a:xfrm>
                <a:off x="3633" y="2089"/>
                <a:ext cx="723" cy="425"/>
              </a:xfrm>
              <a:prstGeom prst="rect">
                <a:avLst/>
              </a:prstGeom>
              <a:noFill/>
              <a:ln w="9525">
                <a:noFill/>
                <a:miter lim="800000"/>
                <a:headEnd/>
                <a:tailEnd/>
              </a:ln>
            </p:spPr>
            <p:txBody>
              <a:bodyPr wrap="square">
                <a:prstTxWarp prst="textNoShape">
                  <a:avLst/>
                </a:prstTxWarp>
                <a:spAutoFit/>
              </a:bodyPr>
              <a:lstStyle/>
              <a:p>
                <a:pPr algn="ctr"/>
                <a:r>
                  <a:rPr lang="en-US" sz="1400" dirty="0">
                    <a:solidFill>
                      <a:srgbClr val="000000"/>
                    </a:solidFill>
                  </a:rPr>
                  <a:t>Many  photons</a:t>
                </a:r>
              </a:p>
            </p:txBody>
          </p:sp>
          <p:sp>
            <p:nvSpPr>
              <p:cNvPr id="106" name="Text Box 51"/>
              <p:cNvSpPr txBox="1">
                <a:spLocks noChangeArrowheads="1"/>
              </p:cNvSpPr>
              <p:nvPr/>
            </p:nvSpPr>
            <p:spPr bwMode="auto">
              <a:xfrm>
                <a:off x="4423" y="2090"/>
                <a:ext cx="656" cy="425"/>
              </a:xfrm>
              <a:prstGeom prst="rect">
                <a:avLst/>
              </a:prstGeom>
              <a:noFill/>
              <a:ln w="9525">
                <a:noFill/>
                <a:miter lim="800000"/>
                <a:headEnd/>
                <a:tailEnd/>
              </a:ln>
            </p:spPr>
            <p:txBody>
              <a:bodyPr wrap="square">
                <a:prstTxWarp prst="textNoShape">
                  <a:avLst/>
                </a:prstTxWarp>
                <a:spAutoFit/>
              </a:bodyPr>
              <a:lstStyle/>
              <a:p>
                <a:pPr algn="ctr"/>
                <a:r>
                  <a:rPr lang="en-US" sz="1400">
                    <a:solidFill>
                      <a:srgbClr val="000000"/>
                    </a:solidFill>
                  </a:rPr>
                  <a:t>No photons</a:t>
                </a:r>
              </a:p>
            </p:txBody>
          </p:sp>
        </p:grpSp>
        <p:sp>
          <p:nvSpPr>
            <p:cNvPr id="97" name="Line 42"/>
            <p:cNvSpPr>
              <a:spLocks noChangeShapeType="1"/>
            </p:cNvSpPr>
            <p:nvPr/>
          </p:nvSpPr>
          <p:spPr bwMode="auto">
            <a:xfrm>
              <a:off x="1937074" y="3060689"/>
              <a:ext cx="644873" cy="0"/>
            </a:xfrm>
            <a:prstGeom prst="line">
              <a:avLst/>
            </a:prstGeom>
            <a:noFill/>
            <a:ln w="57150" cap="flat" cmpd="sng" algn="ctr">
              <a:solidFill>
                <a:srgbClr val="A200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98" name="Line 42"/>
            <p:cNvSpPr>
              <a:spLocks noChangeShapeType="1"/>
            </p:cNvSpPr>
            <p:nvPr/>
          </p:nvSpPr>
          <p:spPr bwMode="auto">
            <a:xfrm>
              <a:off x="1970693" y="4785674"/>
              <a:ext cx="644873" cy="0"/>
            </a:xfrm>
            <a:prstGeom prst="line">
              <a:avLst/>
            </a:prstGeom>
            <a:noFill/>
            <a:ln w="57150" cap="flat" cmpd="sng" algn="ctr">
              <a:solidFill>
                <a:srgbClr val="A200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nvGrpSpPr>
          <p:cNvPr id="117" name="Group 116"/>
          <p:cNvGrpSpPr/>
          <p:nvPr/>
        </p:nvGrpSpPr>
        <p:grpSpPr>
          <a:xfrm>
            <a:off x="4717862" y="1130293"/>
            <a:ext cx="2004787" cy="1825195"/>
            <a:chOff x="1348074" y="4887746"/>
            <a:chExt cx="2004787" cy="1825195"/>
          </a:xfrm>
        </p:grpSpPr>
        <p:grpSp>
          <p:nvGrpSpPr>
            <p:cNvPr id="118" name="Group 27"/>
            <p:cNvGrpSpPr/>
            <p:nvPr/>
          </p:nvGrpSpPr>
          <p:grpSpPr>
            <a:xfrm>
              <a:off x="1363851" y="4887746"/>
              <a:ext cx="1871113" cy="1455863"/>
              <a:chOff x="1340942" y="3453945"/>
              <a:chExt cx="1871113" cy="1455863"/>
            </a:xfrm>
          </p:grpSpPr>
          <p:sp>
            <p:nvSpPr>
              <p:cNvPr id="123" name="Line 9"/>
              <p:cNvSpPr>
                <a:spLocks noChangeShapeType="1"/>
              </p:cNvSpPr>
              <p:nvPr/>
            </p:nvSpPr>
            <p:spPr bwMode="auto">
              <a:xfrm>
                <a:off x="1340942" y="4909808"/>
                <a:ext cx="457200" cy="0"/>
              </a:xfrm>
              <a:prstGeom prst="line">
                <a:avLst/>
              </a:prstGeom>
              <a:noFill/>
              <a:ln w="38100">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24" name="Line 9"/>
              <p:cNvSpPr>
                <a:spLocks noChangeShapeType="1"/>
              </p:cNvSpPr>
              <p:nvPr/>
            </p:nvSpPr>
            <p:spPr bwMode="auto">
              <a:xfrm>
                <a:off x="2754855" y="4594143"/>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25" name="Line 9"/>
              <p:cNvSpPr>
                <a:spLocks noChangeShapeType="1"/>
              </p:cNvSpPr>
              <p:nvPr/>
            </p:nvSpPr>
            <p:spPr bwMode="auto">
              <a:xfrm>
                <a:off x="2048641" y="3453945"/>
                <a:ext cx="457200" cy="0"/>
              </a:xfrm>
              <a:prstGeom prst="line">
                <a:avLst/>
              </a:prstGeom>
              <a:noFill/>
              <a:ln w="38100">
                <a:solidFill>
                  <a:schemeClr val="accent2">
                    <a:lumMod val="50000"/>
                  </a:schemeClr>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cxnSp>
            <p:nvCxnSpPr>
              <p:cNvPr id="126" name="Straight Arrow Connector 125"/>
              <p:cNvCxnSpPr/>
              <p:nvPr/>
            </p:nvCxnSpPr>
            <p:spPr>
              <a:xfrm flipH="1" flipV="1">
                <a:off x="2299408" y="3465508"/>
                <a:ext cx="748594" cy="1128635"/>
              </a:xfrm>
              <a:prstGeom prst="straightConnector1">
                <a:avLst/>
              </a:prstGeom>
              <a:ln>
                <a:solidFill>
                  <a:schemeClr val="accent6">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p:nvPr/>
            </p:nvCxnSpPr>
            <p:spPr>
              <a:xfrm flipV="1">
                <a:off x="1515237" y="3465508"/>
                <a:ext cx="696580" cy="1422238"/>
              </a:xfrm>
              <a:prstGeom prst="straightConnector1">
                <a:avLst/>
              </a:prstGeom>
              <a:ln>
                <a:solidFill>
                  <a:schemeClr val="accent2">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119" name="TextBox 118"/>
            <p:cNvSpPr txBox="1"/>
            <p:nvPr/>
          </p:nvSpPr>
          <p:spPr>
            <a:xfrm>
              <a:off x="1348074" y="6343609"/>
              <a:ext cx="575097" cy="369332"/>
            </a:xfrm>
            <a:prstGeom prst="rect">
              <a:avLst/>
            </a:prstGeom>
            <a:noFill/>
          </p:spPr>
          <p:txBody>
            <a:bodyPr wrap="none" rtlCol="0">
              <a:spAutoFit/>
            </a:bodyPr>
            <a:lstStyle/>
            <a:p>
              <a:r>
                <a:rPr lang="en-US" dirty="0" smtClean="0"/>
                <a:t>|0 &gt;</a:t>
              </a:r>
              <a:endParaRPr lang="en-US" dirty="0"/>
            </a:p>
          </p:txBody>
        </p:sp>
        <p:sp>
          <p:nvSpPr>
            <p:cNvPr id="120" name="TextBox 119"/>
            <p:cNvSpPr txBox="1"/>
            <p:nvPr/>
          </p:nvSpPr>
          <p:spPr>
            <a:xfrm>
              <a:off x="2777764" y="6019084"/>
              <a:ext cx="575097" cy="369332"/>
            </a:xfrm>
            <a:prstGeom prst="rect">
              <a:avLst/>
            </a:prstGeom>
            <a:noFill/>
          </p:spPr>
          <p:txBody>
            <a:bodyPr wrap="none" rtlCol="0">
              <a:spAutoFit/>
            </a:bodyPr>
            <a:lstStyle/>
            <a:p>
              <a:r>
                <a:rPr lang="en-US" dirty="0" smtClean="0"/>
                <a:t>|1 &gt;</a:t>
              </a:r>
              <a:endParaRPr lang="en-US" dirty="0"/>
            </a:p>
          </p:txBody>
        </p:sp>
        <p:graphicFrame>
          <p:nvGraphicFramePr>
            <p:cNvPr id="121" name="Object 120"/>
            <p:cNvGraphicFramePr>
              <a:graphicFrameLocks noChangeAspect="1"/>
            </p:cNvGraphicFramePr>
            <p:nvPr>
              <p:extLst>
                <p:ext uri="{D42A27DB-BD31-4B8C-83A1-F6EECF244321}">
                  <p14:modId xmlns:p14="http://schemas.microsoft.com/office/powerpoint/2010/main" val="301563285"/>
                </p:ext>
              </p:extLst>
            </p:nvPr>
          </p:nvGraphicFramePr>
          <p:xfrm>
            <a:off x="2698898" y="5130589"/>
            <a:ext cx="410560" cy="437931"/>
          </p:xfrm>
          <a:graphic>
            <a:graphicData uri="http://schemas.openxmlformats.org/presentationml/2006/ole">
              <mc:AlternateContent xmlns:mc="http://schemas.openxmlformats.org/markup-compatibility/2006">
                <mc:Choice xmlns:v="urn:schemas-microsoft-com:vml" Requires="v">
                  <p:oleObj spid="_x0000_s88111" name="Equation" r:id="rId6" imgW="190500" imgH="203200" progId="Equation.3">
                    <p:embed/>
                  </p:oleObj>
                </mc:Choice>
                <mc:Fallback>
                  <p:oleObj name="Equation" r:id="rId6" imgW="190500" imgH="203200" progId="Equation.3">
                    <p:embed/>
                    <p:pic>
                      <p:nvPicPr>
                        <p:cNvPr id="0" name="Picture 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8898" y="5130589"/>
                          <a:ext cx="410560" cy="4379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 name="Object 121"/>
            <p:cNvGraphicFramePr>
              <a:graphicFrameLocks noChangeAspect="1"/>
            </p:cNvGraphicFramePr>
            <p:nvPr>
              <p:extLst>
                <p:ext uri="{D42A27DB-BD31-4B8C-83A1-F6EECF244321}">
                  <p14:modId xmlns:p14="http://schemas.microsoft.com/office/powerpoint/2010/main" val="607211639"/>
                </p:ext>
              </p:extLst>
            </p:nvPr>
          </p:nvGraphicFramePr>
          <p:xfrm>
            <a:off x="1430338" y="5240338"/>
            <a:ext cx="466725" cy="465137"/>
          </p:xfrm>
          <a:graphic>
            <a:graphicData uri="http://schemas.openxmlformats.org/presentationml/2006/ole">
              <mc:AlternateContent xmlns:mc="http://schemas.openxmlformats.org/markup-compatibility/2006">
                <mc:Choice xmlns:v="urn:schemas-microsoft-com:vml" Requires="v">
                  <p:oleObj spid="_x0000_s88112" name="Equation" r:id="rId8" imgW="215900" imgH="215900" progId="Equation.3">
                    <p:embed/>
                  </p:oleObj>
                </mc:Choice>
                <mc:Fallback>
                  <p:oleObj name="Equation" r:id="rId8" imgW="215900" imgH="215900" progId="Equation.3">
                    <p:embed/>
                    <p:pic>
                      <p:nvPicPr>
                        <p:cNvPr id="0" name="Picture 3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30338" y="5240338"/>
                          <a:ext cx="466725" cy="465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28" name="Group 127"/>
          <p:cNvGrpSpPr/>
          <p:nvPr/>
        </p:nvGrpSpPr>
        <p:grpSpPr>
          <a:xfrm>
            <a:off x="5487427" y="3665574"/>
            <a:ext cx="3526895" cy="3019407"/>
            <a:chOff x="124377" y="851809"/>
            <a:chExt cx="3526895" cy="3019407"/>
          </a:xfrm>
        </p:grpSpPr>
        <p:grpSp>
          <p:nvGrpSpPr>
            <p:cNvPr id="129" name="Group 85"/>
            <p:cNvGrpSpPr>
              <a:grpSpLocks/>
            </p:cNvGrpSpPr>
            <p:nvPr/>
          </p:nvGrpSpPr>
          <p:grpSpPr bwMode="auto">
            <a:xfrm>
              <a:off x="1197115" y="1027785"/>
              <a:ext cx="762000" cy="2362200"/>
              <a:chOff x="5972469" y="3657600"/>
              <a:chExt cx="762000" cy="2362200"/>
            </a:xfrm>
          </p:grpSpPr>
          <p:sp>
            <p:nvSpPr>
              <p:cNvPr id="167" name="Line 26"/>
              <p:cNvSpPr>
                <a:spLocks noChangeShapeType="1"/>
              </p:cNvSpPr>
              <p:nvPr/>
            </p:nvSpPr>
            <p:spPr bwMode="auto">
              <a:xfrm>
                <a:off x="5972469" y="3733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68" name="Line 27"/>
              <p:cNvSpPr>
                <a:spLocks noChangeShapeType="1"/>
              </p:cNvSpPr>
              <p:nvPr/>
            </p:nvSpPr>
            <p:spPr bwMode="auto">
              <a:xfrm>
                <a:off x="5972469" y="3810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69" name="Line 28"/>
              <p:cNvSpPr>
                <a:spLocks noChangeShapeType="1"/>
              </p:cNvSpPr>
              <p:nvPr/>
            </p:nvSpPr>
            <p:spPr bwMode="auto">
              <a:xfrm>
                <a:off x="5972469" y="3886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0" name="Line 29"/>
              <p:cNvSpPr>
                <a:spLocks noChangeShapeType="1"/>
              </p:cNvSpPr>
              <p:nvPr/>
            </p:nvSpPr>
            <p:spPr bwMode="auto">
              <a:xfrm>
                <a:off x="5972469" y="3962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1" name="Line 30"/>
              <p:cNvSpPr>
                <a:spLocks noChangeShapeType="1"/>
              </p:cNvSpPr>
              <p:nvPr/>
            </p:nvSpPr>
            <p:spPr bwMode="auto">
              <a:xfrm>
                <a:off x="5972469" y="4038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2" name="Line 31"/>
              <p:cNvSpPr>
                <a:spLocks noChangeShapeType="1"/>
              </p:cNvSpPr>
              <p:nvPr/>
            </p:nvSpPr>
            <p:spPr bwMode="auto">
              <a:xfrm>
                <a:off x="5972469" y="3657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3" name="Line 32"/>
              <p:cNvSpPr>
                <a:spLocks noChangeShapeType="1"/>
              </p:cNvSpPr>
              <p:nvPr/>
            </p:nvSpPr>
            <p:spPr bwMode="auto">
              <a:xfrm>
                <a:off x="5972469" y="6019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4" name="Line 33"/>
              <p:cNvSpPr>
                <a:spLocks noChangeShapeType="1"/>
              </p:cNvSpPr>
              <p:nvPr/>
            </p:nvSpPr>
            <p:spPr bwMode="auto">
              <a:xfrm>
                <a:off x="5972469" y="5638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5" name="Line 34"/>
              <p:cNvSpPr>
                <a:spLocks noChangeShapeType="1"/>
              </p:cNvSpPr>
              <p:nvPr/>
            </p:nvSpPr>
            <p:spPr bwMode="auto">
              <a:xfrm>
                <a:off x="5972469" y="5715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6" name="Line 35"/>
              <p:cNvSpPr>
                <a:spLocks noChangeShapeType="1"/>
              </p:cNvSpPr>
              <p:nvPr/>
            </p:nvSpPr>
            <p:spPr bwMode="auto">
              <a:xfrm>
                <a:off x="5972469" y="5791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7" name="Line 36"/>
              <p:cNvSpPr>
                <a:spLocks noChangeShapeType="1"/>
              </p:cNvSpPr>
              <p:nvPr/>
            </p:nvSpPr>
            <p:spPr bwMode="auto">
              <a:xfrm>
                <a:off x="5972469" y="5867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8" name="Line 37"/>
              <p:cNvSpPr>
                <a:spLocks noChangeShapeType="1"/>
              </p:cNvSpPr>
              <p:nvPr/>
            </p:nvSpPr>
            <p:spPr bwMode="auto">
              <a:xfrm>
                <a:off x="5972469" y="5943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9" name="Line 38"/>
              <p:cNvSpPr>
                <a:spLocks noChangeShapeType="1"/>
              </p:cNvSpPr>
              <p:nvPr/>
            </p:nvSpPr>
            <p:spPr bwMode="auto">
              <a:xfrm>
                <a:off x="5972469" y="5562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nvGrpSpPr>
            <p:cNvPr id="130" name="Group 174"/>
            <p:cNvGrpSpPr/>
            <p:nvPr/>
          </p:nvGrpSpPr>
          <p:grpSpPr>
            <a:xfrm>
              <a:off x="124377" y="851809"/>
              <a:ext cx="3526895" cy="3019407"/>
              <a:chOff x="124377" y="851809"/>
              <a:chExt cx="3526895" cy="3019407"/>
            </a:xfrm>
          </p:grpSpPr>
          <p:grpSp>
            <p:nvGrpSpPr>
              <p:cNvPr id="131" name="Group 175"/>
              <p:cNvGrpSpPr/>
              <p:nvPr/>
            </p:nvGrpSpPr>
            <p:grpSpPr>
              <a:xfrm>
                <a:off x="124377" y="851809"/>
                <a:ext cx="3526895" cy="3019407"/>
                <a:chOff x="484541" y="851809"/>
                <a:chExt cx="3526895" cy="3019407"/>
              </a:xfrm>
            </p:grpSpPr>
            <p:sp>
              <p:nvSpPr>
                <p:cNvPr id="135" name="Text Box 7"/>
                <p:cNvSpPr txBox="1">
                  <a:spLocks noChangeArrowheads="1"/>
                </p:cNvSpPr>
                <p:nvPr/>
              </p:nvSpPr>
              <p:spPr bwMode="auto">
                <a:xfrm>
                  <a:off x="519289" y="851809"/>
                  <a:ext cx="1223962" cy="923925"/>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a:solidFill>
                        <a:prstClr val="black"/>
                      </a:solidFill>
                    </a:rPr>
                    <a:t>e</a:t>
                  </a:r>
                  <a:r>
                    <a:rPr lang="en-US" dirty="0" smtClean="0">
                      <a:solidFill>
                        <a:prstClr val="black"/>
                      </a:solidFill>
                    </a:rPr>
                    <a:t>xcited state </a:t>
                  </a:r>
                </a:p>
                <a:p>
                  <a:pPr algn="ctr" fontAlgn="base">
                    <a:spcBef>
                      <a:spcPct val="0"/>
                    </a:spcBef>
                    <a:spcAft>
                      <a:spcPct val="0"/>
                    </a:spcAft>
                  </a:pPr>
                  <a:r>
                    <a:rPr lang="en-US" dirty="0" smtClean="0">
                      <a:solidFill>
                        <a:prstClr val="black"/>
                      </a:solidFill>
                    </a:rPr>
                    <a:t>S = 1</a:t>
                  </a:r>
                </a:p>
              </p:txBody>
            </p:sp>
            <p:grpSp>
              <p:nvGrpSpPr>
                <p:cNvPr id="136" name="Group 87"/>
                <p:cNvGrpSpPr>
                  <a:grpSpLocks/>
                </p:cNvGrpSpPr>
                <p:nvPr/>
              </p:nvGrpSpPr>
              <p:grpSpPr bwMode="auto">
                <a:xfrm>
                  <a:off x="1566686" y="3066371"/>
                  <a:ext cx="2444750" cy="804845"/>
                  <a:chOff x="5972469" y="5715000"/>
                  <a:chExt cx="2444750" cy="804845"/>
                </a:xfrm>
              </p:grpSpPr>
              <p:sp>
                <p:nvSpPr>
                  <p:cNvPr id="159" name="Line 4"/>
                  <p:cNvSpPr>
                    <a:spLocks noChangeShapeType="1"/>
                  </p:cNvSpPr>
                  <p:nvPr/>
                </p:nvSpPr>
                <p:spPr bwMode="auto">
                  <a:xfrm>
                    <a:off x="5972469" y="6096000"/>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60" name="Line 8"/>
                  <p:cNvSpPr>
                    <a:spLocks noChangeShapeType="1"/>
                  </p:cNvSpPr>
                  <p:nvPr/>
                </p:nvSpPr>
                <p:spPr bwMode="auto">
                  <a:xfrm>
                    <a:off x="6963069" y="5943600"/>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61" name="Line 9"/>
                  <p:cNvSpPr>
                    <a:spLocks noChangeShapeType="1"/>
                  </p:cNvSpPr>
                  <p:nvPr/>
                </p:nvSpPr>
                <p:spPr bwMode="auto">
                  <a:xfrm>
                    <a:off x="6963069" y="6379113"/>
                    <a:ext cx="457200" cy="0"/>
                  </a:xfrm>
                  <a:prstGeom prst="line">
                    <a:avLst/>
                  </a:prstGeom>
                  <a:noFill/>
                  <a:ln w="38100">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62" name="Line 10"/>
                  <p:cNvSpPr>
                    <a:spLocks noChangeShapeType="1"/>
                  </p:cNvSpPr>
                  <p:nvPr/>
                </p:nvSpPr>
                <p:spPr bwMode="auto">
                  <a:xfrm>
                    <a:off x="6963069" y="6000986"/>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63" name="Line 11"/>
                  <p:cNvSpPr>
                    <a:spLocks noChangeShapeType="1"/>
                  </p:cNvSpPr>
                  <p:nvPr/>
                </p:nvSpPr>
                <p:spPr bwMode="auto">
                  <a:xfrm flipV="1">
                    <a:off x="6734469" y="5943600"/>
                    <a:ext cx="228600" cy="15240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64" name="Line 12"/>
                  <p:cNvSpPr>
                    <a:spLocks noChangeShapeType="1"/>
                  </p:cNvSpPr>
                  <p:nvPr/>
                </p:nvSpPr>
                <p:spPr bwMode="auto">
                  <a:xfrm>
                    <a:off x="6734469" y="6111876"/>
                    <a:ext cx="228600" cy="267238"/>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65" name="Text Box 21"/>
                  <p:cNvSpPr txBox="1">
                    <a:spLocks noChangeArrowheads="1"/>
                  </p:cNvSpPr>
                  <p:nvPr/>
                </p:nvSpPr>
                <p:spPr bwMode="auto">
                  <a:xfrm>
                    <a:off x="7404394" y="6150513"/>
                    <a:ext cx="765579"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srgbClr val="CC0A20"/>
                        </a:solidFill>
                      </a:rPr>
                      <a:t>m</a:t>
                    </a:r>
                    <a:r>
                      <a:rPr lang="en-US" baseline="-25000" dirty="0" smtClean="0">
                        <a:solidFill>
                          <a:srgbClr val="CC0A20"/>
                        </a:solidFill>
                      </a:rPr>
                      <a:t>s</a:t>
                    </a:r>
                    <a:r>
                      <a:rPr lang="en-US" dirty="0" smtClean="0">
                        <a:solidFill>
                          <a:srgbClr val="CC0A20"/>
                        </a:solidFill>
                      </a:rPr>
                      <a:t> = 0</a:t>
                    </a:r>
                  </a:p>
                </p:txBody>
              </p:sp>
              <p:sp>
                <p:nvSpPr>
                  <p:cNvPr id="166" name="Text Box 22"/>
                  <p:cNvSpPr txBox="1">
                    <a:spLocks noChangeArrowheads="1"/>
                  </p:cNvSpPr>
                  <p:nvPr/>
                </p:nvSpPr>
                <p:spPr bwMode="auto">
                  <a:xfrm>
                    <a:off x="7420269" y="5715000"/>
                    <a:ext cx="996950" cy="39687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prstClr val="black"/>
                        </a:solidFill>
                      </a:rPr>
                      <a:t>m</a:t>
                    </a:r>
                    <a:r>
                      <a:rPr lang="en-US" baseline="-25000" dirty="0" smtClean="0">
                        <a:solidFill>
                          <a:prstClr val="black"/>
                        </a:solidFill>
                      </a:rPr>
                      <a:t>s</a:t>
                    </a:r>
                    <a:r>
                      <a:rPr lang="en-US" dirty="0" smtClean="0">
                        <a:solidFill>
                          <a:prstClr val="black"/>
                        </a:solidFill>
                      </a:rPr>
                      <a:t> = </a:t>
                    </a:r>
                    <a:r>
                      <a:rPr lang="en-US" dirty="0" smtClean="0">
                        <a:solidFill>
                          <a:prstClr val="black"/>
                        </a:solidFill>
                        <a:ea typeface="Times New Roman" pitchFamily="1" charset="0"/>
                        <a:cs typeface="Times New Roman" pitchFamily="1" charset="0"/>
                      </a:rPr>
                      <a:t>±1</a:t>
                    </a:r>
                  </a:p>
                </p:txBody>
              </p:sp>
            </p:grpSp>
            <p:grpSp>
              <p:nvGrpSpPr>
                <p:cNvPr id="137" name="Group 86"/>
                <p:cNvGrpSpPr>
                  <a:grpSpLocks/>
                </p:cNvGrpSpPr>
                <p:nvPr/>
              </p:nvGrpSpPr>
              <p:grpSpPr bwMode="auto">
                <a:xfrm>
                  <a:off x="1566686" y="1008971"/>
                  <a:ext cx="1600200" cy="914400"/>
                  <a:chOff x="5972469" y="3657600"/>
                  <a:chExt cx="1600200" cy="914400"/>
                </a:xfrm>
              </p:grpSpPr>
              <p:sp>
                <p:nvSpPr>
                  <p:cNvPr id="142" name="Line 5"/>
                  <p:cNvSpPr>
                    <a:spLocks noChangeShapeType="1"/>
                  </p:cNvSpPr>
                  <p:nvPr/>
                </p:nvSpPr>
                <p:spPr bwMode="auto">
                  <a:xfrm>
                    <a:off x="5972469" y="4162779"/>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43" name="Line 13"/>
                  <p:cNvSpPr>
                    <a:spLocks noChangeShapeType="1"/>
                  </p:cNvSpPr>
                  <p:nvPr/>
                </p:nvSpPr>
                <p:spPr bwMode="auto">
                  <a:xfrm>
                    <a:off x="6886869" y="4114800"/>
                    <a:ext cx="457200" cy="0"/>
                  </a:xfrm>
                  <a:prstGeom prst="line">
                    <a:avLst/>
                  </a:prstGeom>
                  <a:noFill/>
                  <a:ln w="952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44" name="Line 14"/>
                  <p:cNvSpPr>
                    <a:spLocks noChangeShapeType="1"/>
                  </p:cNvSpPr>
                  <p:nvPr/>
                </p:nvSpPr>
                <p:spPr bwMode="auto">
                  <a:xfrm>
                    <a:off x="6886869" y="4191000"/>
                    <a:ext cx="457200" cy="0"/>
                  </a:xfrm>
                  <a:prstGeom prst="line">
                    <a:avLst/>
                  </a:prstGeom>
                  <a:noFill/>
                  <a:ln w="952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45" name="Line 15"/>
                  <p:cNvSpPr>
                    <a:spLocks noChangeShapeType="1"/>
                  </p:cNvSpPr>
                  <p:nvPr/>
                </p:nvSpPr>
                <p:spPr bwMode="auto">
                  <a:xfrm>
                    <a:off x="6886869" y="44196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46" name="Line 16"/>
                  <p:cNvSpPr>
                    <a:spLocks noChangeShapeType="1"/>
                  </p:cNvSpPr>
                  <p:nvPr/>
                </p:nvSpPr>
                <p:spPr bwMode="auto">
                  <a:xfrm>
                    <a:off x="6886869" y="43434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47" name="Line 17"/>
                  <p:cNvSpPr>
                    <a:spLocks noChangeShapeType="1"/>
                  </p:cNvSpPr>
                  <p:nvPr/>
                </p:nvSpPr>
                <p:spPr bwMode="auto">
                  <a:xfrm>
                    <a:off x="6886869" y="39624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48" name="Line 18"/>
                  <p:cNvSpPr>
                    <a:spLocks noChangeShapeType="1"/>
                  </p:cNvSpPr>
                  <p:nvPr/>
                </p:nvSpPr>
                <p:spPr bwMode="auto">
                  <a:xfrm>
                    <a:off x="6886869" y="38100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49" name="Line 19"/>
                  <p:cNvSpPr>
                    <a:spLocks noChangeShapeType="1"/>
                  </p:cNvSpPr>
                  <p:nvPr/>
                </p:nvSpPr>
                <p:spPr bwMode="auto">
                  <a:xfrm>
                    <a:off x="6725062" y="4172185"/>
                    <a:ext cx="152400" cy="238008"/>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50" name="Line 20"/>
                  <p:cNvSpPr>
                    <a:spLocks noChangeShapeType="1"/>
                  </p:cNvSpPr>
                  <p:nvPr/>
                </p:nvSpPr>
                <p:spPr bwMode="auto">
                  <a:xfrm flipV="1">
                    <a:off x="6725062" y="3809999"/>
                    <a:ext cx="161807" cy="333021"/>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51" name="Line 25"/>
                  <p:cNvSpPr>
                    <a:spLocks noChangeShapeType="1"/>
                  </p:cNvSpPr>
                  <p:nvPr/>
                </p:nvSpPr>
                <p:spPr bwMode="auto">
                  <a:xfrm>
                    <a:off x="5972469" y="4143021"/>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52" name="Oval 43"/>
                  <p:cNvSpPr>
                    <a:spLocks noChangeArrowheads="1"/>
                  </p:cNvSpPr>
                  <p:nvPr/>
                </p:nvSpPr>
                <p:spPr bwMode="auto">
                  <a:xfrm>
                    <a:off x="6810669" y="3657600"/>
                    <a:ext cx="762000" cy="914400"/>
                  </a:xfrm>
                  <a:prstGeom prst="ellipse">
                    <a:avLst/>
                  </a:prstGeom>
                  <a:solidFill>
                    <a:schemeClr val="bg1"/>
                  </a:solidFill>
                  <a:ln w="9525">
                    <a:noFill/>
                    <a:round/>
                    <a:headEnd/>
                    <a:tailEnd/>
                  </a:ln>
                </p:spPr>
                <p:txBody>
                  <a:bodyPr wrap="none" anchor="ctr">
                    <a:prstTxWarp prst="textNoShape">
                      <a:avLst/>
                    </a:prstTxWarp>
                  </a:bodyPr>
                  <a:lstStyle/>
                  <a:p>
                    <a:pPr fontAlgn="base">
                      <a:spcBef>
                        <a:spcPct val="0"/>
                      </a:spcBef>
                      <a:spcAft>
                        <a:spcPct val="0"/>
                      </a:spcAft>
                    </a:pPr>
                    <a:endParaRPr lang="en-US" smtClean="0">
                      <a:solidFill>
                        <a:prstClr val="black"/>
                      </a:solidFill>
                    </a:endParaRPr>
                  </a:p>
                </p:txBody>
              </p:sp>
              <p:sp>
                <p:nvSpPr>
                  <p:cNvPr id="153" name="Line 42"/>
                  <p:cNvSpPr>
                    <a:spLocks noChangeShapeType="1"/>
                  </p:cNvSpPr>
                  <p:nvPr/>
                </p:nvSpPr>
                <p:spPr bwMode="auto">
                  <a:xfrm>
                    <a:off x="6886869" y="4119756"/>
                    <a:ext cx="457200" cy="0"/>
                  </a:xfrm>
                  <a:prstGeom prst="line">
                    <a:avLst/>
                  </a:prstGeom>
                  <a:noFill/>
                  <a:ln w="2857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54" name="Line 43"/>
                  <p:cNvSpPr>
                    <a:spLocks noChangeShapeType="1"/>
                  </p:cNvSpPr>
                  <p:nvPr/>
                </p:nvSpPr>
                <p:spPr bwMode="auto">
                  <a:xfrm>
                    <a:off x="6886869" y="4219221"/>
                    <a:ext cx="457200" cy="0"/>
                  </a:xfrm>
                  <a:prstGeom prst="line">
                    <a:avLst/>
                  </a:prstGeom>
                  <a:noFill/>
                  <a:ln w="2857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55" name="Line 44"/>
                  <p:cNvSpPr>
                    <a:spLocks noChangeShapeType="1"/>
                  </p:cNvSpPr>
                  <p:nvPr/>
                </p:nvSpPr>
                <p:spPr bwMode="auto">
                  <a:xfrm>
                    <a:off x="6886869" y="44196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56" name="Line 45"/>
                  <p:cNvSpPr>
                    <a:spLocks noChangeShapeType="1"/>
                  </p:cNvSpPr>
                  <p:nvPr/>
                </p:nvSpPr>
                <p:spPr bwMode="auto">
                  <a:xfrm>
                    <a:off x="6886869" y="4390435"/>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57" name="Line 46"/>
                  <p:cNvSpPr>
                    <a:spLocks noChangeShapeType="1"/>
                  </p:cNvSpPr>
                  <p:nvPr/>
                </p:nvSpPr>
                <p:spPr bwMode="auto">
                  <a:xfrm>
                    <a:off x="6886869" y="3962400"/>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58" name="Line 47"/>
                  <p:cNvSpPr>
                    <a:spLocks noChangeShapeType="1"/>
                  </p:cNvSpPr>
                  <p:nvPr/>
                </p:nvSpPr>
                <p:spPr bwMode="auto">
                  <a:xfrm>
                    <a:off x="6886869" y="3810000"/>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138" name="Text Box 6"/>
                <p:cNvSpPr txBox="1">
                  <a:spLocks noChangeArrowheads="1"/>
                </p:cNvSpPr>
                <p:nvPr/>
              </p:nvSpPr>
              <p:spPr bwMode="auto">
                <a:xfrm>
                  <a:off x="484541" y="2754755"/>
                  <a:ext cx="1219200" cy="923330"/>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smtClean="0">
                      <a:solidFill>
                        <a:prstClr val="black"/>
                      </a:solidFill>
                    </a:rPr>
                    <a:t>ground state</a:t>
                  </a:r>
                </a:p>
                <a:p>
                  <a:pPr algn="ctr" fontAlgn="base">
                    <a:spcBef>
                      <a:spcPct val="0"/>
                    </a:spcBef>
                    <a:spcAft>
                      <a:spcPct val="0"/>
                    </a:spcAft>
                  </a:pPr>
                  <a:r>
                    <a:rPr lang="en-US" dirty="0">
                      <a:solidFill>
                        <a:prstClr val="black"/>
                      </a:solidFill>
                    </a:rPr>
                    <a:t>S = 1 </a:t>
                  </a:r>
                  <a:endParaRPr lang="en-US" dirty="0" smtClean="0">
                    <a:solidFill>
                      <a:prstClr val="black"/>
                    </a:solidFill>
                  </a:endParaRPr>
                </a:p>
              </p:txBody>
            </p:sp>
            <p:sp>
              <p:nvSpPr>
                <p:cNvPr id="139" name="Line 5"/>
                <p:cNvSpPr>
                  <a:spLocks noChangeShapeType="1"/>
                </p:cNvSpPr>
                <p:nvPr/>
              </p:nvSpPr>
              <p:spPr bwMode="auto">
                <a:xfrm flipV="1">
                  <a:off x="3351605" y="2073981"/>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40" name="Line 5"/>
                <p:cNvSpPr>
                  <a:spLocks noChangeShapeType="1"/>
                </p:cNvSpPr>
                <p:nvPr/>
              </p:nvSpPr>
              <p:spPr bwMode="auto">
                <a:xfrm flipV="1">
                  <a:off x="3362210" y="2710414"/>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41" name="Line 45"/>
                <p:cNvSpPr>
                  <a:spLocks noChangeShapeType="1"/>
                </p:cNvSpPr>
                <p:nvPr/>
              </p:nvSpPr>
              <p:spPr bwMode="auto">
                <a:xfrm>
                  <a:off x="2481086" y="1780378"/>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132" name="Line 20"/>
              <p:cNvSpPr>
                <a:spLocks noChangeShapeType="1"/>
              </p:cNvSpPr>
              <p:nvPr/>
            </p:nvSpPr>
            <p:spPr bwMode="auto">
              <a:xfrm flipH="1" flipV="1">
                <a:off x="2603106" y="1319195"/>
                <a:ext cx="497446" cy="689258"/>
              </a:xfrm>
              <a:prstGeom prst="line">
                <a:avLst/>
              </a:prstGeom>
              <a:noFill/>
              <a:ln w="19050" cmpd="sng">
                <a:solidFill>
                  <a:schemeClr val="tx1"/>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33" name="Line 20"/>
              <p:cNvSpPr>
                <a:spLocks noChangeShapeType="1"/>
              </p:cNvSpPr>
              <p:nvPr/>
            </p:nvSpPr>
            <p:spPr bwMode="auto">
              <a:xfrm flipH="1" flipV="1">
                <a:off x="2595640" y="1751631"/>
                <a:ext cx="423924" cy="902231"/>
              </a:xfrm>
              <a:prstGeom prst="line">
                <a:avLst/>
              </a:prstGeom>
              <a:noFill/>
              <a:ln w="19050" cmpd="sng">
                <a:solidFill>
                  <a:schemeClr val="tx1"/>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34" name="Line 20"/>
              <p:cNvSpPr>
                <a:spLocks noChangeShapeType="1"/>
              </p:cNvSpPr>
              <p:nvPr/>
            </p:nvSpPr>
            <p:spPr bwMode="auto">
              <a:xfrm flipV="1">
                <a:off x="2427881" y="2932785"/>
                <a:ext cx="517377" cy="797697"/>
              </a:xfrm>
              <a:prstGeom prst="line">
                <a:avLst/>
              </a:prstGeom>
              <a:noFill/>
              <a:ln w="12700" cmpd="sng">
                <a:solidFill>
                  <a:schemeClr val="bg1">
                    <a:lumMod val="50000"/>
                  </a:schemeClr>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cxnSp>
        <p:nvCxnSpPr>
          <p:cNvPr id="180" name="Straight Arrow Connector 179"/>
          <p:cNvCxnSpPr/>
          <p:nvPr/>
        </p:nvCxnSpPr>
        <p:spPr>
          <a:xfrm flipV="1">
            <a:off x="7651580" y="4436912"/>
            <a:ext cx="0" cy="21073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2" name="TextBox 181"/>
          <p:cNvSpPr txBox="1"/>
          <p:nvPr/>
        </p:nvSpPr>
        <p:spPr>
          <a:xfrm rot="505675">
            <a:off x="4908883" y="3039574"/>
            <a:ext cx="4103329" cy="954107"/>
          </a:xfrm>
          <a:prstGeom prst="rect">
            <a:avLst/>
          </a:prstGeom>
          <a:solidFill>
            <a:schemeClr val="bg1"/>
          </a:solidFill>
        </p:spPr>
        <p:txBody>
          <a:bodyPr wrap="square" rtlCol="0">
            <a:spAutoFit/>
          </a:bodyPr>
          <a:lstStyle/>
          <a:p>
            <a:pPr algn="ctr"/>
            <a:r>
              <a:rPr lang="en-US" sz="2800" b="1" dirty="0" smtClean="0">
                <a:solidFill>
                  <a:srgbClr val="CC0A20"/>
                </a:solidFill>
              </a:rPr>
              <a:t>Near-resonant excitation</a:t>
            </a:r>
          </a:p>
          <a:p>
            <a:pPr algn="ctr"/>
            <a:r>
              <a:rPr lang="en-US" sz="2800" b="1" dirty="0" smtClean="0">
                <a:solidFill>
                  <a:srgbClr val="CC0A20"/>
                </a:solidFill>
              </a:rPr>
              <a:t>&lt;10K</a:t>
            </a:r>
            <a:endParaRPr lang="en-US" sz="2800" b="1" dirty="0">
              <a:solidFill>
                <a:srgbClr val="CC0A20"/>
              </a:solidFill>
            </a:endParaRPr>
          </a:p>
        </p:txBody>
      </p:sp>
      <p:sp>
        <p:nvSpPr>
          <p:cNvPr id="183" name="TextBox 182"/>
          <p:cNvSpPr txBox="1"/>
          <p:nvPr/>
        </p:nvSpPr>
        <p:spPr>
          <a:xfrm>
            <a:off x="7790931" y="1170609"/>
            <a:ext cx="1441448" cy="369332"/>
          </a:xfrm>
          <a:prstGeom prst="rect">
            <a:avLst/>
          </a:prstGeom>
          <a:noFill/>
        </p:spPr>
        <p:txBody>
          <a:bodyPr wrap="square" rtlCol="0">
            <a:spAutoFit/>
          </a:bodyPr>
          <a:lstStyle/>
          <a:p>
            <a:r>
              <a:rPr lang="en-US" b="1" dirty="0" smtClean="0">
                <a:solidFill>
                  <a:srgbClr val="CC0A20"/>
                </a:solidFill>
              </a:rPr>
              <a:t>95% fidelity</a:t>
            </a:r>
            <a:endParaRPr lang="en-US" b="1" dirty="0">
              <a:solidFill>
                <a:srgbClr val="CC0A20"/>
              </a:solidFill>
            </a:endParaRPr>
          </a:p>
        </p:txBody>
      </p:sp>
      <p:sp>
        <p:nvSpPr>
          <p:cNvPr id="184" name="TextBox 183"/>
          <p:cNvSpPr txBox="1"/>
          <p:nvPr/>
        </p:nvSpPr>
        <p:spPr>
          <a:xfrm>
            <a:off x="4706103" y="673198"/>
            <a:ext cx="2016545" cy="369332"/>
          </a:xfrm>
          <a:prstGeom prst="rect">
            <a:avLst/>
          </a:prstGeom>
          <a:noFill/>
        </p:spPr>
        <p:txBody>
          <a:bodyPr wrap="square" rtlCol="0">
            <a:spAutoFit/>
          </a:bodyPr>
          <a:lstStyle/>
          <a:p>
            <a:r>
              <a:rPr lang="en-US" b="1" dirty="0" smtClean="0">
                <a:solidFill>
                  <a:srgbClr val="CC0A20"/>
                </a:solidFill>
              </a:rPr>
              <a:t>All-optical control</a:t>
            </a:r>
            <a:endParaRPr lang="en-US" b="1" dirty="0">
              <a:solidFill>
                <a:srgbClr val="CC0A20"/>
              </a:solidFill>
            </a:endParaRPr>
          </a:p>
        </p:txBody>
      </p:sp>
    </p:spTree>
    <p:extLst>
      <p:ext uri="{BB962C8B-B14F-4D97-AF65-F5344CB8AC3E}">
        <p14:creationId xmlns:p14="http://schemas.microsoft.com/office/powerpoint/2010/main" val="398295386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Outline</a:t>
            </a:r>
            <a:endParaRPr lang="en-US" sz="2800" b="1" dirty="0">
              <a:solidFill>
                <a:schemeClr val="bg1"/>
              </a:solidFill>
            </a:endParaRPr>
          </a:p>
        </p:txBody>
      </p:sp>
      <p:grpSp>
        <p:nvGrpSpPr>
          <p:cNvPr id="2" name="Group 50"/>
          <p:cNvGrpSpPr/>
          <p:nvPr/>
        </p:nvGrpSpPr>
        <p:grpSpPr>
          <a:xfrm>
            <a:off x="231280" y="811783"/>
            <a:ext cx="5232274" cy="1056631"/>
            <a:chOff x="231280" y="811783"/>
            <a:chExt cx="5232274" cy="1056631"/>
          </a:xfrm>
        </p:grpSpPr>
        <p:grpSp>
          <p:nvGrpSpPr>
            <p:cNvPr id="7" name="Group 49"/>
            <p:cNvGrpSpPr/>
            <p:nvPr/>
          </p:nvGrpSpPr>
          <p:grpSpPr>
            <a:xfrm>
              <a:off x="231280" y="811783"/>
              <a:ext cx="5232274" cy="1056631"/>
              <a:chOff x="231280" y="811783"/>
              <a:chExt cx="5232274" cy="1056631"/>
            </a:xfrm>
          </p:grpSpPr>
          <p:sp>
            <p:nvSpPr>
              <p:cNvPr id="4" name="TextBox 3"/>
              <p:cNvSpPr txBox="1"/>
              <p:nvPr/>
            </p:nvSpPr>
            <p:spPr>
              <a:xfrm>
                <a:off x="1854874" y="945084"/>
                <a:ext cx="3608680" cy="923330"/>
              </a:xfrm>
              <a:prstGeom prst="rect">
                <a:avLst/>
              </a:prstGeom>
              <a:noFill/>
            </p:spPr>
            <p:txBody>
              <a:bodyPr wrap="none" rtlCol="0">
                <a:spAutoFit/>
              </a:bodyPr>
              <a:lstStyle/>
              <a:p>
                <a:pPr>
                  <a:buFont typeface="Arial"/>
                  <a:buChar char="•"/>
                </a:pPr>
                <a:r>
                  <a:rPr lang="en-US" b="1" dirty="0" smtClean="0">
                    <a:solidFill>
                      <a:schemeClr val="bg1">
                        <a:lumMod val="65000"/>
                      </a:schemeClr>
                    </a:solidFill>
                  </a:rPr>
                  <a:t> Introduction</a:t>
                </a:r>
              </a:p>
              <a:p>
                <a:pPr lvl="1">
                  <a:buFont typeface="Arial"/>
                  <a:buChar char="•"/>
                </a:pPr>
                <a:r>
                  <a:rPr lang="en-US" dirty="0">
                    <a:solidFill>
                      <a:schemeClr val="bg1">
                        <a:lumMod val="65000"/>
                      </a:schemeClr>
                    </a:solidFill>
                  </a:rPr>
                  <a:t> </a:t>
                </a:r>
                <a:r>
                  <a:rPr lang="en-US" dirty="0" smtClean="0">
                    <a:solidFill>
                      <a:schemeClr val="bg1">
                        <a:lumMod val="65000"/>
                      </a:schemeClr>
                    </a:solidFill>
                  </a:rPr>
                  <a:t>Context and motivation</a:t>
                </a:r>
              </a:p>
              <a:p>
                <a:pPr lvl="1">
                  <a:buFont typeface="Arial"/>
                  <a:buChar char="•"/>
                </a:pPr>
                <a:r>
                  <a:rPr lang="en-US" dirty="0" smtClean="0">
                    <a:solidFill>
                      <a:schemeClr val="bg1">
                        <a:lumMod val="65000"/>
                      </a:schemeClr>
                    </a:solidFill>
                  </a:rPr>
                  <a:t> A brief overview of NV physics</a:t>
                </a:r>
              </a:p>
            </p:txBody>
          </p:sp>
          <p:pic>
            <p:nvPicPr>
              <p:cNvPr id="5" name="Picture 4" descr="diamond.jpg"/>
              <p:cNvPicPr>
                <a:picLocks noChangeAspect="1"/>
              </p:cNvPicPr>
              <p:nvPr/>
            </p:nvPicPr>
            <p:blipFill>
              <a:blip r:embed="rId3"/>
              <a:srcRect l="14725" t="17050" r="7910" b="23443"/>
              <a:stretch>
                <a:fillRect/>
              </a:stretch>
            </p:blipFill>
            <p:spPr>
              <a:xfrm>
                <a:off x="231280" y="811783"/>
                <a:ext cx="1623594" cy="936619"/>
              </a:xfrm>
              <a:prstGeom prst="rect">
                <a:avLst/>
              </a:prstGeom>
            </p:spPr>
          </p:pic>
        </p:grpSp>
        <p:cxnSp>
          <p:nvCxnSpPr>
            <p:cNvPr id="6" name="Straight Arrow Connector 5"/>
            <p:cNvCxnSpPr/>
            <p:nvPr/>
          </p:nvCxnSpPr>
          <p:spPr>
            <a:xfrm rot="16200000" flipV="1">
              <a:off x="808278" y="1125168"/>
              <a:ext cx="434976" cy="257211"/>
            </a:xfrm>
            <a:prstGeom prst="straightConnector1">
              <a:avLst/>
            </a:prstGeom>
            <a:ln w="76200" cap="flat" cmpd="sng" algn="ctr">
              <a:solidFill>
                <a:srgbClr val="8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49" name="Rectangle 48"/>
          <p:cNvSpPr/>
          <p:nvPr/>
        </p:nvSpPr>
        <p:spPr>
          <a:xfrm>
            <a:off x="1854874" y="5590418"/>
            <a:ext cx="4801314" cy="646331"/>
          </a:xfrm>
          <a:prstGeom prst="rect">
            <a:avLst/>
          </a:prstGeom>
        </p:spPr>
        <p:txBody>
          <a:bodyPr wrap="none">
            <a:spAutoFit/>
          </a:bodyPr>
          <a:lstStyle/>
          <a:p>
            <a:pPr>
              <a:buFont typeface="Arial"/>
              <a:buChar char="•"/>
            </a:pPr>
            <a:r>
              <a:rPr lang="en-US" b="1" dirty="0" smtClean="0">
                <a:solidFill>
                  <a:srgbClr val="A6A6A6"/>
                </a:solidFill>
              </a:rPr>
              <a:t> Outlook</a:t>
            </a:r>
          </a:p>
          <a:p>
            <a:pPr lvl="1">
              <a:buFont typeface="Arial"/>
              <a:buChar char="•"/>
            </a:pPr>
            <a:r>
              <a:rPr lang="en-US" b="1" dirty="0" smtClean="0">
                <a:solidFill>
                  <a:srgbClr val="A6A6A6"/>
                </a:solidFill>
              </a:rPr>
              <a:t> </a:t>
            </a:r>
            <a:r>
              <a:rPr lang="en-US" dirty="0" smtClean="0">
                <a:solidFill>
                  <a:srgbClr val="A6A6A6"/>
                </a:solidFill>
              </a:rPr>
              <a:t>New directions and outstanding challenges</a:t>
            </a:r>
          </a:p>
        </p:txBody>
      </p:sp>
      <p:grpSp>
        <p:nvGrpSpPr>
          <p:cNvPr id="8" name="Group 82"/>
          <p:cNvGrpSpPr/>
          <p:nvPr/>
        </p:nvGrpSpPr>
        <p:grpSpPr>
          <a:xfrm>
            <a:off x="306543" y="2880125"/>
            <a:ext cx="6343639" cy="1601184"/>
            <a:chOff x="306543" y="2560093"/>
            <a:chExt cx="6343639" cy="1601184"/>
          </a:xfrm>
        </p:grpSpPr>
        <p:sp>
          <p:nvSpPr>
            <p:cNvPr id="47" name="TextBox 46"/>
            <p:cNvSpPr txBox="1"/>
            <p:nvPr/>
          </p:nvSpPr>
          <p:spPr>
            <a:xfrm>
              <a:off x="1834874" y="3170231"/>
              <a:ext cx="4815308" cy="923330"/>
            </a:xfrm>
            <a:prstGeom prst="rect">
              <a:avLst/>
            </a:prstGeom>
            <a:noFill/>
          </p:spPr>
          <p:txBody>
            <a:bodyPr wrap="square" rtlCol="0">
              <a:spAutoFit/>
            </a:bodyPr>
            <a:lstStyle/>
            <a:p>
              <a:pPr>
                <a:buFont typeface="Arial"/>
                <a:buChar char="•"/>
              </a:pPr>
              <a:r>
                <a:rPr lang="en-US" b="1" dirty="0" smtClean="0"/>
                <a:t> Spin physics with NV centers</a:t>
              </a:r>
            </a:p>
            <a:p>
              <a:pPr lvl="1">
                <a:buFont typeface="Arial"/>
                <a:buChar char="•"/>
              </a:pPr>
              <a:r>
                <a:rPr lang="en-US" dirty="0" smtClean="0"/>
                <a:t> Hyperfine interactions</a:t>
              </a:r>
            </a:p>
            <a:p>
              <a:pPr lvl="1">
                <a:buFont typeface="Arial"/>
                <a:buChar char="•"/>
              </a:pPr>
              <a:r>
                <a:rPr lang="en-US" dirty="0" smtClean="0"/>
                <a:t> Coherence properties</a:t>
              </a:r>
            </a:p>
          </p:txBody>
        </p:sp>
        <p:grpSp>
          <p:nvGrpSpPr>
            <p:cNvPr id="9" name="Group 81"/>
            <p:cNvGrpSpPr/>
            <p:nvPr/>
          </p:nvGrpSpPr>
          <p:grpSpPr>
            <a:xfrm>
              <a:off x="306543" y="2560093"/>
              <a:ext cx="1369699" cy="1601184"/>
              <a:chOff x="146543" y="2560093"/>
              <a:chExt cx="1369699" cy="1601184"/>
            </a:xfrm>
          </p:grpSpPr>
          <p:grpSp>
            <p:nvGrpSpPr>
              <p:cNvPr id="10" name="Group 3"/>
              <p:cNvGrpSpPr>
                <a:grpSpLocks/>
              </p:cNvGrpSpPr>
              <p:nvPr/>
            </p:nvGrpSpPr>
            <p:grpSpPr bwMode="auto">
              <a:xfrm>
                <a:off x="754242" y="3068013"/>
                <a:ext cx="762000" cy="685800"/>
                <a:chOff x="2592" y="2064"/>
                <a:chExt cx="480" cy="432"/>
              </a:xfrm>
            </p:grpSpPr>
            <p:sp>
              <p:nvSpPr>
                <p:cNvPr id="67" name="Line 4"/>
                <p:cNvSpPr>
                  <a:spLocks noChangeShapeType="1"/>
                </p:cNvSpPr>
                <p:nvPr/>
              </p:nvSpPr>
              <p:spPr bwMode="auto">
                <a:xfrm flipV="1">
                  <a:off x="2592" y="2064"/>
                  <a:ext cx="480" cy="432"/>
                </a:xfrm>
                <a:prstGeom prst="line">
                  <a:avLst/>
                </a:prstGeom>
                <a:noFill/>
                <a:ln w="76200">
                  <a:solidFill>
                    <a:srgbClr val="CC0000"/>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sp>
              <p:nvSpPr>
                <p:cNvPr id="68" name="Oval 5"/>
                <p:cNvSpPr>
                  <a:spLocks noChangeArrowheads="1"/>
                </p:cNvSpPr>
                <p:nvPr/>
              </p:nvSpPr>
              <p:spPr bwMode="auto">
                <a:xfrm>
                  <a:off x="2688" y="2208"/>
                  <a:ext cx="240" cy="240"/>
                </a:xfrm>
                <a:prstGeom prst="ellipse">
                  <a:avLst/>
                </a:prstGeom>
                <a:solidFill>
                  <a:srgbClr val="CC0000"/>
                </a:solidFill>
                <a:ln w="9525">
                  <a:solidFill>
                    <a:srgbClr val="CC0000"/>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grpSp>
          <p:grpSp>
            <p:nvGrpSpPr>
              <p:cNvPr id="50" name="Group 6"/>
              <p:cNvGrpSpPr>
                <a:grpSpLocks/>
              </p:cNvGrpSpPr>
              <p:nvPr/>
            </p:nvGrpSpPr>
            <p:grpSpPr bwMode="auto">
              <a:xfrm rot="13851304">
                <a:off x="149200" y="2604675"/>
                <a:ext cx="665571" cy="576408"/>
                <a:chOff x="2592" y="2064"/>
                <a:chExt cx="480" cy="432"/>
              </a:xfrm>
            </p:grpSpPr>
            <p:sp>
              <p:nvSpPr>
                <p:cNvPr id="70" name="Line 7"/>
                <p:cNvSpPr>
                  <a:spLocks noChangeShapeType="1"/>
                </p:cNvSpPr>
                <p:nvPr/>
              </p:nvSpPr>
              <p:spPr bwMode="auto">
                <a:xfrm flipV="1">
                  <a:off x="2592" y="2064"/>
                  <a:ext cx="480" cy="432"/>
                </a:xfrm>
                <a:prstGeom prst="line">
                  <a:avLst/>
                </a:prstGeom>
                <a:noFill/>
                <a:ln w="76200">
                  <a:solidFill>
                    <a:srgbClr val="000000"/>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sp>
              <p:nvSpPr>
                <p:cNvPr id="71" name="Oval 8"/>
                <p:cNvSpPr>
                  <a:spLocks noChangeArrowheads="1"/>
                </p:cNvSpPr>
                <p:nvPr/>
              </p:nvSpPr>
              <p:spPr bwMode="auto">
                <a:xfrm>
                  <a:off x="2688" y="2208"/>
                  <a:ext cx="240" cy="240"/>
                </a:xfrm>
                <a:prstGeom prst="ellipse">
                  <a:avLst/>
                </a:prstGeom>
                <a:solidFill>
                  <a:srgbClr val="000000"/>
                </a:solidFill>
                <a:ln w="9525">
                  <a:solidFill>
                    <a:srgbClr val="000000"/>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grpSp>
          <p:grpSp>
            <p:nvGrpSpPr>
              <p:cNvPr id="51" name="Group 30"/>
              <p:cNvGrpSpPr>
                <a:grpSpLocks/>
              </p:cNvGrpSpPr>
              <p:nvPr/>
            </p:nvGrpSpPr>
            <p:grpSpPr bwMode="auto">
              <a:xfrm rot="4476267">
                <a:off x="1185647" y="3703856"/>
                <a:ext cx="228600" cy="228600"/>
                <a:chOff x="4368" y="2160"/>
                <a:chExt cx="144" cy="144"/>
              </a:xfrm>
            </p:grpSpPr>
            <p:sp>
              <p:nvSpPr>
                <p:cNvPr id="73" name="Line 31"/>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sp>
              <p:nvSpPr>
                <p:cNvPr id="74" name="Oval 32"/>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grpSp>
          <p:grpSp>
            <p:nvGrpSpPr>
              <p:cNvPr id="52" name="Group 45"/>
              <p:cNvGrpSpPr>
                <a:grpSpLocks/>
              </p:cNvGrpSpPr>
              <p:nvPr/>
            </p:nvGrpSpPr>
            <p:grpSpPr bwMode="auto">
              <a:xfrm rot="1107673">
                <a:off x="638248" y="3108300"/>
                <a:ext cx="228600" cy="228600"/>
                <a:chOff x="4368" y="2160"/>
                <a:chExt cx="144" cy="144"/>
              </a:xfrm>
            </p:grpSpPr>
            <p:sp>
              <p:nvSpPr>
                <p:cNvPr id="76" name="Line 46"/>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sp>
              <p:nvSpPr>
                <p:cNvPr id="77" name="Oval 47"/>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grpSp>
          <p:sp>
            <p:nvSpPr>
              <p:cNvPr id="78" name="Freeform 109"/>
              <p:cNvSpPr>
                <a:spLocks/>
              </p:cNvSpPr>
              <p:nvPr/>
            </p:nvSpPr>
            <p:spPr bwMode="auto">
              <a:xfrm rot="18284940">
                <a:off x="79861" y="3347304"/>
                <a:ext cx="941052" cy="686894"/>
              </a:xfrm>
              <a:custGeom>
                <a:avLst/>
                <a:gdLst>
                  <a:gd name="T0" fmla="*/ 2147483647 w 1552"/>
                  <a:gd name="T1" fmla="*/ 2147483647 h 848"/>
                  <a:gd name="T2" fmla="*/ 2147483647 w 1552"/>
                  <a:gd name="T3" fmla="*/ 2147483647 h 848"/>
                  <a:gd name="T4" fmla="*/ 2147483647 w 1552"/>
                  <a:gd name="T5" fmla="*/ 2147483647 h 848"/>
                  <a:gd name="T6" fmla="*/ 2147483647 w 1552"/>
                  <a:gd name="T7" fmla="*/ 2147483647 h 848"/>
                  <a:gd name="T8" fmla="*/ 2147483647 w 1552"/>
                  <a:gd name="T9" fmla="*/ 2147483647 h 848"/>
                  <a:gd name="T10" fmla="*/ 2147483647 w 1552"/>
                  <a:gd name="T11" fmla="*/ 2147483647 h 848"/>
                  <a:gd name="T12" fmla="*/ 2147483647 w 1552"/>
                  <a:gd name="T13" fmla="*/ 2147483647 h 848"/>
                  <a:gd name="T14" fmla="*/ 2147483647 w 1552"/>
                  <a:gd name="T15" fmla="*/ 2147483647 h 848"/>
                  <a:gd name="T16" fmla="*/ 2147483647 w 1552"/>
                  <a:gd name="T17" fmla="*/ 2147483647 h 8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2"/>
                  <a:gd name="T28" fmla="*/ 0 h 848"/>
                  <a:gd name="T29" fmla="*/ 1552 w 1552"/>
                  <a:gd name="T30" fmla="*/ 848 h 8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2" h="848">
                    <a:moveTo>
                      <a:pt x="16" y="848"/>
                    </a:moveTo>
                    <a:cubicBezTo>
                      <a:pt x="8" y="736"/>
                      <a:pt x="0" y="624"/>
                      <a:pt x="64" y="608"/>
                    </a:cubicBezTo>
                    <a:cubicBezTo>
                      <a:pt x="128" y="592"/>
                      <a:pt x="336" y="784"/>
                      <a:pt x="400" y="752"/>
                    </a:cubicBezTo>
                    <a:cubicBezTo>
                      <a:pt x="464" y="720"/>
                      <a:pt x="384" y="448"/>
                      <a:pt x="448" y="416"/>
                    </a:cubicBezTo>
                    <a:cubicBezTo>
                      <a:pt x="512" y="384"/>
                      <a:pt x="712" y="592"/>
                      <a:pt x="784" y="560"/>
                    </a:cubicBezTo>
                    <a:cubicBezTo>
                      <a:pt x="856" y="528"/>
                      <a:pt x="808" y="256"/>
                      <a:pt x="880" y="224"/>
                    </a:cubicBezTo>
                    <a:cubicBezTo>
                      <a:pt x="952" y="192"/>
                      <a:pt x="1152" y="400"/>
                      <a:pt x="1216" y="368"/>
                    </a:cubicBezTo>
                    <a:cubicBezTo>
                      <a:pt x="1280" y="336"/>
                      <a:pt x="1208" y="64"/>
                      <a:pt x="1264" y="32"/>
                    </a:cubicBezTo>
                    <a:cubicBezTo>
                      <a:pt x="1320" y="0"/>
                      <a:pt x="1436" y="88"/>
                      <a:pt x="1552" y="176"/>
                    </a:cubicBezTo>
                  </a:path>
                </a:pathLst>
              </a:custGeom>
              <a:noFill/>
              <a:ln w="9525">
                <a:solidFill>
                  <a:srgbClr val="FF9933"/>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grpSp>
            <p:nvGrpSpPr>
              <p:cNvPr id="53" name="Group 30"/>
              <p:cNvGrpSpPr>
                <a:grpSpLocks/>
              </p:cNvGrpSpPr>
              <p:nvPr/>
            </p:nvGrpSpPr>
            <p:grpSpPr bwMode="auto">
              <a:xfrm rot="4476267" flipH="1">
                <a:off x="123920" y="3669076"/>
                <a:ext cx="214719" cy="169474"/>
                <a:chOff x="4368" y="2160"/>
                <a:chExt cx="144" cy="144"/>
              </a:xfrm>
            </p:grpSpPr>
            <p:sp>
              <p:nvSpPr>
                <p:cNvPr id="80" name="Line 31"/>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sp>
              <p:nvSpPr>
                <p:cNvPr id="81" name="Oval 32"/>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grpSp>
        </p:grpSp>
      </p:grpSp>
      <p:grpSp>
        <p:nvGrpSpPr>
          <p:cNvPr id="54" name="Group 87"/>
          <p:cNvGrpSpPr/>
          <p:nvPr/>
        </p:nvGrpSpPr>
        <p:grpSpPr>
          <a:xfrm>
            <a:off x="1854874" y="1311384"/>
            <a:ext cx="7134382" cy="2349415"/>
            <a:chOff x="1854874" y="1311384"/>
            <a:chExt cx="7134382" cy="2349415"/>
          </a:xfrm>
        </p:grpSpPr>
        <p:sp>
          <p:nvSpPr>
            <p:cNvPr id="46" name="TextBox 45"/>
            <p:cNvSpPr txBox="1"/>
            <p:nvPr/>
          </p:nvSpPr>
          <p:spPr>
            <a:xfrm>
              <a:off x="1854874" y="1922540"/>
              <a:ext cx="4213056" cy="1477328"/>
            </a:xfrm>
            <a:prstGeom prst="rect">
              <a:avLst/>
            </a:prstGeom>
            <a:noFill/>
          </p:spPr>
          <p:txBody>
            <a:bodyPr wrap="square" rtlCol="0">
              <a:spAutoFit/>
            </a:bodyPr>
            <a:lstStyle/>
            <a:p>
              <a:pPr>
                <a:buFont typeface="Arial"/>
                <a:buChar char="•"/>
              </a:pPr>
              <a:r>
                <a:rPr lang="en-US" b="1" dirty="0" smtClean="0">
                  <a:solidFill>
                    <a:schemeClr val="bg1">
                      <a:lumMod val="65000"/>
                    </a:schemeClr>
                  </a:solidFill>
                </a:rPr>
                <a:t> The structure of the NV center</a:t>
              </a:r>
            </a:p>
            <a:p>
              <a:pPr lvl="1">
                <a:buFont typeface="Arial"/>
                <a:buChar char="•"/>
              </a:pPr>
              <a:r>
                <a:rPr lang="en-US" dirty="0" smtClean="0">
                  <a:solidFill>
                    <a:schemeClr val="bg1">
                      <a:lumMod val="65000"/>
                    </a:schemeClr>
                  </a:solidFill>
                </a:rPr>
                <a:t> </a:t>
              </a:r>
              <a:r>
                <a:rPr lang="en-US" dirty="0">
                  <a:solidFill>
                    <a:schemeClr val="bg1">
                      <a:lumMod val="65000"/>
                    </a:schemeClr>
                  </a:solidFill>
                </a:rPr>
                <a:t>Physical and </a:t>
              </a:r>
              <a:r>
                <a:rPr lang="en-US" dirty="0" smtClean="0">
                  <a:solidFill>
                    <a:schemeClr val="bg1">
                      <a:lumMod val="65000"/>
                    </a:schemeClr>
                  </a:solidFill>
                </a:rPr>
                <a:t>electronic structure, optical transitions</a:t>
              </a:r>
            </a:p>
            <a:p>
              <a:pPr lvl="1">
                <a:buFont typeface="Arial"/>
                <a:buChar char="•"/>
              </a:pPr>
              <a:r>
                <a:rPr lang="en-US" dirty="0" smtClean="0">
                  <a:solidFill>
                    <a:schemeClr val="bg1">
                      <a:lumMod val="65000"/>
                    </a:schemeClr>
                  </a:solidFill>
                </a:rPr>
                <a:t> Spin-dependent optical processes at cryogenic and ambient temperatures</a:t>
              </a:r>
            </a:p>
          </p:txBody>
        </p:sp>
        <p:grpSp>
          <p:nvGrpSpPr>
            <p:cNvPr id="55" name="Group 66"/>
            <p:cNvGrpSpPr>
              <a:grpSpLocks/>
            </p:cNvGrpSpPr>
            <p:nvPr/>
          </p:nvGrpSpPr>
          <p:grpSpPr bwMode="auto">
            <a:xfrm>
              <a:off x="5997158" y="1828119"/>
              <a:ext cx="2722971" cy="1832680"/>
              <a:chOff x="613786" y="691150"/>
              <a:chExt cx="4296569" cy="3036760"/>
            </a:xfrm>
          </p:grpSpPr>
          <p:pic>
            <p:nvPicPr>
              <p:cNvPr id="85" name="Picture 93"/>
              <p:cNvPicPr>
                <a:picLocks noChangeAspect="1" noChangeArrowheads="1"/>
              </p:cNvPicPr>
              <p:nvPr/>
            </p:nvPicPr>
            <p:blipFill>
              <a:blip r:embed="rId4"/>
              <a:srcRect/>
              <a:stretch>
                <a:fillRect/>
              </a:stretch>
            </p:blipFill>
            <p:spPr bwMode="auto">
              <a:xfrm>
                <a:off x="795555" y="733885"/>
                <a:ext cx="4114800" cy="2994025"/>
              </a:xfrm>
              <a:prstGeom prst="rect">
                <a:avLst/>
              </a:prstGeom>
              <a:noFill/>
              <a:ln w="9525">
                <a:noFill/>
                <a:miter lim="800000"/>
                <a:headEnd/>
                <a:tailEnd/>
              </a:ln>
            </p:spPr>
          </p:pic>
          <p:sp>
            <p:nvSpPr>
              <p:cNvPr id="86" name="Rectangle 94"/>
              <p:cNvSpPr>
                <a:spLocks noChangeArrowheads="1"/>
              </p:cNvSpPr>
              <p:nvPr/>
            </p:nvSpPr>
            <p:spPr bwMode="auto">
              <a:xfrm>
                <a:off x="613786" y="691150"/>
                <a:ext cx="363538" cy="4318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solidFill>
                    <a:prstClr val="black"/>
                  </a:solidFill>
                </a:endParaRPr>
              </a:p>
            </p:txBody>
          </p:sp>
          <p:sp>
            <p:nvSpPr>
              <p:cNvPr id="87" name="Rectangle 94"/>
              <p:cNvSpPr>
                <a:spLocks noChangeArrowheads="1"/>
              </p:cNvSpPr>
              <p:nvPr/>
            </p:nvSpPr>
            <p:spPr bwMode="auto">
              <a:xfrm>
                <a:off x="2655107" y="2012622"/>
                <a:ext cx="1885917" cy="1221115"/>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solidFill>
                    <a:prstClr val="black"/>
                  </a:solidFill>
                </a:endParaRPr>
              </a:p>
            </p:txBody>
          </p:sp>
        </p:grpSp>
        <p:grpSp>
          <p:nvGrpSpPr>
            <p:cNvPr id="56" name="Group 3"/>
            <p:cNvGrpSpPr/>
            <p:nvPr/>
          </p:nvGrpSpPr>
          <p:grpSpPr>
            <a:xfrm flipH="1">
              <a:off x="7407559" y="1311384"/>
              <a:ext cx="1581697" cy="1459559"/>
              <a:chOff x="643411" y="1164471"/>
              <a:chExt cx="1946238" cy="2031460"/>
            </a:xfrm>
          </p:grpSpPr>
          <p:sp>
            <p:nvSpPr>
              <p:cNvPr id="11" name="Oval 10"/>
              <p:cNvSpPr/>
              <p:nvPr/>
            </p:nvSpPr>
            <p:spPr>
              <a:xfrm>
                <a:off x="643411" y="1810877"/>
                <a:ext cx="210312" cy="2103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2" name="Straight Connector 11"/>
              <p:cNvCxnSpPr/>
              <p:nvPr/>
            </p:nvCxnSpPr>
            <p:spPr>
              <a:xfrm rot="10800000" flipH="1">
                <a:off x="766577" y="1610294"/>
                <a:ext cx="397659" cy="29326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2199844" y="1196598"/>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 name="Oval 13"/>
              <p:cNvSpPr/>
              <p:nvPr/>
            </p:nvSpPr>
            <p:spPr>
              <a:xfrm>
                <a:off x="998539" y="152823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5" name="Oval 14"/>
              <p:cNvSpPr/>
              <p:nvPr/>
            </p:nvSpPr>
            <p:spPr>
              <a:xfrm>
                <a:off x="1211654" y="1164471"/>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6" name="Oval 15"/>
              <p:cNvSpPr/>
              <p:nvPr/>
            </p:nvSpPr>
            <p:spPr>
              <a:xfrm>
                <a:off x="673100" y="1190624"/>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7" name="Oval 16"/>
              <p:cNvSpPr/>
              <p:nvPr/>
            </p:nvSpPr>
            <p:spPr>
              <a:xfrm>
                <a:off x="1824037" y="1756835"/>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8" name="Oval 17"/>
              <p:cNvSpPr/>
              <p:nvPr/>
            </p:nvSpPr>
            <p:spPr>
              <a:xfrm>
                <a:off x="1290637" y="2378143"/>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9" name="Straight Connector 18"/>
              <p:cNvCxnSpPr>
                <a:stCxn id="16" idx="5"/>
              </p:cNvCxnSpPr>
              <p:nvPr/>
            </p:nvCxnSpPr>
            <p:spPr>
              <a:xfrm rot="16200000" flipH="1">
                <a:off x="885872" y="1415567"/>
                <a:ext cx="181541" cy="1700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flipH="1" flipV="1">
                <a:off x="1113422" y="1342271"/>
                <a:ext cx="270830" cy="13917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1231373" y="2445616"/>
                <a:ext cx="237743" cy="237743"/>
              </a:xfrm>
              <a:prstGeom prst="ellipse">
                <a:avLst/>
              </a:prstGeom>
              <a:ln>
                <a:solidFill>
                  <a:srgbClr val="660066"/>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200"/>
              </a:p>
            </p:txBody>
          </p:sp>
          <p:cxnSp>
            <p:nvCxnSpPr>
              <p:cNvPr id="22" name="Straight Connector 21"/>
              <p:cNvCxnSpPr/>
              <p:nvPr/>
            </p:nvCxnSpPr>
            <p:spPr>
              <a:xfrm>
                <a:off x="1153236" y="2418011"/>
                <a:ext cx="139174" cy="11516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792204" y="2730872"/>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24" name="Straight Connector 23"/>
              <p:cNvCxnSpPr/>
              <p:nvPr/>
            </p:nvCxnSpPr>
            <p:spPr>
              <a:xfrm flipV="1">
                <a:off x="929132" y="2634505"/>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flipH="1" flipV="1">
                <a:off x="1413179" y="2620466"/>
                <a:ext cx="386818" cy="38479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1409129" y="2252882"/>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1656977" y="2143493"/>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28" name="Straight Connector 27"/>
              <p:cNvCxnSpPr/>
              <p:nvPr/>
            </p:nvCxnSpPr>
            <p:spPr>
              <a:xfrm>
                <a:off x="1791224" y="2276780"/>
                <a:ext cx="370426" cy="33767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2032939" y="2461689"/>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30" name="Straight Connector 29"/>
              <p:cNvCxnSpPr/>
              <p:nvPr/>
            </p:nvCxnSpPr>
            <p:spPr>
              <a:xfrm rot="5400000" flipH="1" flipV="1">
                <a:off x="1704749" y="1956980"/>
                <a:ext cx="279296" cy="111680"/>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1408639" y="1868326"/>
                <a:ext cx="292608" cy="292608"/>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32" name="Rectangle 31"/>
              <p:cNvSpPr/>
              <p:nvPr/>
            </p:nvSpPr>
            <p:spPr>
              <a:xfrm rot="2441537">
                <a:off x="1146709" y="1770113"/>
                <a:ext cx="343428"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33" name="Rectangle 32"/>
              <p:cNvSpPr/>
              <p:nvPr/>
            </p:nvSpPr>
            <p:spPr>
              <a:xfrm rot="19702570">
                <a:off x="1629897" y="1813491"/>
                <a:ext cx="373119" cy="78585"/>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34" name="Rectangle 33"/>
              <p:cNvSpPr/>
              <p:nvPr/>
            </p:nvSpPr>
            <p:spPr>
              <a:xfrm rot="2876004">
                <a:off x="1629208" y="2125005"/>
                <a:ext cx="117660" cy="76454"/>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35" name="Rectangle 34"/>
              <p:cNvSpPr/>
              <p:nvPr/>
            </p:nvSpPr>
            <p:spPr>
              <a:xfrm rot="17408157">
                <a:off x="1267976" y="2234042"/>
                <a:ext cx="378817"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36" name="Straight Connector 35"/>
              <p:cNvCxnSpPr/>
              <p:nvPr/>
            </p:nvCxnSpPr>
            <p:spPr>
              <a:xfrm rot="5400000" flipH="1" flipV="1">
                <a:off x="2045406" y="1376642"/>
                <a:ext cx="324598" cy="18544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223981" y="2296347"/>
                <a:ext cx="333670" cy="899584"/>
              </a:xfrm>
              <a:prstGeom prst="rect">
                <a:avLst/>
              </a:prstGeom>
              <a:noFill/>
            </p:spPr>
            <p:txBody>
              <a:bodyPr wrap="square" rtlCol="0">
                <a:spAutoFit/>
              </a:bodyPr>
              <a:lstStyle/>
              <a:p>
                <a:r>
                  <a:rPr lang="en-US" dirty="0" smtClean="0">
                    <a:solidFill>
                      <a:srgbClr val="660066"/>
                    </a:solidFill>
                  </a:rPr>
                  <a:t>N</a:t>
                </a:r>
                <a:endParaRPr lang="en-US" dirty="0">
                  <a:solidFill>
                    <a:srgbClr val="660066"/>
                  </a:solidFill>
                </a:endParaRPr>
              </a:p>
            </p:txBody>
          </p:sp>
          <p:sp>
            <p:nvSpPr>
              <p:cNvPr id="38" name="TextBox 37"/>
              <p:cNvSpPr txBox="1"/>
              <p:nvPr/>
            </p:nvSpPr>
            <p:spPr>
              <a:xfrm>
                <a:off x="1444632" y="1723401"/>
                <a:ext cx="315636" cy="899584"/>
              </a:xfrm>
              <a:prstGeom prst="rect">
                <a:avLst/>
              </a:prstGeom>
              <a:noFill/>
            </p:spPr>
            <p:txBody>
              <a:bodyPr wrap="square" rtlCol="0">
                <a:spAutoFit/>
              </a:bodyPr>
              <a:lstStyle/>
              <a:p>
                <a:r>
                  <a:rPr lang="en-US" dirty="0" smtClean="0"/>
                  <a:t>V</a:t>
                </a:r>
                <a:endParaRPr lang="en-US" dirty="0"/>
              </a:p>
            </p:txBody>
          </p:sp>
          <p:sp>
            <p:nvSpPr>
              <p:cNvPr id="39" name="Oval 38"/>
              <p:cNvSpPr/>
              <p:nvPr/>
            </p:nvSpPr>
            <p:spPr>
              <a:xfrm>
                <a:off x="1959465" y="1604432"/>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40" name="Straight Connector 39"/>
              <p:cNvCxnSpPr/>
              <p:nvPr/>
            </p:nvCxnSpPr>
            <p:spPr>
              <a:xfrm rot="16200000" flipH="1">
                <a:off x="1855774" y="1480678"/>
                <a:ext cx="272312" cy="12209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144718" y="1776748"/>
                <a:ext cx="370426" cy="3145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2" name="Oval 41"/>
              <p:cNvSpPr/>
              <p:nvPr/>
            </p:nvSpPr>
            <p:spPr>
              <a:xfrm>
                <a:off x="1753934" y="1235627"/>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43" name="Oval 42"/>
              <p:cNvSpPr/>
              <p:nvPr/>
            </p:nvSpPr>
            <p:spPr>
              <a:xfrm>
                <a:off x="2351906" y="1930473"/>
                <a:ext cx="237743" cy="2377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44" name="Oval 43"/>
              <p:cNvSpPr/>
              <p:nvPr/>
            </p:nvSpPr>
            <p:spPr>
              <a:xfrm>
                <a:off x="1668328" y="2841121"/>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45" name="Oval 44"/>
              <p:cNvSpPr/>
              <p:nvPr/>
            </p:nvSpPr>
            <p:spPr>
              <a:xfrm>
                <a:off x="895921" y="2214142"/>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grpSp>
      </p:grpSp>
      <p:grpSp>
        <p:nvGrpSpPr>
          <p:cNvPr id="57" name="Group 89"/>
          <p:cNvGrpSpPr/>
          <p:nvPr/>
        </p:nvGrpSpPr>
        <p:grpSpPr>
          <a:xfrm>
            <a:off x="1854874" y="4027849"/>
            <a:ext cx="5938444" cy="1755315"/>
            <a:chOff x="1854874" y="3857832"/>
            <a:chExt cx="5938444" cy="1755315"/>
          </a:xfrm>
        </p:grpSpPr>
        <p:sp>
          <p:nvSpPr>
            <p:cNvPr id="48" name="TextBox 47"/>
            <p:cNvSpPr txBox="1"/>
            <p:nvPr/>
          </p:nvSpPr>
          <p:spPr>
            <a:xfrm>
              <a:off x="1854874" y="4380321"/>
              <a:ext cx="4815308" cy="923330"/>
            </a:xfrm>
            <a:prstGeom prst="rect">
              <a:avLst/>
            </a:prstGeom>
            <a:noFill/>
          </p:spPr>
          <p:txBody>
            <a:bodyPr wrap="square" rtlCol="0">
              <a:spAutoFit/>
            </a:bodyPr>
            <a:lstStyle/>
            <a:p>
              <a:pPr>
                <a:buFont typeface="Arial"/>
                <a:buChar char="•"/>
              </a:pPr>
              <a:r>
                <a:rPr lang="en-US" b="1" dirty="0" smtClean="0">
                  <a:solidFill>
                    <a:srgbClr val="A6A6A6"/>
                  </a:solidFill>
                </a:rPr>
                <a:t> Applications and research highlights</a:t>
              </a:r>
            </a:p>
            <a:p>
              <a:pPr lvl="1">
                <a:buFont typeface="Arial"/>
                <a:buChar char="•"/>
              </a:pPr>
              <a:r>
                <a:rPr lang="en-US" dirty="0" smtClean="0">
                  <a:solidFill>
                    <a:srgbClr val="A6A6A6"/>
                  </a:solidFill>
                </a:rPr>
                <a:t> Quantum information science</a:t>
              </a:r>
            </a:p>
            <a:p>
              <a:pPr lvl="1">
                <a:buFont typeface="Arial"/>
                <a:buChar char="•"/>
              </a:pPr>
              <a:r>
                <a:rPr lang="en-US" dirty="0" smtClean="0">
                  <a:solidFill>
                    <a:srgbClr val="A6A6A6"/>
                  </a:solidFill>
                </a:rPr>
                <a:t> Metrology</a:t>
              </a:r>
            </a:p>
          </p:txBody>
        </p:sp>
        <p:pic>
          <p:nvPicPr>
            <p:cNvPr id="89" name="Picture 88"/>
            <p:cNvPicPr>
              <a:picLocks noChangeAspect="1"/>
            </p:cNvPicPr>
            <p:nvPr/>
          </p:nvPicPr>
          <p:blipFill>
            <a:blip r:embed="rId5"/>
            <a:stretch>
              <a:fillRect/>
            </a:stretch>
          </p:blipFill>
          <p:spPr>
            <a:xfrm>
              <a:off x="5608279" y="3857832"/>
              <a:ext cx="2185039" cy="1755315"/>
            </a:xfrm>
            <a:prstGeom prst="rect">
              <a:avLst/>
            </a:prstGeom>
          </p:spPr>
        </p:pic>
      </p:grpSp>
    </p:spTree>
    <p:extLst>
      <p:ext uri="{BB962C8B-B14F-4D97-AF65-F5344CB8AC3E}">
        <p14:creationId xmlns:p14="http://schemas.microsoft.com/office/powerpoint/2010/main" val="23257010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4"/>
          <p:cNvSpPr txBox="1">
            <a:spLocks noChangeArrowheads="1"/>
          </p:cNvSpPr>
          <p:nvPr/>
        </p:nvSpPr>
        <p:spPr bwMode="auto">
          <a:xfrm>
            <a:off x="1" y="0"/>
            <a:ext cx="9144000" cy="523220"/>
          </a:xfrm>
          <a:prstGeom prst="rect">
            <a:avLst/>
          </a:prstGeom>
          <a:solidFill>
            <a:schemeClr val="accent2">
              <a:lumMod val="75000"/>
            </a:schemeClr>
          </a:solid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2800" b="1" dirty="0" smtClean="0">
                <a:solidFill>
                  <a:srgbClr val="FFFFFF"/>
                </a:solidFill>
              </a:rPr>
              <a:t>A bit of context and motivation…</a:t>
            </a:r>
            <a:endParaRPr lang="en-US" sz="2800" b="1" dirty="0">
              <a:solidFill>
                <a:srgbClr val="FFFFFF"/>
              </a:solidFill>
            </a:endParaRPr>
          </a:p>
        </p:txBody>
      </p:sp>
      <p:grpSp>
        <p:nvGrpSpPr>
          <p:cNvPr id="28" name="Group 27"/>
          <p:cNvGrpSpPr/>
          <p:nvPr/>
        </p:nvGrpSpPr>
        <p:grpSpPr>
          <a:xfrm>
            <a:off x="1124358" y="565624"/>
            <a:ext cx="7892424" cy="1360293"/>
            <a:chOff x="1142976" y="5270190"/>
            <a:chExt cx="7892424" cy="1360293"/>
          </a:xfrm>
        </p:grpSpPr>
        <p:sp>
          <p:nvSpPr>
            <p:cNvPr id="29" name="Rectangle 1053"/>
            <p:cNvSpPr>
              <a:spLocks noChangeArrowheads="1"/>
            </p:cNvSpPr>
            <p:nvPr/>
          </p:nvSpPr>
          <p:spPr bwMode="auto">
            <a:xfrm>
              <a:off x="3144950" y="5270190"/>
              <a:ext cx="3021840" cy="646331"/>
            </a:xfrm>
            <a:prstGeom prst="rect">
              <a:avLst/>
            </a:prstGeom>
            <a:noFill/>
            <a:ln w="9525">
              <a:noFill/>
              <a:miter lim="800000"/>
              <a:headEnd/>
              <a:tailEnd/>
            </a:ln>
          </p:spPr>
          <p:txBody>
            <a:bodyPr wrap="square">
              <a:prstTxWarp prst="textNoShape">
                <a:avLst/>
              </a:prstTxWarp>
              <a:spAutoFit/>
            </a:bodyPr>
            <a:lstStyle/>
            <a:p>
              <a:pPr>
                <a:buFontTx/>
                <a:buChar char="•"/>
              </a:pPr>
              <a:endParaRPr lang="en-US" dirty="0" smtClean="0"/>
            </a:p>
            <a:p>
              <a:pPr>
                <a:buFontTx/>
                <a:buChar char="•"/>
              </a:pPr>
              <a:r>
                <a:rPr lang="en-US" dirty="0" smtClean="0"/>
                <a:t> </a:t>
              </a:r>
              <a:r>
                <a:rPr lang="en-US" b="1" dirty="0" smtClean="0"/>
                <a:t>The NV center in diamond:</a:t>
              </a:r>
              <a:endParaRPr lang="en-US" i="1" dirty="0"/>
            </a:p>
          </p:txBody>
        </p:sp>
        <p:sp>
          <p:nvSpPr>
            <p:cNvPr id="30" name="Rectangle 29"/>
            <p:cNvSpPr/>
            <p:nvPr/>
          </p:nvSpPr>
          <p:spPr>
            <a:xfrm>
              <a:off x="3350759" y="5916521"/>
              <a:ext cx="5684641" cy="369332"/>
            </a:xfrm>
            <a:prstGeom prst="rect">
              <a:avLst/>
            </a:prstGeom>
          </p:spPr>
          <p:txBody>
            <a:bodyPr wrap="square">
              <a:spAutoFit/>
            </a:bodyPr>
            <a:lstStyle/>
            <a:p>
              <a:pPr lvl="0">
                <a:buFont typeface="Wingdings" pitchFamily="1" charset="2"/>
                <a:buChar char="ü"/>
              </a:pPr>
              <a:r>
                <a:rPr lang="en-US" dirty="0" smtClean="0">
                  <a:solidFill>
                    <a:prstClr val="black"/>
                  </a:solidFill>
                </a:rPr>
                <a:t> Optical access to individual electronic and nuclear spins</a:t>
              </a:r>
            </a:p>
          </p:txBody>
        </p:sp>
        <p:grpSp>
          <p:nvGrpSpPr>
            <p:cNvPr id="31" name="Group 85"/>
            <p:cNvGrpSpPr/>
            <p:nvPr/>
          </p:nvGrpSpPr>
          <p:grpSpPr>
            <a:xfrm>
              <a:off x="1142976" y="5471539"/>
              <a:ext cx="2008987" cy="1158944"/>
              <a:chOff x="1142976" y="5471539"/>
              <a:chExt cx="2008987" cy="1158944"/>
            </a:xfrm>
          </p:grpSpPr>
          <p:pic>
            <p:nvPicPr>
              <p:cNvPr id="32" name="Picture 31" descr="diamond.jpg"/>
              <p:cNvPicPr>
                <a:picLocks noChangeAspect="1"/>
              </p:cNvPicPr>
              <p:nvPr/>
            </p:nvPicPr>
            <p:blipFill>
              <a:blip r:embed="rId4"/>
              <a:srcRect l="14725" t="17050" r="7910" b="23443"/>
              <a:stretch>
                <a:fillRect/>
              </a:stretch>
            </p:blipFill>
            <p:spPr>
              <a:xfrm>
                <a:off x="1142976" y="5471539"/>
                <a:ext cx="2008987" cy="1158944"/>
              </a:xfrm>
              <a:prstGeom prst="rect">
                <a:avLst/>
              </a:prstGeom>
            </p:spPr>
          </p:pic>
          <p:cxnSp>
            <p:nvCxnSpPr>
              <p:cNvPr id="33" name="Straight Arrow Connector 32"/>
              <p:cNvCxnSpPr/>
              <p:nvPr/>
            </p:nvCxnSpPr>
            <p:spPr>
              <a:xfrm rot="16200000" flipV="1">
                <a:off x="1871377" y="5825385"/>
                <a:ext cx="434976" cy="257211"/>
              </a:xfrm>
              <a:prstGeom prst="straightConnector1">
                <a:avLst/>
              </a:prstGeom>
              <a:ln w="76200" cap="flat" cmpd="sng" algn="ctr">
                <a:solidFill>
                  <a:srgbClr val="8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grpSp>
        <p:nvGrpSpPr>
          <p:cNvPr id="87" name="Group 86"/>
          <p:cNvGrpSpPr/>
          <p:nvPr/>
        </p:nvGrpSpPr>
        <p:grpSpPr>
          <a:xfrm>
            <a:off x="160641" y="2163997"/>
            <a:ext cx="4234978" cy="1782333"/>
            <a:chOff x="1793814" y="523220"/>
            <a:chExt cx="4234978" cy="1782333"/>
          </a:xfrm>
        </p:grpSpPr>
        <p:grpSp>
          <p:nvGrpSpPr>
            <p:cNvPr id="42" name="Group 41"/>
            <p:cNvGrpSpPr/>
            <p:nvPr/>
          </p:nvGrpSpPr>
          <p:grpSpPr>
            <a:xfrm>
              <a:off x="1793814" y="523220"/>
              <a:ext cx="4234978" cy="1782333"/>
              <a:chOff x="287022" y="2070152"/>
              <a:chExt cx="4234978" cy="1782333"/>
            </a:xfrm>
          </p:grpSpPr>
          <p:grpSp>
            <p:nvGrpSpPr>
              <p:cNvPr id="40" name="Group 39"/>
              <p:cNvGrpSpPr/>
              <p:nvPr/>
            </p:nvGrpSpPr>
            <p:grpSpPr>
              <a:xfrm>
                <a:off x="337022" y="2166561"/>
                <a:ext cx="4184978" cy="1645920"/>
                <a:chOff x="337022" y="2166561"/>
                <a:chExt cx="4184978" cy="1645920"/>
              </a:xfrm>
            </p:grpSpPr>
            <p:sp>
              <p:nvSpPr>
                <p:cNvPr id="34" name="TextBox 33"/>
                <p:cNvSpPr txBox="1"/>
                <p:nvPr/>
              </p:nvSpPr>
              <p:spPr>
                <a:xfrm>
                  <a:off x="2962126" y="2228671"/>
                  <a:ext cx="1559874" cy="1477328"/>
                </a:xfrm>
                <a:prstGeom prst="rect">
                  <a:avLst/>
                </a:prstGeom>
                <a:noFill/>
              </p:spPr>
              <p:txBody>
                <a:bodyPr wrap="square" rtlCol="0">
                  <a:spAutoFit/>
                </a:bodyPr>
                <a:lstStyle/>
                <a:p>
                  <a:r>
                    <a:rPr lang="en-US" dirty="0" smtClean="0"/>
                    <a:t>Quantum memory ~ 1 second at room temperature</a:t>
                  </a:r>
                </a:p>
              </p:txBody>
            </p:sp>
            <p:pic>
              <p:nvPicPr>
                <p:cNvPr id="38" name="Picture 37" descr="F3.large.jpeg"/>
                <p:cNvPicPr>
                  <a:picLocks noChangeAspect="1"/>
                </p:cNvPicPr>
                <p:nvPr/>
              </p:nvPicPr>
              <p:blipFill>
                <a:blip r:embed="rId5"/>
                <a:srcRect l="3351" t="67811" r="50685"/>
                <a:stretch>
                  <a:fillRect/>
                </a:stretch>
              </p:blipFill>
              <p:spPr>
                <a:xfrm>
                  <a:off x="337022" y="2166561"/>
                  <a:ext cx="2625104" cy="1645920"/>
                </a:xfrm>
                <a:prstGeom prst="rect">
                  <a:avLst/>
                </a:prstGeom>
              </p:spPr>
            </p:pic>
          </p:grpSp>
          <p:sp>
            <p:nvSpPr>
              <p:cNvPr id="41" name="Rectangle 40"/>
              <p:cNvSpPr/>
              <p:nvPr/>
            </p:nvSpPr>
            <p:spPr>
              <a:xfrm>
                <a:off x="287022" y="2070152"/>
                <a:ext cx="4234978" cy="178233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9" name="Rectangle 38"/>
            <p:cNvSpPr/>
            <p:nvPr/>
          </p:nvSpPr>
          <p:spPr>
            <a:xfrm>
              <a:off x="2620774" y="640771"/>
              <a:ext cx="1774845" cy="276999"/>
            </a:xfrm>
            <a:prstGeom prst="rect">
              <a:avLst/>
            </a:prstGeom>
          </p:spPr>
          <p:txBody>
            <a:bodyPr wrap="none">
              <a:spAutoFit/>
            </a:bodyPr>
            <a:lstStyle/>
            <a:p>
              <a:pPr lvl="0"/>
              <a:r>
                <a:rPr lang="en-US" sz="1200" dirty="0">
                  <a:solidFill>
                    <a:prstClr val="black"/>
                  </a:solidFill>
                </a:rPr>
                <a:t>Maurer et al Nature 2012</a:t>
              </a:r>
            </a:p>
          </p:txBody>
        </p:sp>
      </p:grpSp>
      <p:grpSp>
        <p:nvGrpSpPr>
          <p:cNvPr id="49" name="Group 48"/>
          <p:cNvGrpSpPr/>
          <p:nvPr/>
        </p:nvGrpSpPr>
        <p:grpSpPr>
          <a:xfrm>
            <a:off x="4933469" y="4609786"/>
            <a:ext cx="4015263" cy="1635847"/>
            <a:chOff x="5020136" y="2070152"/>
            <a:chExt cx="4015263" cy="1635847"/>
          </a:xfrm>
        </p:grpSpPr>
        <p:grpSp>
          <p:nvGrpSpPr>
            <p:cNvPr id="46" name="Group 45"/>
            <p:cNvGrpSpPr/>
            <p:nvPr/>
          </p:nvGrpSpPr>
          <p:grpSpPr>
            <a:xfrm>
              <a:off x="5216764" y="2443560"/>
              <a:ext cx="3450094" cy="1262439"/>
              <a:chOff x="4710129" y="2166561"/>
              <a:chExt cx="3450094" cy="1262439"/>
            </a:xfrm>
          </p:grpSpPr>
          <p:pic>
            <p:nvPicPr>
              <p:cNvPr id="44" name="Picture 43"/>
              <p:cNvPicPr>
                <a:picLocks noChangeAspect="1"/>
              </p:cNvPicPr>
              <p:nvPr/>
            </p:nvPicPr>
            <p:blipFill>
              <a:blip r:embed="rId6"/>
              <a:srcRect l="4666" b="44775"/>
              <a:stretch>
                <a:fillRect/>
              </a:stretch>
            </p:blipFill>
            <p:spPr>
              <a:xfrm>
                <a:off x="4710129" y="2166561"/>
                <a:ext cx="3304225" cy="1262439"/>
              </a:xfrm>
              <a:prstGeom prst="rect">
                <a:avLst/>
              </a:prstGeom>
            </p:spPr>
          </p:pic>
          <p:sp>
            <p:nvSpPr>
              <p:cNvPr id="45" name="Rectangle 44"/>
              <p:cNvSpPr/>
              <p:nvPr/>
            </p:nvSpPr>
            <p:spPr>
              <a:xfrm>
                <a:off x="7710211" y="3270238"/>
                <a:ext cx="450012" cy="158762"/>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7" name="TextBox 46"/>
            <p:cNvSpPr txBox="1"/>
            <p:nvPr/>
          </p:nvSpPr>
          <p:spPr>
            <a:xfrm>
              <a:off x="5113206" y="2166561"/>
              <a:ext cx="3807653" cy="369332"/>
            </a:xfrm>
            <a:prstGeom prst="rect">
              <a:avLst/>
            </a:prstGeom>
            <a:noFill/>
          </p:spPr>
          <p:txBody>
            <a:bodyPr wrap="none" rtlCol="0">
              <a:spAutoFit/>
            </a:bodyPr>
            <a:lstStyle/>
            <a:p>
              <a:r>
                <a:rPr lang="en-US" dirty="0" smtClean="0"/>
                <a:t>Entanglement between spins 3m apart</a:t>
              </a:r>
              <a:endParaRPr lang="en-US" dirty="0"/>
            </a:p>
          </p:txBody>
        </p:sp>
        <p:sp>
          <p:nvSpPr>
            <p:cNvPr id="48" name="Rectangle 47"/>
            <p:cNvSpPr/>
            <p:nvPr/>
          </p:nvSpPr>
          <p:spPr>
            <a:xfrm>
              <a:off x="5020136" y="2070152"/>
              <a:ext cx="4015263" cy="163584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4695351" y="1766207"/>
            <a:ext cx="3881217" cy="2573180"/>
            <a:chOff x="4933469" y="1909615"/>
            <a:chExt cx="3881217" cy="2573180"/>
          </a:xfrm>
        </p:grpSpPr>
        <p:grpSp>
          <p:nvGrpSpPr>
            <p:cNvPr id="56" name="Group 55"/>
            <p:cNvGrpSpPr/>
            <p:nvPr/>
          </p:nvGrpSpPr>
          <p:grpSpPr>
            <a:xfrm>
              <a:off x="4933469" y="1909615"/>
              <a:ext cx="3881217" cy="2573180"/>
              <a:chOff x="4909023" y="1178986"/>
              <a:chExt cx="3881217" cy="2573180"/>
            </a:xfrm>
          </p:grpSpPr>
          <p:grpSp>
            <p:nvGrpSpPr>
              <p:cNvPr id="50" name="Group 49"/>
              <p:cNvGrpSpPr/>
              <p:nvPr/>
            </p:nvGrpSpPr>
            <p:grpSpPr>
              <a:xfrm>
                <a:off x="4909023" y="1178986"/>
                <a:ext cx="3881217" cy="2573180"/>
                <a:chOff x="287022" y="2070153"/>
                <a:chExt cx="3881217" cy="2573180"/>
              </a:xfrm>
            </p:grpSpPr>
            <p:sp>
              <p:nvSpPr>
                <p:cNvPr id="53" name="TextBox 52"/>
                <p:cNvSpPr txBox="1"/>
                <p:nvPr/>
              </p:nvSpPr>
              <p:spPr>
                <a:xfrm>
                  <a:off x="454343" y="3997001"/>
                  <a:ext cx="3713896" cy="646331"/>
                </a:xfrm>
                <a:prstGeom prst="rect">
                  <a:avLst/>
                </a:prstGeom>
                <a:noFill/>
              </p:spPr>
              <p:txBody>
                <a:bodyPr wrap="square" rtlCol="0">
                  <a:spAutoFit/>
                </a:bodyPr>
                <a:lstStyle/>
                <a:p>
                  <a:r>
                    <a:rPr lang="en-US" dirty="0" smtClean="0"/>
                    <a:t>A magnetic sensor capable of detecting a single electronic spin</a:t>
                  </a:r>
                </a:p>
              </p:txBody>
            </p:sp>
            <p:sp>
              <p:nvSpPr>
                <p:cNvPr id="52" name="Rectangle 51"/>
                <p:cNvSpPr/>
                <p:nvPr/>
              </p:nvSpPr>
              <p:spPr>
                <a:xfrm>
                  <a:off x="287022" y="2070153"/>
                  <a:ext cx="3881217" cy="257318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5" name="Picture 54" descr="ElectronSpinMagnetometer.jpg"/>
              <p:cNvPicPr>
                <a:picLocks noChangeAspect="1"/>
              </p:cNvPicPr>
              <p:nvPr/>
            </p:nvPicPr>
            <p:blipFill>
              <a:blip r:embed="rId7"/>
              <a:srcRect l="4067" t="17191" r="14178" b="50000"/>
              <a:stretch>
                <a:fillRect/>
              </a:stretch>
            </p:blipFill>
            <p:spPr>
              <a:xfrm>
                <a:off x="5102779" y="1314650"/>
                <a:ext cx="3520140" cy="1703822"/>
              </a:xfrm>
              <a:prstGeom prst="rect">
                <a:avLst/>
              </a:prstGeom>
            </p:spPr>
          </p:pic>
        </p:grpSp>
        <p:sp>
          <p:nvSpPr>
            <p:cNvPr id="60" name="TextBox 59"/>
            <p:cNvSpPr txBox="1"/>
            <p:nvPr/>
          </p:nvSpPr>
          <p:spPr>
            <a:xfrm>
              <a:off x="6501232" y="3505479"/>
              <a:ext cx="2313454" cy="276999"/>
            </a:xfrm>
            <a:prstGeom prst="rect">
              <a:avLst/>
            </a:prstGeom>
            <a:noFill/>
          </p:spPr>
          <p:txBody>
            <a:bodyPr wrap="none" rtlCol="0">
              <a:spAutoFit/>
            </a:bodyPr>
            <a:lstStyle/>
            <a:p>
              <a:r>
                <a:rPr lang="en-US" sz="1200" dirty="0" err="1" smtClean="0"/>
                <a:t>Grinolds</a:t>
              </a:r>
              <a:r>
                <a:rPr lang="en-US" sz="1200" dirty="0" smtClean="0"/>
                <a:t> et al Nature Physics 2013</a:t>
              </a:r>
              <a:endParaRPr lang="en-US" sz="1200" dirty="0"/>
            </a:p>
          </p:txBody>
        </p:sp>
      </p:grpSp>
      <p:grpSp>
        <p:nvGrpSpPr>
          <p:cNvPr id="85" name="Group 84"/>
          <p:cNvGrpSpPr/>
          <p:nvPr/>
        </p:nvGrpSpPr>
        <p:grpSpPr>
          <a:xfrm>
            <a:off x="171356" y="4203075"/>
            <a:ext cx="4287971" cy="2392490"/>
            <a:chOff x="345487" y="4059687"/>
            <a:chExt cx="4287971" cy="2392490"/>
          </a:xfrm>
        </p:grpSpPr>
        <p:grpSp>
          <p:nvGrpSpPr>
            <p:cNvPr id="75" name="Group 74"/>
            <p:cNvGrpSpPr/>
            <p:nvPr/>
          </p:nvGrpSpPr>
          <p:grpSpPr>
            <a:xfrm>
              <a:off x="1357000" y="4163272"/>
              <a:ext cx="2822141" cy="1403370"/>
              <a:chOff x="1357000" y="4163272"/>
              <a:chExt cx="2822141" cy="1403370"/>
            </a:xfrm>
          </p:grpSpPr>
          <p:pic>
            <p:nvPicPr>
              <p:cNvPr id="70" name="Picture 3"/>
              <p:cNvPicPr>
                <a:picLocks noChangeAspect="1" noChangeArrowheads="1"/>
              </p:cNvPicPr>
              <p:nvPr/>
            </p:nvPicPr>
            <p:blipFill>
              <a:blip r:embed="rId8"/>
              <a:srcRect t="64802" r="50254"/>
              <a:stretch>
                <a:fillRect/>
              </a:stretch>
            </p:blipFill>
            <p:spPr bwMode="auto">
              <a:xfrm>
                <a:off x="1373308" y="4163272"/>
                <a:ext cx="2805833" cy="1403370"/>
              </a:xfrm>
              <a:prstGeom prst="rect">
                <a:avLst/>
              </a:prstGeom>
              <a:noFill/>
              <a:ln w="9525">
                <a:noFill/>
                <a:round/>
                <a:headEnd/>
                <a:tailEnd/>
              </a:ln>
              <a:effectLst/>
            </p:spPr>
          </p:pic>
          <p:sp>
            <p:nvSpPr>
              <p:cNvPr id="74" name="TextBox 73"/>
              <p:cNvSpPr txBox="1"/>
              <p:nvPr/>
            </p:nvSpPr>
            <p:spPr>
              <a:xfrm>
                <a:off x="1357000" y="4281326"/>
                <a:ext cx="1206517" cy="461665"/>
              </a:xfrm>
              <a:prstGeom prst="rect">
                <a:avLst/>
              </a:prstGeom>
              <a:noFill/>
            </p:spPr>
            <p:txBody>
              <a:bodyPr wrap="square" rtlCol="0">
                <a:spAutoFit/>
              </a:bodyPr>
              <a:lstStyle/>
              <a:p>
                <a:r>
                  <a:rPr lang="en-US" sz="1200" dirty="0" smtClean="0">
                    <a:solidFill>
                      <a:srgbClr val="FFFFFF"/>
                    </a:solidFill>
                  </a:rPr>
                  <a:t>Fuchs et al Science 2009</a:t>
                </a:r>
                <a:endParaRPr lang="en-US" sz="1200" dirty="0">
                  <a:solidFill>
                    <a:srgbClr val="FFFFFF"/>
                  </a:solidFill>
                </a:endParaRPr>
              </a:p>
            </p:txBody>
          </p:sp>
        </p:grpSp>
        <p:sp>
          <p:nvSpPr>
            <p:cNvPr id="80" name="TextBox 79"/>
            <p:cNvSpPr txBox="1"/>
            <p:nvPr/>
          </p:nvSpPr>
          <p:spPr>
            <a:xfrm>
              <a:off x="345487" y="5413336"/>
              <a:ext cx="2449418" cy="923330"/>
            </a:xfrm>
            <a:prstGeom prst="rect">
              <a:avLst/>
            </a:prstGeom>
            <a:noFill/>
          </p:spPr>
          <p:txBody>
            <a:bodyPr wrap="square" rtlCol="0">
              <a:spAutoFit/>
            </a:bodyPr>
            <a:lstStyle/>
            <a:p>
              <a:r>
                <a:rPr lang="en-US" dirty="0" smtClean="0"/>
                <a:t>Fast one- and two-</a:t>
              </a:r>
              <a:r>
                <a:rPr lang="en-US" dirty="0" err="1" smtClean="0"/>
                <a:t>qubit</a:t>
              </a:r>
              <a:r>
                <a:rPr lang="en-US" dirty="0" smtClean="0"/>
                <a:t> gates (ns – </a:t>
              </a:r>
              <a:r>
                <a:rPr lang="en-US" dirty="0" err="1" smtClean="0"/>
                <a:t>μs</a:t>
              </a:r>
              <a:r>
                <a:rPr lang="en-US" dirty="0" smtClean="0"/>
                <a:t>) with on-chip waveguides</a:t>
              </a:r>
              <a:endParaRPr lang="en-US" dirty="0"/>
            </a:p>
          </p:txBody>
        </p:sp>
        <p:sp>
          <p:nvSpPr>
            <p:cNvPr id="84" name="Rectangle 83"/>
            <p:cNvSpPr/>
            <p:nvPr/>
          </p:nvSpPr>
          <p:spPr>
            <a:xfrm>
              <a:off x="348480" y="4059687"/>
              <a:ext cx="4284978" cy="239249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6" name="TextBox 85"/>
          <p:cNvSpPr txBox="1"/>
          <p:nvPr/>
        </p:nvSpPr>
        <p:spPr>
          <a:xfrm>
            <a:off x="6028792" y="6399650"/>
            <a:ext cx="2919940" cy="461665"/>
          </a:xfrm>
          <a:prstGeom prst="rect">
            <a:avLst/>
          </a:prstGeom>
          <a:noFill/>
        </p:spPr>
        <p:txBody>
          <a:bodyPr wrap="none" rtlCol="0">
            <a:spAutoFit/>
          </a:bodyPr>
          <a:lstStyle/>
          <a:p>
            <a:r>
              <a:rPr lang="en-US" sz="2400" b="1" dirty="0" smtClean="0">
                <a:solidFill>
                  <a:schemeClr val="accent2">
                    <a:lumMod val="75000"/>
                  </a:schemeClr>
                </a:solidFill>
              </a:rPr>
              <a:t>And quite a bit more!</a:t>
            </a:r>
            <a:endParaRPr lang="en-US" sz="2400" b="1" dirty="0">
              <a:solidFill>
                <a:schemeClr val="accent2">
                  <a:lumMod val="75000"/>
                </a:schemeClr>
              </a:solidFill>
            </a:endParaRPr>
          </a:p>
        </p:txBody>
      </p:sp>
    </p:spTree>
    <p:custDataLst>
      <p:tags r:id="rId1"/>
    </p:custDataLst>
  </p:cSld>
  <p:clrMapOvr>
    <a:masterClrMapping/>
  </p:clrMapOvr>
  <p:transition xmlns:p14="http://schemas.microsoft.com/office/powerpoint/2010/main" advTm="178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ODMR of the NV electronic spin</a:t>
            </a:r>
            <a:endParaRPr lang="en-US" sz="2800" b="1" dirty="0">
              <a:solidFill>
                <a:schemeClr val="bg1"/>
              </a:solidFill>
            </a:endParaRPr>
          </a:p>
        </p:txBody>
      </p:sp>
      <p:grpSp>
        <p:nvGrpSpPr>
          <p:cNvPr id="48" name="Group 47"/>
          <p:cNvGrpSpPr/>
          <p:nvPr/>
        </p:nvGrpSpPr>
        <p:grpSpPr>
          <a:xfrm>
            <a:off x="282278" y="649089"/>
            <a:ext cx="5634123" cy="1545928"/>
            <a:chOff x="1620752" y="4929584"/>
            <a:chExt cx="5634123" cy="1545928"/>
          </a:xfrm>
        </p:grpSpPr>
        <p:sp>
          <p:nvSpPr>
            <p:cNvPr id="27" name="Rectangle 9"/>
            <p:cNvSpPr>
              <a:spLocks noChangeArrowheads="1"/>
            </p:cNvSpPr>
            <p:nvPr/>
          </p:nvSpPr>
          <p:spPr bwMode="auto">
            <a:xfrm flipH="1">
              <a:off x="6096000" y="5486400"/>
              <a:ext cx="76200" cy="381000"/>
            </a:xfrm>
            <a:prstGeom prst="rect">
              <a:avLst/>
            </a:prstGeom>
            <a:solidFill>
              <a:srgbClr val="BBE0E3"/>
            </a:solidFill>
            <a:ln w="9525">
              <a:solidFill>
                <a:srgbClr val="000000"/>
              </a:solidFill>
              <a:miter lim="800000"/>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 name="Freeform 10"/>
            <p:cNvSpPr>
              <a:spLocks/>
            </p:cNvSpPr>
            <p:nvPr/>
          </p:nvSpPr>
          <p:spPr bwMode="auto">
            <a:xfrm flipH="1">
              <a:off x="6096000" y="5181600"/>
              <a:ext cx="76200" cy="1219200"/>
            </a:xfrm>
            <a:custGeom>
              <a:avLst/>
              <a:gdLst>
                <a:gd name="T0" fmla="*/ 0 w 168"/>
                <a:gd name="T1" fmla="*/ 0 h 768"/>
                <a:gd name="T2" fmla="*/ 65314 w 168"/>
                <a:gd name="T3" fmla="*/ 304800 h 768"/>
                <a:gd name="T4" fmla="*/ 65314 w 168"/>
                <a:gd name="T5" fmla="*/ 533400 h 768"/>
                <a:gd name="T6" fmla="*/ 65314 w 168"/>
                <a:gd name="T7" fmla="*/ 762000 h 768"/>
                <a:gd name="T8" fmla="*/ 21771 w 168"/>
                <a:gd name="T9" fmla="*/ 990600 h 768"/>
                <a:gd name="T10" fmla="*/ 21771 w 168"/>
                <a:gd name="T11" fmla="*/ 1219200 h 768"/>
                <a:gd name="T12" fmla="*/ 0 60000 65536"/>
                <a:gd name="T13" fmla="*/ 0 60000 65536"/>
                <a:gd name="T14" fmla="*/ 0 60000 65536"/>
                <a:gd name="T15" fmla="*/ 0 60000 65536"/>
                <a:gd name="T16" fmla="*/ 0 60000 65536"/>
                <a:gd name="T17" fmla="*/ 0 60000 65536"/>
                <a:gd name="T18" fmla="*/ 0 w 168"/>
                <a:gd name="T19" fmla="*/ 0 h 768"/>
                <a:gd name="T20" fmla="*/ 168 w 168"/>
                <a:gd name="T21" fmla="*/ 768 h 768"/>
              </a:gdLst>
              <a:ahLst/>
              <a:cxnLst>
                <a:cxn ang="T12">
                  <a:pos x="T0" y="T1"/>
                </a:cxn>
                <a:cxn ang="T13">
                  <a:pos x="T2" y="T3"/>
                </a:cxn>
                <a:cxn ang="T14">
                  <a:pos x="T4" y="T5"/>
                </a:cxn>
                <a:cxn ang="T15">
                  <a:pos x="T6" y="T7"/>
                </a:cxn>
                <a:cxn ang="T16">
                  <a:pos x="T8" y="T9"/>
                </a:cxn>
                <a:cxn ang="T17">
                  <a:pos x="T10" y="T11"/>
                </a:cxn>
              </a:cxnLst>
              <a:rect l="T18" t="T19" r="T20" b="T21"/>
              <a:pathLst>
                <a:path w="168" h="768">
                  <a:moveTo>
                    <a:pt x="0" y="0"/>
                  </a:moveTo>
                  <a:cubicBezTo>
                    <a:pt x="60" y="68"/>
                    <a:pt x="120" y="136"/>
                    <a:pt x="144" y="192"/>
                  </a:cubicBezTo>
                  <a:cubicBezTo>
                    <a:pt x="168" y="248"/>
                    <a:pt x="144" y="288"/>
                    <a:pt x="144" y="336"/>
                  </a:cubicBezTo>
                  <a:cubicBezTo>
                    <a:pt x="144" y="384"/>
                    <a:pt x="160" y="432"/>
                    <a:pt x="144" y="480"/>
                  </a:cubicBezTo>
                  <a:cubicBezTo>
                    <a:pt x="128" y="528"/>
                    <a:pt x="64" y="576"/>
                    <a:pt x="48" y="624"/>
                  </a:cubicBezTo>
                  <a:cubicBezTo>
                    <a:pt x="32" y="672"/>
                    <a:pt x="48" y="744"/>
                    <a:pt x="48" y="768"/>
                  </a:cubicBezTo>
                </a:path>
              </a:pathLst>
            </a:custGeom>
            <a:noFill/>
            <a:ln w="19050">
              <a:solidFill>
                <a:srgbClr val="333399"/>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0" name="Text Box 12"/>
            <p:cNvSpPr txBox="1">
              <a:spLocks noChangeArrowheads="1"/>
            </p:cNvSpPr>
            <p:nvPr/>
          </p:nvSpPr>
          <p:spPr bwMode="auto">
            <a:xfrm flipH="1">
              <a:off x="6096000" y="6172200"/>
              <a:ext cx="1158875" cy="297517"/>
            </a:xfrm>
            <a:prstGeom prst="rect">
              <a:avLst/>
            </a:prstGeom>
            <a:noFill/>
            <a:ln w="9525">
              <a:noFill/>
              <a:miter lim="800000"/>
              <a:headEnd/>
              <a:tailEnd/>
            </a:ln>
          </p:spPr>
          <p:txBody>
            <a:bodyPr>
              <a:prstTxWarp prst="textNoShape">
                <a:avLst/>
              </a:prstTxWarp>
              <a:spAutoFit/>
            </a:bodyPr>
            <a:lstStyle/>
            <a:p>
              <a:pPr marL="0" marR="0" lvl="0" indent="0" defTabSz="9144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srgbClr val="333399"/>
                  </a:solidFill>
                  <a:effectLst/>
                  <a:uLnTx/>
                  <a:uFillTx/>
                </a:rPr>
                <a:t>MW</a:t>
              </a:r>
            </a:p>
          </p:txBody>
        </p:sp>
        <p:sp>
          <p:nvSpPr>
            <p:cNvPr id="34" name="AutoShape 16"/>
            <p:cNvSpPr>
              <a:spLocks noChangeArrowheads="1"/>
            </p:cNvSpPr>
            <p:nvPr/>
          </p:nvSpPr>
          <p:spPr bwMode="auto">
            <a:xfrm flipH="1">
              <a:off x="4800600" y="5334000"/>
              <a:ext cx="1066800" cy="762000"/>
            </a:xfrm>
            <a:prstGeom prst="octagon">
              <a:avLst>
                <a:gd name="adj" fmla="val 29287"/>
              </a:avLst>
            </a:prstGeom>
            <a:solidFill>
              <a:srgbClr val="808080"/>
            </a:solidFill>
            <a:ln w="9525">
              <a:noFill/>
              <a:miter lim="800000"/>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 name="Rectangle 17"/>
            <p:cNvSpPr>
              <a:spLocks noChangeArrowheads="1"/>
            </p:cNvSpPr>
            <p:nvPr/>
          </p:nvSpPr>
          <p:spPr bwMode="auto">
            <a:xfrm flipH="1">
              <a:off x="4495800" y="5334000"/>
              <a:ext cx="1143000" cy="762000"/>
            </a:xfrm>
            <a:prstGeom prst="rect">
              <a:avLst/>
            </a:prstGeom>
            <a:solidFill>
              <a:srgbClr val="808080"/>
            </a:solidFill>
            <a:ln w="9525">
              <a:noFill/>
              <a:miter lim="800000"/>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Text Box 18"/>
            <p:cNvSpPr txBox="1">
              <a:spLocks noChangeArrowheads="1"/>
            </p:cNvSpPr>
            <p:nvPr/>
          </p:nvSpPr>
          <p:spPr bwMode="auto">
            <a:xfrm flipH="1">
              <a:off x="4403725" y="5494246"/>
              <a:ext cx="1463675" cy="449354"/>
            </a:xfrm>
            <a:prstGeom prst="rect">
              <a:avLst/>
            </a:prstGeom>
            <a:noFill/>
            <a:ln w="9525">
              <a:noFill/>
              <a:miter lim="800000"/>
              <a:headEnd/>
              <a:tailEnd/>
            </a:ln>
          </p:spPr>
          <p:txBody>
            <a:bodyPr>
              <a:prstTxWarp prst="textNoShape">
                <a:avLst/>
              </a:prstTxWarp>
              <a:spAutoFit/>
            </a:bodyPr>
            <a:lstStyle/>
            <a:p>
              <a:pPr marL="0" marR="0" lvl="0" indent="0" algn="ctr" defTabSz="914400" eaLnBrk="1" fontAlgn="auto" latinLnBrk="0" hangingPunct="1">
                <a:lnSpc>
                  <a:spcPct val="70000"/>
                </a:lnSpc>
                <a:spcBef>
                  <a:spcPts val="0"/>
                </a:spcBef>
                <a:spcAft>
                  <a:spcPts val="0"/>
                </a:spcAft>
                <a:buClrTx/>
                <a:buSzTx/>
                <a:buFontTx/>
                <a:buNone/>
                <a:tabLst/>
                <a:defRPr/>
              </a:pPr>
              <a:r>
                <a:rPr lang="en-US" sz="1600" kern="0" dirty="0" smtClean="0">
                  <a:solidFill>
                    <a:srgbClr val="FFFFFF"/>
                  </a:solidFill>
                </a:rPr>
                <a:t>Microscope </a:t>
              </a:r>
              <a:r>
                <a:rPr kumimoji="0" lang="en-US" sz="1600" b="0" i="0" u="none" strike="noStrike" kern="0" cap="none" spc="0" normalizeH="0" baseline="0" noProof="0" dirty="0" smtClean="0">
                  <a:ln>
                    <a:noFill/>
                  </a:ln>
                  <a:solidFill>
                    <a:srgbClr val="FFFFFF"/>
                  </a:solidFill>
                  <a:effectLst/>
                  <a:uLnTx/>
                  <a:uFillTx/>
                </a:rPr>
                <a:t>objective</a:t>
              </a:r>
              <a:endParaRPr kumimoji="0" lang="en-US" sz="1600" b="0" i="0" u="none" strike="noStrike" kern="0" cap="none" spc="0" normalizeH="0" baseline="0" noProof="0" dirty="0">
                <a:ln>
                  <a:noFill/>
                </a:ln>
                <a:solidFill>
                  <a:srgbClr val="FFFFFF"/>
                </a:solidFill>
                <a:effectLst/>
                <a:uLnTx/>
                <a:uFillTx/>
              </a:endParaRPr>
            </a:p>
          </p:txBody>
        </p:sp>
        <p:sp>
          <p:nvSpPr>
            <p:cNvPr id="37" name="AutoShape 19"/>
            <p:cNvSpPr>
              <a:spLocks noChangeArrowheads="1"/>
            </p:cNvSpPr>
            <p:nvPr/>
          </p:nvSpPr>
          <p:spPr bwMode="auto">
            <a:xfrm rot="5281503" flipH="1">
              <a:off x="5907882" y="5598319"/>
              <a:ext cx="152400" cy="230187"/>
            </a:xfrm>
            <a:prstGeom prst="triangle">
              <a:avLst>
                <a:gd name="adj" fmla="val 50000"/>
              </a:avLst>
            </a:prstGeom>
            <a:solidFill>
              <a:srgbClr val="0E941C"/>
            </a:solidFill>
            <a:ln w="9525">
              <a:noFill/>
              <a:miter lim="800000"/>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 name="AutoShape 20"/>
            <p:cNvSpPr>
              <a:spLocks noChangeArrowheads="1"/>
            </p:cNvSpPr>
            <p:nvPr/>
          </p:nvSpPr>
          <p:spPr bwMode="auto">
            <a:xfrm flipH="1">
              <a:off x="3352800" y="5334000"/>
              <a:ext cx="609600" cy="685800"/>
            </a:xfrm>
            <a:prstGeom prst="parallelogram">
              <a:avLst>
                <a:gd name="adj" fmla="val 90000"/>
              </a:avLst>
            </a:prstGeom>
            <a:solidFill>
              <a:srgbClr val="BBE0E3"/>
            </a:solidFill>
            <a:ln w="9525">
              <a:solidFill>
                <a:srgbClr val="000000"/>
              </a:solidFill>
              <a:miter lim="800000"/>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Text Box 21"/>
            <p:cNvSpPr txBox="1">
              <a:spLocks noChangeArrowheads="1"/>
            </p:cNvSpPr>
            <p:nvPr/>
          </p:nvSpPr>
          <p:spPr bwMode="auto">
            <a:xfrm flipH="1">
              <a:off x="3352800" y="6019800"/>
              <a:ext cx="896938" cy="336550"/>
            </a:xfrm>
            <a:prstGeom prst="rect">
              <a:avLst/>
            </a:prstGeom>
            <a:noFill/>
            <a:ln w="9525">
              <a:noFill/>
              <a:miter lim="800000"/>
              <a:headEnd/>
              <a:tailEnd/>
            </a:ln>
          </p:spPr>
          <p:txBody>
            <a:bodyPr wrap="none">
              <a:prstTxWarp prst="textNoShape">
                <a:avLst/>
              </a:prstTxWarp>
              <a:spAutoFit/>
            </a:bodyPr>
            <a:lstStyle/>
            <a:p>
              <a:r>
                <a:rPr lang="en-US" sz="1600" b="0"/>
                <a:t>Dichroic</a:t>
              </a:r>
            </a:p>
          </p:txBody>
        </p:sp>
        <p:sp>
          <p:nvSpPr>
            <p:cNvPr id="40" name="Line 22"/>
            <p:cNvSpPr>
              <a:spLocks noChangeShapeType="1"/>
            </p:cNvSpPr>
            <p:nvPr/>
          </p:nvSpPr>
          <p:spPr bwMode="auto">
            <a:xfrm flipH="1">
              <a:off x="3657600" y="5638800"/>
              <a:ext cx="838200" cy="0"/>
            </a:xfrm>
            <a:prstGeom prst="line">
              <a:avLst/>
            </a:prstGeom>
            <a:noFill/>
            <a:ln w="53975">
              <a:solidFill>
                <a:srgbClr val="0E941C"/>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1" name="Line 23"/>
            <p:cNvSpPr>
              <a:spLocks noChangeShapeType="1"/>
            </p:cNvSpPr>
            <p:nvPr/>
          </p:nvSpPr>
          <p:spPr bwMode="auto">
            <a:xfrm flipH="1" flipV="1">
              <a:off x="3657600" y="5334000"/>
              <a:ext cx="0" cy="304800"/>
            </a:xfrm>
            <a:prstGeom prst="line">
              <a:avLst/>
            </a:prstGeom>
            <a:noFill/>
            <a:ln w="44450">
              <a:solidFill>
                <a:srgbClr val="0E941C"/>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2" name="Text Box 24"/>
            <p:cNvSpPr txBox="1">
              <a:spLocks noChangeArrowheads="1"/>
            </p:cNvSpPr>
            <p:nvPr/>
          </p:nvSpPr>
          <p:spPr bwMode="auto">
            <a:xfrm flipH="1">
              <a:off x="3538071" y="5029200"/>
              <a:ext cx="814746" cy="338554"/>
            </a:xfrm>
            <a:prstGeom prst="rect">
              <a:avLst/>
            </a:prstGeom>
            <a:noFill/>
            <a:ln w="9525">
              <a:noFill/>
              <a:miter lim="800000"/>
              <a:headEnd/>
              <a:tailEnd/>
            </a:ln>
          </p:spPr>
          <p:txBody>
            <a:bodyPr wrap="none">
              <a:prstTxWarp prst="textNoShape">
                <a:avLst/>
              </a:prstTxWarp>
              <a:spAutoFit/>
            </a:bodyPr>
            <a:lstStyle/>
            <a:p>
              <a:r>
                <a:rPr lang="en-US" sz="1600" b="0" dirty="0">
                  <a:solidFill>
                    <a:srgbClr val="0E941C"/>
                  </a:solidFill>
                </a:rPr>
                <a:t>532 nm</a:t>
              </a:r>
            </a:p>
          </p:txBody>
        </p:sp>
        <p:sp>
          <p:nvSpPr>
            <p:cNvPr id="43" name="Line 25"/>
            <p:cNvSpPr>
              <a:spLocks noChangeShapeType="1"/>
            </p:cNvSpPr>
            <p:nvPr/>
          </p:nvSpPr>
          <p:spPr bwMode="auto">
            <a:xfrm flipH="1">
              <a:off x="2362200" y="5715000"/>
              <a:ext cx="2133600" cy="0"/>
            </a:xfrm>
            <a:prstGeom prst="line">
              <a:avLst/>
            </a:prstGeom>
            <a:noFill/>
            <a:ln w="47625">
              <a:solidFill>
                <a:srgbClr val="FF0000"/>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4" name="Rectangle 26"/>
            <p:cNvSpPr>
              <a:spLocks noChangeArrowheads="1"/>
            </p:cNvSpPr>
            <p:nvPr/>
          </p:nvSpPr>
          <p:spPr bwMode="auto">
            <a:xfrm flipH="1">
              <a:off x="1620752" y="4976469"/>
              <a:ext cx="5051829" cy="1499043"/>
            </a:xfrm>
            <a:prstGeom prst="rect">
              <a:avLst/>
            </a:prstGeom>
            <a:noFill/>
            <a:ln w="9525">
              <a:solidFill>
                <a:srgbClr val="000000"/>
              </a:solidFill>
              <a:miter lim="800000"/>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 name="Text Box 27"/>
            <p:cNvSpPr txBox="1">
              <a:spLocks noChangeArrowheads="1"/>
            </p:cNvSpPr>
            <p:nvPr/>
          </p:nvSpPr>
          <p:spPr bwMode="auto">
            <a:xfrm flipH="1">
              <a:off x="3281363" y="5683250"/>
              <a:ext cx="1245954" cy="338554"/>
            </a:xfrm>
            <a:prstGeom prst="rect">
              <a:avLst/>
            </a:prstGeom>
            <a:noFill/>
            <a:ln w="9525">
              <a:noFill/>
              <a:miter lim="800000"/>
              <a:headEnd/>
              <a:tailEnd/>
            </a:ln>
          </p:spPr>
          <p:txBody>
            <a:bodyPr wrap="none">
              <a:prstTxWarp prst="textNoShape">
                <a:avLst/>
              </a:prstTxWarp>
              <a:spAutoFit/>
            </a:bodyPr>
            <a:lstStyle/>
            <a:p>
              <a:r>
                <a:rPr lang="en-US" sz="1600" b="0">
                  <a:solidFill>
                    <a:srgbClr val="FF0000"/>
                  </a:solidFill>
                </a:rPr>
                <a:t>fluorescence</a:t>
              </a:r>
            </a:p>
          </p:txBody>
        </p:sp>
        <p:sp>
          <p:nvSpPr>
            <p:cNvPr id="46" name="Rectangle 28"/>
            <p:cNvSpPr>
              <a:spLocks noChangeArrowheads="1"/>
            </p:cNvSpPr>
            <p:nvPr/>
          </p:nvSpPr>
          <p:spPr bwMode="auto">
            <a:xfrm flipH="1">
              <a:off x="1762926" y="5416550"/>
              <a:ext cx="1167959" cy="533400"/>
            </a:xfrm>
            <a:prstGeom prst="rect">
              <a:avLst/>
            </a:prstGeom>
            <a:solidFill>
              <a:srgbClr val="57AEB7"/>
            </a:solidFill>
            <a:ln w="9525">
              <a:solidFill>
                <a:srgbClr val="000000"/>
              </a:solidFill>
              <a:miter lim="800000"/>
              <a:headEnd/>
              <a:tailEnd/>
            </a:ln>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FFFFFF"/>
                  </a:solidFill>
                  <a:effectLst/>
                  <a:uLnTx/>
                  <a:uFillTx/>
                </a:rPr>
                <a:t>Detector</a:t>
              </a:r>
              <a:endParaRPr kumimoji="0" lang="en-US" sz="2400" b="0" i="0" u="none" strike="noStrike" kern="0" cap="none" spc="0" normalizeH="0" baseline="0" noProof="0" dirty="0">
                <a:ln>
                  <a:noFill/>
                </a:ln>
                <a:solidFill>
                  <a:srgbClr val="FFFFFF"/>
                </a:solidFill>
                <a:effectLst/>
                <a:uLnTx/>
                <a:uFillTx/>
              </a:endParaRPr>
            </a:p>
          </p:txBody>
        </p:sp>
        <p:sp>
          <p:nvSpPr>
            <p:cNvPr id="47" name="Text Box 36"/>
            <p:cNvSpPr txBox="1">
              <a:spLocks noChangeArrowheads="1"/>
            </p:cNvSpPr>
            <p:nvPr/>
          </p:nvSpPr>
          <p:spPr bwMode="auto">
            <a:xfrm>
              <a:off x="1646348" y="4929584"/>
              <a:ext cx="2011252" cy="1538883"/>
            </a:xfrm>
            <a:prstGeom prst="rect">
              <a:avLst/>
            </a:prstGeom>
            <a:noFill/>
            <a:ln w="9525">
              <a:noFill/>
              <a:miter lim="800000"/>
              <a:headEnd/>
              <a:tailEnd/>
            </a:ln>
          </p:spPr>
          <p:txBody>
            <a:bodyPr wrap="square">
              <a:prstTxWarp prst="textNoShape">
                <a:avLst/>
              </a:prstTxWarp>
              <a:spAutoFit/>
            </a:body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 300,000</a:t>
              </a:r>
              <a:r>
                <a:rPr kumimoji="0" lang="en-US" sz="1400" b="0" i="0" u="none" strike="noStrike" kern="0" cap="none" spc="0" normalizeH="0" noProof="0" dirty="0" smtClean="0">
                  <a:ln>
                    <a:noFill/>
                  </a:ln>
                  <a:solidFill>
                    <a:sysClr val="windowText" lastClr="000000"/>
                  </a:solidFill>
                  <a:effectLst/>
                  <a:uLnTx/>
                  <a:uFillTx/>
                </a:rPr>
                <a:t> photons/sec per defect</a:t>
              </a:r>
            </a:p>
            <a:p>
              <a:pPr marL="0" marR="0" lvl="0" indent="0" defTabSz="914400" eaLnBrk="1" fontAlgn="auto" latinLnBrk="0" hangingPunct="1">
                <a:lnSpc>
                  <a:spcPct val="100000"/>
                </a:lnSpc>
                <a:spcBef>
                  <a:spcPts val="0"/>
                </a:spcBef>
                <a:buClrTx/>
                <a:buSzTx/>
                <a:buFontTx/>
                <a:buNone/>
                <a:tabLst/>
                <a:defRPr/>
              </a:pPr>
              <a:endParaRPr lang="en-US" sz="1400" kern="0" baseline="0" dirty="0" smtClean="0">
                <a:solidFill>
                  <a:sysClr val="windowText" lastClr="000000"/>
                </a:solidFill>
              </a:endParaRPr>
            </a:p>
            <a:p>
              <a:pPr marL="0" marR="0" lvl="0" indent="0" defTabSz="914400" eaLnBrk="1" fontAlgn="auto" latinLnBrk="0" hangingPunct="1">
                <a:lnSpc>
                  <a:spcPct val="100000"/>
                </a:lnSpc>
                <a:spcBef>
                  <a:spcPts val="0"/>
                </a:spcBef>
                <a:buClrTx/>
                <a:buSzTx/>
                <a:buFontTx/>
                <a:buNone/>
                <a:tabLst/>
                <a:defRPr/>
              </a:pPr>
              <a:endParaRPr kumimoji="0" lang="en-US" sz="1400" b="0" i="0" u="none" strike="noStrike" kern="0" cap="none" spc="0" normalizeH="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See Gruber et al., </a:t>
              </a:r>
              <a:r>
                <a:rPr kumimoji="0" lang="en-US" sz="1400" b="0" i="0" u="none" strike="noStrike" kern="0" cap="none" spc="0" normalizeH="0" baseline="0" noProof="0" dirty="0">
                  <a:ln>
                    <a:noFill/>
                  </a:ln>
                  <a:solidFill>
                    <a:sysClr val="windowText" lastClr="000000"/>
                  </a:solidFill>
                  <a:effectLst/>
                  <a:uLnTx/>
                  <a:uFillTx/>
                </a:rPr>
                <a:t>Science 1997</a:t>
              </a:r>
            </a:p>
          </p:txBody>
        </p:sp>
      </p:grpSp>
      <p:grpSp>
        <p:nvGrpSpPr>
          <p:cNvPr id="99" name="Group 98"/>
          <p:cNvGrpSpPr/>
          <p:nvPr/>
        </p:nvGrpSpPr>
        <p:grpSpPr>
          <a:xfrm>
            <a:off x="5532642" y="3833337"/>
            <a:ext cx="3465418" cy="2890816"/>
            <a:chOff x="27890" y="813930"/>
            <a:chExt cx="3465418" cy="2890816"/>
          </a:xfrm>
        </p:grpSpPr>
        <p:grpSp>
          <p:nvGrpSpPr>
            <p:cNvPr id="50" name="Group 49"/>
            <p:cNvGrpSpPr/>
            <p:nvPr/>
          </p:nvGrpSpPr>
          <p:grpSpPr>
            <a:xfrm>
              <a:off x="27890" y="813930"/>
              <a:ext cx="3465418" cy="2890816"/>
              <a:chOff x="185854" y="1027785"/>
              <a:chExt cx="3465418" cy="2890816"/>
            </a:xfrm>
          </p:grpSpPr>
          <p:grpSp>
            <p:nvGrpSpPr>
              <p:cNvPr id="51" name="Group 85"/>
              <p:cNvGrpSpPr>
                <a:grpSpLocks/>
              </p:cNvGrpSpPr>
              <p:nvPr/>
            </p:nvGrpSpPr>
            <p:grpSpPr bwMode="auto">
              <a:xfrm>
                <a:off x="1197115" y="1027785"/>
                <a:ext cx="762000" cy="2362200"/>
                <a:chOff x="5972469" y="3657600"/>
                <a:chExt cx="762000" cy="2362200"/>
              </a:xfrm>
            </p:grpSpPr>
            <p:sp>
              <p:nvSpPr>
                <p:cNvPr id="78" name="Line 26"/>
                <p:cNvSpPr>
                  <a:spLocks noChangeShapeType="1"/>
                </p:cNvSpPr>
                <p:nvPr/>
              </p:nvSpPr>
              <p:spPr bwMode="auto">
                <a:xfrm>
                  <a:off x="5972469" y="3733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79" name="Line 27"/>
                <p:cNvSpPr>
                  <a:spLocks noChangeShapeType="1"/>
                </p:cNvSpPr>
                <p:nvPr/>
              </p:nvSpPr>
              <p:spPr bwMode="auto">
                <a:xfrm>
                  <a:off x="5972469" y="3810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0" name="Line 28"/>
                <p:cNvSpPr>
                  <a:spLocks noChangeShapeType="1"/>
                </p:cNvSpPr>
                <p:nvPr/>
              </p:nvSpPr>
              <p:spPr bwMode="auto">
                <a:xfrm>
                  <a:off x="5972469" y="3886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1" name="Line 29"/>
                <p:cNvSpPr>
                  <a:spLocks noChangeShapeType="1"/>
                </p:cNvSpPr>
                <p:nvPr/>
              </p:nvSpPr>
              <p:spPr bwMode="auto">
                <a:xfrm>
                  <a:off x="5972469" y="3962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2" name="Line 30"/>
                <p:cNvSpPr>
                  <a:spLocks noChangeShapeType="1"/>
                </p:cNvSpPr>
                <p:nvPr/>
              </p:nvSpPr>
              <p:spPr bwMode="auto">
                <a:xfrm>
                  <a:off x="5972469" y="4038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3" name="Line 31"/>
                <p:cNvSpPr>
                  <a:spLocks noChangeShapeType="1"/>
                </p:cNvSpPr>
                <p:nvPr/>
              </p:nvSpPr>
              <p:spPr bwMode="auto">
                <a:xfrm>
                  <a:off x="5972469" y="3657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4" name="Line 32"/>
                <p:cNvSpPr>
                  <a:spLocks noChangeShapeType="1"/>
                </p:cNvSpPr>
                <p:nvPr/>
              </p:nvSpPr>
              <p:spPr bwMode="auto">
                <a:xfrm>
                  <a:off x="5972469" y="6019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5" name="Line 33"/>
                <p:cNvSpPr>
                  <a:spLocks noChangeShapeType="1"/>
                </p:cNvSpPr>
                <p:nvPr/>
              </p:nvSpPr>
              <p:spPr bwMode="auto">
                <a:xfrm>
                  <a:off x="5972469" y="5638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6" name="Line 34"/>
                <p:cNvSpPr>
                  <a:spLocks noChangeShapeType="1"/>
                </p:cNvSpPr>
                <p:nvPr/>
              </p:nvSpPr>
              <p:spPr bwMode="auto">
                <a:xfrm>
                  <a:off x="5972469" y="5715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7" name="Line 35"/>
                <p:cNvSpPr>
                  <a:spLocks noChangeShapeType="1"/>
                </p:cNvSpPr>
                <p:nvPr/>
              </p:nvSpPr>
              <p:spPr bwMode="auto">
                <a:xfrm>
                  <a:off x="5972469" y="5791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8" name="Line 36"/>
                <p:cNvSpPr>
                  <a:spLocks noChangeShapeType="1"/>
                </p:cNvSpPr>
                <p:nvPr/>
              </p:nvSpPr>
              <p:spPr bwMode="auto">
                <a:xfrm>
                  <a:off x="5972469" y="5867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9" name="Line 37"/>
                <p:cNvSpPr>
                  <a:spLocks noChangeShapeType="1"/>
                </p:cNvSpPr>
                <p:nvPr/>
              </p:nvSpPr>
              <p:spPr bwMode="auto">
                <a:xfrm>
                  <a:off x="5972469" y="5943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90" name="Line 38"/>
                <p:cNvSpPr>
                  <a:spLocks noChangeShapeType="1"/>
                </p:cNvSpPr>
                <p:nvPr/>
              </p:nvSpPr>
              <p:spPr bwMode="auto">
                <a:xfrm>
                  <a:off x="5972469" y="5562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nvGrpSpPr>
              <p:cNvPr id="52" name="Group 5"/>
              <p:cNvGrpSpPr/>
              <p:nvPr/>
            </p:nvGrpSpPr>
            <p:grpSpPr>
              <a:xfrm>
                <a:off x="185854" y="1064474"/>
                <a:ext cx="3465418" cy="2854127"/>
                <a:chOff x="185854" y="1064474"/>
                <a:chExt cx="3465418" cy="2854127"/>
              </a:xfrm>
            </p:grpSpPr>
            <p:grpSp>
              <p:nvGrpSpPr>
                <p:cNvPr id="53" name="Group 6"/>
                <p:cNvGrpSpPr/>
                <p:nvPr/>
              </p:nvGrpSpPr>
              <p:grpSpPr>
                <a:xfrm>
                  <a:off x="185854" y="1064474"/>
                  <a:ext cx="3465418" cy="2854127"/>
                  <a:chOff x="546018" y="1064474"/>
                  <a:chExt cx="3465418" cy="2854127"/>
                </a:xfrm>
              </p:grpSpPr>
              <p:sp>
                <p:nvSpPr>
                  <p:cNvPr id="57" name="Text Box 7"/>
                  <p:cNvSpPr txBox="1">
                    <a:spLocks noChangeArrowheads="1"/>
                  </p:cNvSpPr>
                  <p:nvPr/>
                </p:nvSpPr>
                <p:spPr bwMode="auto">
                  <a:xfrm>
                    <a:off x="564974" y="1064474"/>
                    <a:ext cx="1223962" cy="646331"/>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a:solidFill>
                          <a:prstClr val="black"/>
                        </a:solidFill>
                      </a:rPr>
                      <a:t>e</a:t>
                    </a:r>
                    <a:r>
                      <a:rPr lang="en-US" dirty="0" smtClean="0">
                        <a:solidFill>
                          <a:prstClr val="black"/>
                        </a:solidFill>
                      </a:rPr>
                      <a:t>xcited state </a:t>
                    </a:r>
                  </a:p>
                </p:txBody>
              </p:sp>
              <p:grpSp>
                <p:nvGrpSpPr>
                  <p:cNvPr id="58" name="Group 87"/>
                  <p:cNvGrpSpPr>
                    <a:grpSpLocks/>
                  </p:cNvGrpSpPr>
                  <p:nvPr/>
                </p:nvGrpSpPr>
                <p:grpSpPr bwMode="auto">
                  <a:xfrm>
                    <a:off x="1566686" y="3047417"/>
                    <a:ext cx="2444750" cy="871184"/>
                    <a:chOff x="5972469" y="5696046"/>
                    <a:chExt cx="2444750" cy="871184"/>
                  </a:xfrm>
                </p:grpSpPr>
                <p:sp>
                  <p:nvSpPr>
                    <p:cNvPr id="70" name="Line 4"/>
                    <p:cNvSpPr>
                      <a:spLocks noChangeShapeType="1"/>
                    </p:cNvSpPr>
                    <p:nvPr/>
                  </p:nvSpPr>
                  <p:spPr bwMode="auto">
                    <a:xfrm>
                      <a:off x="5972469" y="6096000"/>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71" name="Line 8"/>
                    <p:cNvSpPr>
                      <a:spLocks noChangeShapeType="1"/>
                    </p:cNvSpPr>
                    <p:nvPr/>
                  </p:nvSpPr>
                  <p:spPr bwMode="auto">
                    <a:xfrm>
                      <a:off x="6963069" y="5943600"/>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72" name="Line 9"/>
                    <p:cNvSpPr>
                      <a:spLocks noChangeShapeType="1"/>
                    </p:cNvSpPr>
                    <p:nvPr/>
                  </p:nvSpPr>
                  <p:spPr bwMode="auto">
                    <a:xfrm>
                      <a:off x="6963069" y="6379113"/>
                      <a:ext cx="457200" cy="0"/>
                    </a:xfrm>
                    <a:prstGeom prst="line">
                      <a:avLst/>
                    </a:prstGeom>
                    <a:noFill/>
                    <a:ln w="38100">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73" name="Line 10"/>
                    <p:cNvSpPr>
                      <a:spLocks noChangeShapeType="1"/>
                    </p:cNvSpPr>
                    <p:nvPr/>
                  </p:nvSpPr>
                  <p:spPr bwMode="auto">
                    <a:xfrm>
                      <a:off x="6963069" y="6000986"/>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74" name="Line 11"/>
                    <p:cNvSpPr>
                      <a:spLocks noChangeShapeType="1"/>
                    </p:cNvSpPr>
                    <p:nvPr/>
                  </p:nvSpPr>
                  <p:spPr bwMode="auto">
                    <a:xfrm flipV="1">
                      <a:off x="6734469" y="5943600"/>
                      <a:ext cx="228600" cy="15240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75" name="Line 12"/>
                    <p:cNvSpPr>
                      <a:spLocks noChangeShapeType="1"/>
                    </p:cNvSpPr>
                    <p:nvPr/>
                  </p:nvSpPr>
                  <p:spPr bwMode="auto">
                    <a:xfrm>
                      <a:off x="6734469" y="6111876"/>
                      <a:ext cx="228600" cy="267238"/>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76" name="Text Box 21"/>
                    <p:cNvSpPr txBox="1">
                      <a:spLocks noChangeArrowheads="1"/>
                    </p:cNvSpPr>
                    <p:nvPr/>
                  </p:nvSpPr>
                  <p:spPr bwMode="auto">
                    <a:xfrm>
                      <a:off x="7404394" y="6197898"/>
                      <a:ext cx="765579"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srgbClr val="CC0A20"/>
                          </a:solidFill>
                        </a:rPr>
                        <a:t>m</a:t>
                      </a:r>
                      <a:r>
                        <a:rPr lang="en-US" baseline="-25000" dirty="0" smtClean="0">
                          <a:solidFill>
                            <a:srgbClr val="CC0A20"/>
                          </a:solidFill>
                        </a:rPr>
                        <a:t>s</a:t>
                      </a:r>
                      <a:r>
                        <a:rPr lang="en-US" dirty="0" smtClean="0">
                          <a:solidFill>
                            <a:srgbClr val="CC0A20"/>
                          </a:solidFill>
                        </a:rPr>
                        <a:t> = 0</a:t>
                      </a:r>
                    </a:p>
                  </p:txBody>
                </p:sp>
                <p:sp>
                  <p:nvSpPr>
                    <p:cNvPr id="77" name="Text Box 22"/>
                    <p:cNvSpPr txBox="1">
                      <a:spLocks noChangeArrowheads="1"/>
                    </p:cNvSpPr>
                    <p:nvPr/>
                  </p:nvSpPr>
                  <p:spPr bwMode="auto">
                    <a:xfrm>
                      <a:off x="7420269" y="5696046"/>
                      <a:ext cx="996950" cy="39687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prstClr val="black"/>
                          </a:solidFill>
                        </a:rPr>
                        <a:t>m</a:t>
                      </a:r>
                      <a:r>
                        <a:rPr lang="en-US" baseline="-25000" dirty="0" smtClean="0">
                          <a:solidFill>
                            <a:prstClr val="black"/>
                          </a:solidFill>
                        </a:rPr>
                        <a:t>s</a:t>
                      </a:r>
                      <a:r>
                        <a:rPr lang="en-US" dirty="0" smtClean="0">
                          <a:solidFill>
                            <a:prstClr val="black"/>
                          </a:solidFill>
                        </a:rPr>
                        <a:t> = </a:t>
                      </a:r>
                      <a:r>
                        <a:rPr lang="en-US" dirty="0" smtClean="0">
                          <a:solidFill>
                            <a:prstClr val="black"/>
                          </a:solidFill>
                          <a:ea typeface="Times New Roman" pitchFamily="1" charset="0"/>
                          <a:cs typeface="Times New Roman" pitchFamily="1" charset="0"/>
                        </a:rPr>
                        <a:t>±1</a:t>
                      </a:r>
                    </a:p>
                  </p:txBody>
                </p:sp>
              </p:grpSp>
              <p:grpSp>
                <p:nvGrpSpPr>
                  <p:cNvPr id="59" name="Group 86"/>
                  <p:cNvGrpSpPr>
                    <a:grpSpLocks/>
                  </p:cNvGrpSpPr>
                  <p:nvPr/>
                </p:nvGrpSpPr>
                <p:grpSpPr bwMode="auto">
                  <a:xfrm>
                    <a:off x="1566686" y="1408785"/>
                    <a:ext cx="1344675" cy="273102"/>
                    <a:chOff x="5972469" y="4057414"/>
                    <a:chExt cx="1344675" cy="273102"/>
                  </a:xfrm>
                </p:grpSpPr>
                <p:sp>
                  <p:nvSpPr>
                    <p:cNvPr id="63" name="Line 5"/>
                    <p:cNvSpPr>
                      <a:spLocks noChangeShapeType="1"/>
                    </p:cNvSpPr>
                    <p:nvPr/>
                  </p:nvSpPr>
                  <p:spPr bwMode="auto">
                    <a:xfrm>
                      <a:off x="5972469" y="4162779"/>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64" name="Line 19"/>
                    <p:cNvSpPr>
                      <a:spLocks noChangeShapeType="1"/>
                    </p:cNvSpPr>
                    <p:nvPr/>
                  </p:nvSpPr>
                  <p:spPr bwMode="auto">
                    <a:xfrm>
                      <a:off x="6725062" y="4163426"/>
                      <a:ext cx="134882" cy="16709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65" name="Line 20"/>
                    <p:cNvSpPr>
                      <a:spLocks noChangeShapeType="1"/>
                    </p:cNvSpPr>
                    <p:nvPr/>
                  </p:nvSpPr>
                  <p:spPr bwMode="auto">
                    <a:xfrm flipV="1">
                      <a:off x="6725063" y="4057414"/>
                      <a:ext cx="161806" cy="85605"/>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66" name="Line 25"/>
                    <p:cNvSpPr>
                      <a:spLocks noChangeShapeType="1"/>
                    </p:cNvSpPr>
                    <p:nvPr/>
                  </p:nvSpPr>
                  <p:spPr bwMode="auto">
                    <a:xfrm>
                      <a:off x="5972469" y="4143021"/>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67" name="Line 43"/>
                    <p:cNvSpPr>
                      <a:spLocks noChangeShapeType="1"/>
                    </p:cNvSpPr>
                    <p:nvPr/>
                  </p:nvSpPr>
                  <p:spPr bwMode="auto">
                    <a:xfrm>
                      <a:off x="6859944" y="4330516"/>
                      <a:ext cx="457200" cy="0"/>
                    </a:xfrm>
                    <a:prstGeom prst="line">
                      <a:avLst/>
                    </a:prstGeom>
                    <a:noFill/>
                    <a:ln w="28575">
                      <a:solidFill>
                        <a:srgbClr val="A20000"/>
                      </a:solidFill>
                      <a:round/>
                      <a:headEnd/>
                      <a:tailEnd/>
                    </a:ln>
                  </p:spPr>
                  <p:txBody>
                    <a:bodyPr>
                      <a:prstTxWarp prst="textNoShape">
                        <a:avLst/>
                      </a:prstTxWarp>
                    </a:bodyPr>
                    <a:lstStyle/>
                    <a:p>
                      <a:pPr fontAlgn="base">
                        <a:spcBef>
                          <a:spcPct val="0"/>
                        </a:spcBef>
                        <a:spcAft>
                          <a:spcPct val="0"/>
                        </a:spcAft>
                      </a:pPr>
                      <a:endParaRPr lang="en-US" dirty="0" smtClean="0">
                        <a:solidFill>
                          <a:prstClr val="black"/>
                        </a:solidFill>
                        <a:latin typeface="Arial" pitchFamily="1" charset="0"/>
                      </a:endParaRPr>
                    </a:p>
                  </p:txBody>
                </p:sp>
                <p:sp>
                  <p:nvSpPr>
                    <p:cNvPr id="68" name="Line 46"/>
                    <p:cNvSpPr>
                      <a:spLocks noChangeShapeType="1"/>
                    </p:cNvSpPr>
                    <p:nvPr/>
                  </p:nvSpPr>
                  <p:spPr bwMode="auto">
                    <a:xfrm>
                      <a:off x="6859944" y="4099224"/>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69" name="Line 47"/>
                    <p:cNvSpPr>
                      <a:spLocks noChangeShapeType="1"/>
                    </p:cNvSpPr>
                    <p:nvPr/>
                  </p:nvSpPr>
                  <p:spPr bwMode="auto">
                    <a:xfrm>
                      <a:off x="6859944" y="4057414"/>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60" name="Text Box 6"/>
                  <p:cNvSpPr txBox="1">
                    <a:spLocks noChangeArrowheads="1"/>
                  </p:cNvSpPr>
                  <p:nvPr/>
                </p:nvSpPr>
                <p:spPr bwMode="auto">
                  <a:xfrm>
                    <a:off x="546018" y="3029191"/>
                    <a:ext cx="1219200" cy="646331"/>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smtClean="0">
                        <a:solidFill>
                          <a:prstClr val="black"/>
                        </a:solidFill>
                      </a:rPr>
                      <a:t>ground state</a:t>
                    </a:r>
                  </a:p>
                </p:txBody>
              </p:sp>
              <p:sp>
                <p:nvSpPr>
                  <p:cNvPr id="61" name="Line 5"/>
                  <p:cNvSpPr>
                    <a:spLocks noChangeShapeType="1"/>
                  </p:cNvSpPr>
                  <p:nvPr/>
                </p:nvSpPr>
                <p:spPr bwMode="auto">
                  <a:xfrm flipV="1">
                    <a:off x="3351605" y="2073981"/>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62" name="Line 5"/>
                  <p:cNvSpPr>
                    <a:spLocks noChangeShapeType="1"/>
                  </p:cNvSpPr>
                  <p:nvPr/>
                </p:nvSpPr>
                <p:spPr bwMode="auto">
                  <a:xfrm flipV="1">
                    <a:off x="3362210" y="2710414"/>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54" name="Line 20"/>
                <p:cNvSpPr>
                  <a:spLocks noChangeShapeType="1"/>
                </p:cNvSpPr>
                <p:nvPr/>
              </p:nvSpPr>
              <p:spPr bwMode="auto">
                <a:xfrm flipH="1" flipV="1">
                  <a:off x="2594992" y="1450595"/>
                  <a:ext cx="549355" cy="557858"/>
                </a:xfrm>
                <a:prstGeom prst="line">
                  <a:avLst/>
                </a:prstGeom>
                <a:noFill/>
                <a:ln w="19050" cmpd="sng">
                  <a:solidFill>
                    <a:schemeClr val="tx1"/>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5" name="Line 20"/>
                <p:cNvSpPr>
                  <a:spLocks noChangeShapeType="1"/>
                </p:cNvSpPr>
                <p:nvPr/>
              </p:nvSpPr>
              <p:spPr bwMode="auto">
                <a:xfrm flipH="1" flipV="1">
                  <a:off x="2559956" y="1408784"/>
                  <a:ext cx="459608" cy="1245076"/>
                </a:xfrm>
                <a:prstGeom prst="line">
                  <a:avLst/>
                </a:prstGeom>
                <a:noFill/>
                <a:ln w="19050" cmpd="sng">
                  <a:solidFill>
                    <a:schemeClr val="tx1"/>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6" name="Line 20"/>
                <p:cNvSpPr>
                  <a:spLocks noChangeShapeType="1"/>
                </p:cNvSpPr>
                <p:nvPr/>
              </p:nvSpPr>
              <p:spPr bwMode="auto">
                <a:xfrm flipV="1">
                  <a:off x="2514117" y="2808074"/>
                  <a:ext cx="517377" cy="797697"/>
                </a:xfrm>
                <a:prstGeom prst="line">
                  <a:avLst/>
                </a:prstGeom>
                <a:noFill/>
                <a:ln w="12700" cmpd="sng">
                  <a:solidFill>
                    <a:schemeClr val="bg1">
                      <a:lumMod val="50000"/>
                    </a:schemeClr>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sp>
          <p:nvSpPr>
            <p:cNvPr id="91" name="TextBox 90"/>
            <p:cNvSpPr txBox="1"/>
            <p:nvPr/>
          </p:nvSpPr>
          <p:spPr>
            <a:xfrm rot="2806729">
              <a:off x="2565739" y="1202277"/>
              <a:ext cx="533281" cy="369332"/>
            </a:xfrm>
            <a:prstGeom prst="rect">
              <a:avLst/>
            </a:prstGeom>
            <a:noFill/>
          </p:spPr>
          <p:txBody>
            <a:bodyPr wrap="none" rtlCol="0">
              <a:spAutoFit/>
            </a:bodyPr>
            <a:lstStyle/>
            <a:p>
              <a:r>
                <a:rPr lang="en-US" dirty="0" smtClean="0"/>
                <a:t>fast</a:t>
              </a:r>
              <a:endParaRPr lang="en-US" dirty="0"/>
            </a:p>
          </p:txBody>
        </p:sp>
        <p:sp>
          <p:nvSpPr>
            <p:cNvPr id="92" name="TextBox 91"/>
            <p:cNvSpPr txBox="1"/>
            <p:nvPr/>
          </p:nvSpPr>
          <p:spPr>
            <a:xfrm rot="18367458">
              <a:off x="2292932" y="2511990"/>
              <a:ext cx="614659" cy="369332"/>
            </a:xfrm>
            <a:prstGeom prst="rect">
              <a:avLst/>
            </a:prstGeom>
            <a:noFill/>
          </p:spPr>
          <p:txBody>
            <a:bodyPr wrap="none" rtlCol="0">
              <a:spAutoFit/>
            </a:bodyPr>
            <a:lstStyle/>
            <a:p>
              <a:r>
                <a:rPr lang="en-US" dirty="0" smtClean="0">
                  <a:solidFill>
                    <a:schemeClr val="bg1">
                      <a:lumMod val="50000"/>
                    </a:schemeClr>
                  </a:solidFill>
                </a:rPr>
                <a:t>slow</a:t>
              </a:r>
              <a:endParaRPr lang="en-US" dirty="0">
                <a:solidFill>
                  <a:schemeClr val="bg1">
                    <a:lumMod val="50000"/>
                  </a:schemeClr>
                </a:solidFill>
              </a:endParaRPr>
            </a:p>
          </p:txBody>
        </p:sp>
        <p:grpSp>
          <p:nvGrpSpPr>
            <p:cNvPr id="93" name="Group 88"/>
            <p:cNvGrpSpPr>
              <a:grpSpLocks/>
            </p:cNvGrpSpPr>
            <p:nvPr/>
          </p:nvGrpSpPr>
          <p:grpSpPr bwMode="auto">
            <a:xfrm>
              <a:off x="1485771" y="871316"/>
              <a:ext cx="14250" cy="2362200"/>
              <a:chOff x="6339219" y="3733800"/>
              <a:chExt cx="14250" cy="2362200"/>
            </a:xfrm>
          </p:grpSpPr>
          <p:sp>
            <p:nvSpPr>
              <p:cNvPr id="94" name="Line 40"/>
              <p:cNvSpPr>
                <a:spLocks noChangeShapeType="1"/>
              </p:cNvSpPr>
              <p:nvPr/>
            </p:nvSpPr>
            <p:spPr bwMode="auto">
              <a:xfrm>
                <a:off x="6353469" y="4191000"/>
                <a:ext cx="0" cy="1524000"/>
              </a:xfrm>
              <a:prstGeom prst="line">
                <a:avLst/>
              </a:prstGeom>
              <a:noFill/>
              <a:ln w="57150">
                <a:solidFill>
                  <a:srgbClr val="990033"/>
                </a:solidFill>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95" name="Line 41"/>
              <p:cNvSpPr>
                <a:spLocks noChangeShapeType="1"/>
              </p:cNvSpPr>
              <p:nvPr/>
            </p:nvSpPr>
            <p:spPr bwMode="auto">
              <a:xfrm>
                <a:off x="6339219" y="3733800"/>
                <a:ext cx="0" cy="381000"/>
              </a:xfrm>
              <a:prstGeom prst="line">
                <a:avLst/>
              </a:prstGeom>
              <a:noFill/>
              <a:ln w="9525">
                <a:solidFill>
                  <a:schemeClr val="tx1"/>
                </a:solidFill>
                <a:prstDash val="dash"/>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96" name="Line 42"/>
              <p:cNvSpPr>
                <a:spLocks noChangeShapeType="1"/>
              </p:cNvSpPr>
              <p:nvPr/>
            </p:nvSpPr>
            <p:spPr bwMode="auto">
              <a:xfrm>
                <a:off x="6353469" y="5715000"/>
                <a:ext cx="0" cy="381000"/>
              </a:xfrm>
              <a:prstGeom prst="line">
                <a:avLst/>
              </a:prstGeom>
              <a:noFill/>
              <a:ln w="9525">
                <a:solidFill>
                  <a:schemeClr val="tx1"/>
                </a:solidFill>
                <a:prstDash val="dash"/>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97" name="Line 39"/>
            <p:cNvSpPr>
              <a:spLocks noChangeShapeType="1"/>
            </p:cNvSpPr>
            <p:nvPr/>
          </p:nvSpPr>
          <p:spPr bwMode="auto">
            <a:xfrm flipV="1">
              <a:off x="1271421" y="871316"/>
              <a:ext cx="0" cy="2362200"/>
            </a:xfrm>
            <a:prstGeom prst="line">
              <a:avLst/>
            </a:prstGeom>
            <a:noFill/>
            <a:ln w="57150">
              <a:solidFill>
                <a:srgbClr val="008000"/>
              </a:solidFill>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98" name="Line 20"/>
            <p:cNvSpPr>
              <a:spLocks noChangeShapeType="1"/>
            </p:cNvSpPr>
            <p:nvPr/>
          </p:nvSpPr>
          <p:spPr bwMode="auto">
            <a:xfrm flipH="1" flipV="1">
              <a:off x="2393233" y="1468877"/>
              <a:ext cx="295664" cy="685743"/>
            </a:xfrm>
            <a:prstGeom prst="line">
              <a:avLst/>
            </a:prstGeom>
            <a:noFill/>
            <a:ln w="12700" cmpd="sng">
              <a:solidFill>
                <a:schemeClr val="bg1">
                  <a:lumMod val="50000"/>
                </a:schemeClr>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nvGrpSpPr>
          <p:cNvPr id="107" name="Group 106"/>
          <p:cNvGrpSpPr/>
          <p:nvPr/>
        </p:nvGrpSpPr>
        <p:grpSpPr>
          <a:xfrm>
            <a:off x="7391218" y="3823860"/>
            <a:ext cx="1695913" cy="2677719"/>
            <a:chOff x="7391218" y="3823860"/>
            <a:chExt cx="1695913" cy="2677719"/>
          </a:xfrm>
        </p:grpSpPr>
        <p:sp>
          <p:nvSpPr>
            <p:cNvPr id="100" name="TextBox 99"/>
            <p:cNvSpPr txBox="1"/>
            <p:nvPr/>
          </p:nvSpPr>
          <p:spPr>
            <a:xfrm>
              <a:off x="7391218" y="3823860"/>
              <a:ext cx="1031051" cy="369332"/>
            </a:xfrm>
            <a:prstGeom prst="rect">
              <a:avLst/>
            </a:prstGeom>
            <a:noFill/>
          </p:spPr>
          <p:txBody>
            <a:bodyPr wrap="none" rtlCol="0">
              <a:spAutoFit/>
            </a:bodyPr>
            <a:lstStyle/>
            <a:p>
              <a:r>
                <a:rPr lang="en-US" dirty="0" smtClean="0">
                  <a:solidFill>
                    <a:srgbClr val="000090"/>
                  </a:solidFill>
                </a:rPr>
                <a:t>1.42 GHz</a:t>
              </a:r>
              <a:endParaRPr lang="en-US" dirty="0">
                <a:solidFill>
                  <a:srgbClr val="000090"/>
                </a:solidFill>
              </a:endParaRPr>
            </a:p>
          </p:txBody>
        </p:sp>
        <p:sp>
          <p:nvSpPr>
            <p:cNvPr id="101" name="TextBox 100"/>
            <p:cNvSpPr txBox="1"/>
            <p:nvPr/>
          </p:nvSpPr>
          <p:spPr>
            <a:xfrm>
              <a:off x="8056080" y="6132247"/>
              <a:ext cx="1031051" cy="369332"/>
            </a:xfrm>
            <a:prstGeom prst="rect">
              <a:avLst/>
            </a:prstGeom>
            <a:noFill/>
          </p:spPr>
          <p:txBody>
            <a:bodyPr wrap="none" rtlCol="0">
              <a:spAutoFit/>
            </a:bodyPr>
            <a:lstStyle/>
            <a:p>
              <a:r>
                <a:rPr lang="en-US" dirty="0" smtClean="0">
                  <a:solidFill>
                    <a:srgbClr val="000090"/>
                  </a:solidFill>
                </a:rPr>
                <a:t>2.87 GHz</a:t>
              </a:r>
              <a:endParaRPr lang="en-US" dirty="0">
                <a:solidFill>
                  <a:srgbClr val="000090"/>
                </a:solidFill>
              </a:endParaRPr>
            </a:p>
          </p:txBody>
        </p:sp>
        <p:cxnSp>
          <p:nvCxnSpPr>
            <p:cNvPr id="103" name="Straight Arrow Connector 102"/>
            <p:cNvCxnSpPr/>
            <p:nvPr/>
          </p:nvCxnSpPr>
          <p:spPr>
            <a:xfrm rot="5400000">
              <a:off x="7600523" y="6327434"/>
              <a:ext cx="346702" cy="1588"/>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rot="5400000">
              <a:off x="7550701" y="4367194"/>
              <a:ext cx="307302" cy="1588"/>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112" name="Group 111"/>
          <p:cNvGrpSpPr/>
          <p:nvPr/>
        </p:nvGrpSpPr>
        <p:grpSpPr>
          <a:xfrm>
            <a:off x="5655525" y="523220"/>
            <a:ext cx="3331393" cy="3158388"/>
            <a:chOff x="5655525" y="523220"/>
            <a:chExt cx="3331393" cy="3158388"/>
          </a:xfrm>
        </p:grpSpPr>
        <p:grpSp>
          <p:nvGrpSpPr>
            <p:cNvPr id="110" name="Group 109"/>
            <p:cNvGrpSpPr/>
            <p:nvPr/>
          </p:nvGrpSpPr>
          <p:grpSpPr>
            <a:xfrm>
              <a:off x="5655525" y="559002"/>
              <a:ext cx="3300756" cy="3122606"/>
              <a:chOff x="1223425" y="2710503"/>
              <a:chExt cx="3752972" cy="3322011"/>
            </a:xfrm>
          </p:grpSpPr>
          <p:pic>
            <p:nvPicPr>
              <p:cNvPr id="49" name="Picture 48"/>
              <p:cNvPicPr>
                <a:picLocks noChangeAspect="1"/>
              </p:cNvPicPr>
              <p:nvPr/>
            </p:nvPicPr>
            <p:blipFill>
              <a:blip r:embed="rId5"/>
              <a:srcRect l="5273" t="3988" b="2977"/>
              <a:stretch>
                <a:fillRect/>
              </a:stretch>
            </p:blipFill>
            <p:spPr>
              <a:xfrm>
                <a:off x="1232153" y="2795799"/>
                <a:ext cx="3744244" cy="3094938"/>
              </a:xfrm>
              <a:prstGeom prst="rect">
                <a:avLst/>
              </a:prstGeom>
            </p:spPr>
          </p:pic>
          <p:sp>
            <p:nvSpPr>
              <p:cNvPr id="108" name="Rectangle 107"/>
              <p:cNvSpPr/>
              <p:nvPr/>
            </p:nvSpPr>
            <p:spPr>
              <a:xfrm>
                <a:off x="1232153" y="2710503"/>
                <a:ext cx="322255" cy="43595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p:nvSpPr>
            <p:spPr>
              <a:xfrm>
                <a:off x="1223425" y="5596559"/>
                <a:ext cx="322255" cy="43595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1" name="TextBox 110"/>
            <p:cNvSpPr txBox="1"/>
            <p:nvPr/>
          </p:nvSpPr>
          <p:spPr>
            <a:xfrm>
              <a:off x="7148822" y="523220"/>
              <a:ext cx="1838096" cy="276999"/>
            </a:xfrm>
            <a:prstGeom prst="rect">
              <a:avLst/>
            </a:prstGeom>
            <a:noFill/>
          </p:spPr>
          <p:txBody>
            <a:bodyPr wrap="square" rtlCol="0">
              <a:spAutoFit/>
            </a:bodyPr>
            <a:lstStyle/>
            <a:p>
              <a:r>
                <a:rPr lang="en-US" sz="1200" dirty="0" smtClean="0"/>
                <a:t>Neumann et al. 2008 NJP</a:t>
              </a:r>
              <a:endParaRPr lang="en-US" sz="1200" dirty="0"/>
            </a:p>
          </p:txBody>
        </p:sp>
      </p:grpSp>
      <p:grpSp>
        <p:nvGrpSpPr>
          <p:cNvPr id="118" name="Group 117"/>
          <p:cNvGrpSpPr/>
          <p:nvPr/>
        </p:nvGrpSpPr>
        <p:grpSpPr>
          <a:xfrm>
            <a:off x="307874" y="2218987"/>
            <a:ext cx="5026236" cy="2800518"/>
            <a:chOff x="239754" y="2937819"/>
            <a:chExt cx="5026236" cy="2800518"/>
          </a:xfrm>
        </p:grpSpPr>
        <p:grpSp>
          <p:nvGrpSpPr>
            <p:cNvPr id="116" name="Group 115"/>
            <p:cNvGrpSpPr/>
            <p:nvPr/>
          </p:nvGrpSpPr>
          <p:grpSpPr>
            <a:xfrm>
              <a:off x="239754" y="2937819"/>
              <a:ext cx="5026236" cy="2800518"/>
              <a:chOff x="239754" y="2937819"/>
              <a:chExt cx="5026236" cy="2800518"/>
            </a:xfrm>
          </p:grpSpPr>
          <p:pic>
            <p:nvPicPr>
              <p:cNvPr id="113" name="Picture 112"/>
              <p:cNvPicPr>
                <a:picLocks noChangeAspect="1"/>
              </p:cNvPicPr>
              <p:nvPr/>
            </p:nvPicPr>
            <p:blipFill>
              <a:blip r:embed="rId6"/>
              <a:stretch>
                <a:fillRect/>
              </a:stretch>
            </p:blipFill>
            <p:spPr>
              <a:xfrm>
                <a:off x="239754" y="2950199"/>
                <a:ext cx="5026236" cy="2788138"/>
              </a:xfrm>
              <a:prstGeom prst="rect">
                <a:avLst/>
              </a:prstGeom>
            </p:spPr>
          </p:pic>
          <p:sp>
            <p:nvSpPr>
              <p:cNvPr id="114" name="Rectangle 113"/>
              <p:cNvSpPr/>
              <p:nvPr/>
            </p:nvSpPr>
            <p:spPr>
              <a:xfrm>
                <a:off x="2340501" y="2937819"/>
                <a:ext cx="848342" cy="2172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p:cNvSpPr/>
              <p:nvPr/>
            </p:nvSpPr>
            <p:spPr>
              <a:xfrm>
                <a:off x="605363" y="3155092"/>
                <a:ext cx="418363" cy="4097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7" name="TextBox 116"/>
            <p:cNvSpPr txBox="1"/>
            <p:nvPr/>
          </p:nvSpPr>
          <p:spPr>
            <a:xfrm>
              <a:off x="4002493" y="5213412"/>
              <a:ext cx="1050925" cy="461665"/>
            </a:xfrm>
            <a:prstGeom prst="rect">
              <a:avLst/>
            </a:prstGeom>
            <a:noFill/>
          </p:spPr>
          <p:txBody>
            <a:bodyPr wrap="square" rtlCol="0">
              <a:spAutoFit/>
            </a:bodyPr>
            <a:lstStyle/>
            <a:p>
              <a:r>
                <a:rPr lang="en-US" sz="1200" dirty="0" smtClean="0"/>
                <a:t>Fuchs et al. 2008 PRL</a:t>
              </a:r>
              <a:endParaRPr lang="en-US" sz="1200" dirty="0"/>
            </a:p>
          </p:txBody>
        </p:sp>
      </p:grpSp>
      <p:graphicFrame>
        <p:nvGraphicFramePr>
          <p:cNvPr id="30722" name="Object 2"/>
          <p:cNvGraphicFramePr>
            <a:graphicFrameLocks noChangeAspect="1"/>
          </p:cNvGraphicFramePr>
          <p:nvPr/>
        </p:nvGraphicFramePr>
        <p:xfrm>
          <a:off x="307874" y="5196999"/>
          <a:ext cx="2792413" cy="541338"/>
        </p:xfrm>
        <a:graphic>
          <a:graphicData uri="http://schemas.openxmlformats.org/presentationml/2006/ole">
            <mc:AlternateContent xmlns:mc="http://schemas.openxmlformats.org/markup-compatibility/2006">
              <mc:Choice xmlns:v="urn:schemas-microsoft-com:vml" Requires="v">
                <p:oleObj spid="_x0000_s30799" name="Equation" r:id="rId7" imgW="1244520" imgH="241200" progId="Equation.3">
                  <p:embed/>
                </p:oleObj>
              </mc:Choice>
              <mc:Fallback>
                <p:oleObj name="Equation" r:id="rId7" imgW="1244520" imgH="241200" progId="Equation.3">
                  <p:embed/>
                  <p:pic>
                    <p:nvPicPr>
                      <p:cNvPr id="0" name="Picture 7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874" y="5196999"/>
                        <a:ext cx="2792413" cy="541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 name="Rectangle 122"/>
          <p:cNvSpPr/>
          <p:nvPr/>
        </p:nvSpPr>
        <p:spPr>
          <a:xfrm>
            <a:off x="5770968" y="3738027"/>
            <a:ext cx="3240499" cy="30425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30723" name="Object 3"/>
          <p:cNvGraphicFramePr>
            <a:graphicFrameLocks noChangeAspect="1"/>
          </p:cNvGraphicFramePr>
          <p:nvPr/>
        </p:nvGraphicFramePr>
        <p:xfrm>
          <a:off x="1103423" y="5912405"/>
          <a:ext cx="6211887" cy="712788"/>
        </p:xfrm>
        <a:graphic>
          <a:graphicData uri="http://schemas.openxmlformats.org/presentationml/2006/ole">
            <mc:AlternateContent xmlns:mc="http://schemas.openxmlformats.org/markup-compatibility/2006">
              <mc:Choice xmlns:v="urn:schemas-microsoft-com:vml" Requires="v">
                <p:oleObj spid="_x0000_s30800" name="Equation" r:id="rId9" imgW="2768600" imgH="304800" progId="Equation.3">
                  <p:embed/>
                </p:oleObj>
              </mc:Choice>
              <mc:Fallback>
                <p:oleObj name="Equation" r:id="rId9" imgW="2768600" imgH="304800" progId="Equation.3">
                  <p:embed/>
                  <p:pic>
                    <p:nvPicPr>
                      <p:cNvPr id="0" name="Picture 7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3423" y="5912405"/>
                        <a:ext cx="6211887" cy="712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4" name="TextBox 123"/>
          <p:cNvSpPr txBox="1"/>
          <p:nvPr/>
        </p:nvSpPr>
        <p:spPr>
          <a:xfrm>
            <a:off x="7440785" y="5929757"/>
            <a:ext cx="1434725" cy="646331"/>
          </a:xfrm>
          <a:prstGeom prst="rect">
            <a:avLst/>
          </a:prstGeom>
          <a:noFill/>
        </p:spPr>
        <p:txBody>
          <a:bodyPr wrap="square" rtlCol="0">
            <a:spAutoFit/>
          </a:bodyPr>
          <a:lstStyle/>
          <a:p>
            <a:r>
              <a:rPr lang="en-US" dirty="0" smtClean="0">
                <a:solidFill>
                  <a:srgbClr val="000090"/>
                </a:solidFill>
              </a:rPr>
              <a:t>Strain or electric field</a:t>
            </a:r>
            <a:endParaRPr lang="en-US" dirty="0">
              <a:solidFill>
                <a:srgbClr val="000090"/>
              </a:solidFill>
            </a:endParaRPr>
          </a:p>
        </p:txBody>
      </p:sp>
      <p:sp>
        <p:nvSpPr>
          <p:cNvPr id="125" name="TextBox 124"/>
          <p:cNvSpPr txBox="1"/>
          <p:nvPr/>
        </p:nvSpPr>
        <p:spPr>
          <a:xfrm>
            <a:off x="6765787" y="5196999"/>
            <a:ext cx="1953442" cy="369332"/>
          </a:xfrm>
          <a:prstGeom prst="rect">
            <a:avLst/>
          </a:prstGeom>
          <a:noFill/>
        </p:spPr>
        <p:txBody>
          <a:bodyPr wrap="none" rtlCol="0">
            <a:spAutoFit/>
          </a:bodyPr>
          <a:lstStyle/>
          <a:p>
            <a:r>
              <a:rPr lang="en-US" dirty="0" err="1" smtClean="0"/>
              <a:t>d</a:t>
            </a:r>
            <a:r>
              <a:rPr lang="en-US" dirty="0" smtClean="0"/>
              <a:t> &lt; 20 Hz per V/cm</a:t>
            </a:r>
            <a:endParaRPr lang="en-US" dirty="0"/>
          </a:p>
        </p:txBody>
      </p:sp>
      <p:sp>
        <p:nvSpPr>
          <p:cNvPr id="126" name="TextBox 125"/>
          <p:cNvSpPr txBox="1"/>
          <p:nvPr/>
        </p:nvSpPr>
        <p:spPr>
          <a:xfrm>
            <a:off x="6845513" y="3814971"/>
            <a:ext cx="1492716" cy="646331"/>
          </a:xfrm>
          <a:prstGeom prst="rect">
            <a:avLst/>
          </a:prstGeom>
          <a:noFill/>
        </p:spPr>
        <p:txBody>
          <a:bodyPr wrap="none" rtlCol="0">
            <a:spAutoFit/>
          </a:bodyPr>
          <a:lstStyle/>
          <a:p>
            <a:r>
              <a:rPr lang="en-US" dirty="0" err="1" smtClean="0"/>
              <a:t>Δ</a:t>
            </a:r>
            <a:r>
              <a:rPr lang="en-US" baseline="-25000" dirty="0" err="1" smtClean="0"/>
              <a:t>gs</a:t>
            </a:r>
            <a:r>
              <a:rPr lang="en-US" baseline="-25000" dirty="0" smtClean="0"/>
              <a:t> </a:t>
            </a:r>
            <a:r>
              <a:rPr lang="en-US" dirty="0" smtClean="0"/>
              <a:t>= 2.87 GHz</a:t>
            </a:r>
          </a:p>
          <a:p>
            <a:r>
              <a:rPr lang="en-US" dirty="0" err="1" smtClean="0"/>
              <a:t>Δ</a:t>
            </a:r>
            <a:r>
              <a:rPr lang="en-US" baseline="-25000" dirty="0" err="1" smtClean="0"/>
              <a:t>es</a:t>
            </a:r>
            <a:r>
              <a:rPr lang="en-US" baseline="-25000" dirty="0" smtClean="0"/>
              <a:t> </a:t>
            </a:r>
            <a:r>
              <a:rPr lang="en-US" dirty="0" smtClean="0"/>
              <a:t>= 1.42 GHz</a:t>
            </a:r>
            <a:endParaRPr lang="en-US" dirty="0"/>
          </a:p>
        </p:txBody>
      </p:sp>
      <p:sp>
        <p:nvSpPr>
          <p:cNvPr id="121" name="TextBox 120"/>
          <p:cNvSpPr txBox="1"/>
          <p:nvPr/>
        </p:nvSpPr>
        <p:spPr>
          <a:xfrm>
            <a:off x="7315310" y="4647358"/>
            <a:ext cx="563125" cy="400110"/>
          </a:xfrm>
          <a:prstGeom prst="rect">
            <a:avLst/>
          </a:prstGeom>
          <a:noFill/>
        </p:spPr>
        <p:txBody>
          <a:bodyPr wrap="none" rtlCol="0">
            <a:spAutoFit/>
          </a:bodyPr>
          <a:lstStyle/>
          <a:p>
            <a:r>
              <a:rPr lang="en-US" sz="2000" dirty="0" smtClean="0"/>
              <a:t>g≈2</a:t>
            </a:r>
            <a:endParaRPr lang="en-US" sz="2000" dirty="0"/>
          </a:p>
        </p:txBody>
      </p:sp>
      <p:sp>
        <p:nvSpPr>
          <p:cNvPr id="127" name="TextBox 126"/>
          <p:cNvSpPr txBox="1"/>
          <p:nvPr/>
        </p:nvSpPr>
        <p:spPr>
          <a:xfrm rot="19796540">
            <a:off x="5302003" y="3876185"/>
            <a:ext cx="1732045" cy="923330"/>
          </a:xfrm>
          <a:prstGeom prst="rect">
            <a:avLst/>
          </a:prstGeom>
          <a:noFill/>
        </p:spPr>
        <p:txBody>
          <a:bodyPr wrap="square" rtlCol="0">
            <a:spAutoFit/>
          </a:bodyPr>
          <a:lstStyle/>
          <a:p>
            <a:pPr algn="ctr"/>
            <a:r>
              <a:rPr lang="en-US" dirty="0" smtClean="0"/>
              <a:t>Temperature-dependent!</a:t>
            </a:r>
          </a:p>
          <a:p>
            <a:pPr algn="ctr"/>
            <a:r>
              <a:rPr lang="en-US" dirty="0" smtClean="0"/>
              <a:t>-75 kHz/K</a:t>
            </a:r>
            <a:endParaRPr lang="en-US" dirty="0"/>
          </a:p>
        </p:txBody>
      </p:sp>
      <p:sp>
        <p:nvSpPr>
          <p:cNvPr id="128" name="Oval 127"/>
          <p:cNvSpPr/>
          <p:nvPr/>
        </p:nvSpPr>
        <p:spPr>
          <a:xfrm>
            <a:off x="7773080" y="559002"/>
            <a:ext cx="1314051" cy="2879523"/>
          </a:xfrm>
          <a:prstGeom prst="ellipse">
            <a:avLst/>
          </a:prstGeom>
          <a:noFill/>
          <a:ln w="38100"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9" name="Picture 56"/>
          <p:cNvPicPr>
            <a:picLocks noChangeAspect="1" noChangeArrowheads="1"/>
          </p:cNvPicPr>
          <p:nvPr/>
        </p:nvPicPr>
        <p:blipFill>
          <a:blip r:embed="rId11">
            <a:clrChange>
              <a:clrFrom>
                <a:srgbClr val="FFFFFE"/>
              </a:clrFrom>
              <a:clrTo>
                <a:srgbClr val="FFFFFE">
                  <a:alpha val="0"/>
                </a:srgbClr>
              </a:clrTo>
            </a:clrChange>
          </a:blip>
          <a:srcRect l="-12061" r="-8753" b="-94608"/>
          <a:stretch>
            <a:fillRect/>
          </a:stretch>
        </p:blipFill>
        <p:spPr bwMode="auto">
          <a:xfrm>
            <a:off x="282281" y="2418965"/>
            <a:ext cx="4879355" cy="2693513"/>
          </a:xfrm>
          <a:prstGeom prst="rect">
            <a:avLst/>
          </a:prstGeom>
          <a:solidFill>
            <a:srgbClr val="FFFFFF"/>
          </a:solidFill>
          <a:ln w="9525">
            <a:noFill/>
            <a:miter lim="800000"/>
            <a:headEnd/>
            <a:tailEnd/>
          </a:ln>
        </p:spPr>
      </p:pic>
      <p:grpSp>
        <p:nvGrpSpPr>
          <p:cNvPr id="133" name="Group 132"/>
          <p:cNvGrpSpPr/>
          <p:nvPr/>
        </p:nvGrpSpPr>
        <p:grpSpPr>
          <a:xfrm>
            <a:off x="2648927" y="3707044"/>
            <a:ext cx="2121555" cy="563204"/>
            <a:chOff x="2648927" y="3707044"/>
            <a:chExt cx="2121555" cy="563204"/>
          </a:xfrm>
        </p:grpSpPr>
        <p:sp>
          <p:nvSpPr>
            <p:cNvPr id="131" name="TextBox 130"/>
            <p:cNvSpPr txBox="1"/>
            <p:nvPr/>
          </p:nvSpPr>
          <p:spPr>
            <a:xfrm rot="21037312">
              <a:off x="2648927" y="3900916"/>
              <a:ext cx="761747" cy="369332"/>
            </a:xfrm>
            <a:prstGeom prst="rect">
              <a:avLst/>
            </a:prstGeom>
            <a:noFill/>
          </p:spPr>
          <p:txBody>
            <a:bodyPr wrap="none" rtlCol="0">
              <a:spAutoFit/>
            </a:bodyPr>
            <a:lstStyle/>
            <a:p>
              <a:r>
                <a:rPr lang="en-US" dirty="0" smtClean="0">
                  <a:solidFill>
                    <a:schemeClr val="bg1"/>
                  </a:solidFill>
                </a:rPr>
                <a:t>ESLAC</a:t>
              </a:r>
              <a:endParaRPr lang="en-US" dirty="0">
                <a:solidFill>
                  <a:schemeClr val="bg1"/>
                </a:solidFill>
              </a:endParaRPr>
            </a:p>
          </p:txBody>
        </p:sp>
        <p:sp>
          <p:nvSpPr>
            <p:cNvPr id="132" name="TextBox 131"/>
            <p:cNvSpPr txBox="1"/>
            <p:nvPr/>
          </p:nvSpPr>
          <p:spPr>
            <a:xfrm rot="21037312">
              <a:off x="3982135" y="3707044"/>
              <a:ext cx="788347" cy="369332"/>
            </a:xfrm>
            <a:prstGeom prst="rect">
              <a:avLst/>
            </a:prstGeom>
            <a:noFill/>
          </p:spPr>
          <p:txBody>
            <a:bodyPr wrap="none" rtlCol="0">
              <a:spAutoFit/>
            </a:bodyPr>
            <a:lstStyle/>
            <a:p>
              <a:r>
                <a:rPr lang="en-US" dirty="0" smtClean="0">
                  <a:solidFill>
                    <a:schemeClr val="bg1"/>
                  </a:solidFill>
                </a:rPr>
                <a:t>GSLAC</a:t>
              </a:r>
              <a:endParaRPr lang="en-US" dirty="0">
                <a:solidFill>
                  <a:schemeClr val="bg1"/>
                </a:solidFill>
              </a:endParaRPr>
            </a:p>
          </p:txBody>
        </p:sp>
      </p:grpSp>
    </p:spTree>
    <p:custDataLst>
      <p:tags r:id="rId2"/>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722"/>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1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1" animBg="1"/>
      <p:bldP spid="124" grpId="0"/>
      <p:bldP spid="125" grpId="0"/>
      <p:bldP spid="126" grpId="0"/>
      <p:bldP spid="121" grpId="0"/>
      <p:bldP spid="127" grpId="0"/>
      <p:bldP spid="1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p:cNvGrpSpPr/>
          <p:nvPr/>
        </p:nvGrpSpPr>
        <p:grpSpPr>
          <a:xfrm>
            <a:off x="1586369" y="2400254"/>
            <a:ext cx="4390465" cy="2590516"/>
            <a:chOff x="1586369" y="2400254"/>
            <a:chExt cx="4390465" cy="2590516"/>
          </a:xfrm>
        </p:grpSpPr>
        <p:grpSp>
          <p:nvGrpSpPr>
            <p:cNvPr id="175" name="Group 174"/>
            <p:cNvGrpSpPr/>
            <p:nvPr/>
          </p:nvGrpSpPr>
          <p:grpSpPr>
            <a:xfrm>
              <a:off x="1586369" y="2400254"/>
              <a:ext cx="4390465" cy="2590516"/>
              <a:chOff x="1652715" y="2542409"/>
              <a:chExt cx="4390465" cy="2590516"/>
            </a:xfrm>
          </p:grpSpPr>
          <p:grpSp>
            <p:nvGrpSpPr>
              <p:cNvPr id="170" name="Group 169"/>
              <p:cNvGrpSpPr/>
              <p:nvPr/>
            </p:nvGrpSpPr>
            <p:grpSpPr>
              <a:xfrm>
                <a:off x="1652715" y="2542409"/>
                <a:ext cx="4063862" cy="2551642"/>
                <a:chOff x="2694469" y="2711461"/>
                <a:chExt cx="4063862" cy="2551642"/>
              </a:xfrm>
            </p:grpSpPr>
            <p:pic>
              <p:nvPicPr>
                <p:cNvPr id="168" name="Picture 167"/>
                <p:cNvPicPr>
                  <a:picLocks noChangeAspect="1"/>
                </p:cNvPicPr>
                <p:nvPr/>
              </p:nvPicPr>
              <p:blipFill>
                <a:blip r:embed="rId5"/>
                <a:srcRect l="5111" t="6983"/>
                <a:stretch>
                  <a:fillRect/>
                </a:stretch>
              </p:blipFill>
              <p:spPr>
                <a:xfrm>
                  <a:off x="2694469" y="2711461"/>
                  <a:ext cx="4063862" cy="2551642"/>
                </a:xfrm>
                <a:prstGeom prst="rect">
                  <a:avLst/>
                </a:prstGeom>
              </p:spPr>
            </p:pic>
            <p:sp>
              <p:nvSpPr>
                <p:cNvPr id="169" name="Rectangle 168"/>
                <p:cNvSpPr/>
                <p:nvPr/>
              </p:nvSpPr>
              <p:spPr>
                <a:xfrm>
                  <a:off x="2816862" y="2888787"/>
                  <a:ext cx="708992" cy="4097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4" name="TextBox 173"/>
              <p:cNvSpPr txBox="1"/>
              <p:nvPr/>
            </p:nvSpPr>
            <p:spPr>
              <a:xfrm>
                <a:off x="4757892" y="4671260"/>
                <a:ext cx="1285288" cy="461665"/>
              </a:xfrm>
              <a:prstGeom prst="rect">
                <a:avLst/>
              </a:prstGeom>
              <a:noFill/>
            </p:spPr>
            <p:txBody>
              <a:bodyPr wrap="square" rtlCol="0">
                <a:spAutoFit/>
              </a:bodyPr>
              <a:lstStyle/>
              <a:p>
                <a:r>
                  <a:rPr lang="en-US" sz="1200" dirty="0" smtClean="0"/>
                  <a:t>Pfaff et al. 2013 Nat. Phys.</a:t>
                </a:r>
                <a:endParaRPr lang="en-US" sz="1200" dirty="0"/>
              </a:p>
            </p:txBody>
          </p:sp>
        </p:grpSp>
        <p:sp>
          <p:nvSpPr>
            <p:cNvPr id="178" name="Rectangle 177"/>
            <p:cNvSpPr/>
            <p:nvPr/>
          </p:nvSpPr>
          <p:spPr>
            <a:xfrm>
              <a:off x="4497590" y="2859754"/>
              <a:ext cx="330316" cy="4962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Rectangle 179"/>
            <p:cNvSpPr/>
            <p:nvPr/>
          </p:nvSpPr>
          <p:spPr>
            <a:xfrm>
              <a:off x="4488112" y="3681608"/>
              <a:ext cx="330316" cy="53272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extBox 2"/>
          <p:cNvSpPr txBox="1"/>
          <p:nvPr/>
        </p:nvSpPr>
        <p:spPr>
          <a:xfrm>
            <a:off x="0"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Hyperfine structure of the NV electronic spin</a:t>
            </a:r>
            <a:endParaRPr lang="en-US" sz="2800" b="1" dirty="0">
              <a:solidFill>
                <a:schemeClr val="bg1"/>
              </a:solidFill>
            </a:endParaRPr>
          </a:p>
        </p:txBody>
      </p:sp>
      <p:pic>
        <p:nvPicPr>
          <p:cNvPr id="5" name="Picture 56"/>
          <p:cNvPicPr>
            <a:picLocks noChangeAspect="1" noChangeArrowheads="1"/>
          </p:cNvPicPr>
          <p:nvPr/>
        </p:nvPicPr>
        <p:blipFill>
          <a:blip r:embed="rId6">
            <a:clrChange>
              <a:clrFrom>
                <a:srgbClr val="FFFFFE"/>
              </a:clrFrom>
              <a:clrTo>
                <a:srgbClr val="FFFFFE">
                  <a:alpha val="0"/>
                </a:srgbClr>
              </a:clrTo>
            </a:clrChange>
          </a:blip>
          <a:srcRect/>
          <a:stretch>
            <a:fillRect/>
          </a:stretch>
        </p:blipFill>
        <p:spPr bwMode="auto">
          <a:xfrm>
            <a:off x="9143999" y="3263286"/>
            <a:ext cx="4038746" cy="1384072"/>
          </a:xfrm>
          <a:prstGeom prst="rect">
            <a:avLst/>
          </a:prstGeom>
          <a:noFill/>
          <a:ln w="9525">
            <a:noFill/>
            <a:miter lim="800000"/>
            <a:headEnd/>
            <a:tailEnd/>
          </a:ln>
        </p:spPr>
      </p:pic>
      <p:grpSp>
        <p:nvGrpSpPr>
          <p:cNvPr id="4" name="Group 98"/>
          <p:cNvGrpSpPr/>
          <p:nvPr/>
        </p:nvGrpSpPr>
        <p:grpSpPr>
          <a:xfrm>
            <a:off x="5532642" y="3833337"/>
            <a:ext cx="3465418" cy="2890816"/>
            <a:chOff x="27890" y="813930"/>
            <a:chExt cx="3465418" cy="2890816"/>
          </a:xfrm>
        </p:grpSpPr>
        <p:grpSp>
          <p:nvGrpSpPr>
            <p:cNvPr id="6" name="Group 49"/>
            <p:cNvGrpSpPr/>
            <p:nvPr/>
          </p:nvGrpSpPr>
          <p:grpSpPr>
            <a:xfrm>
              <a:off x="27890" y="813930"/>
              <a:ext cx="3465418" cy="2890816"/>
              <a:chOff x="185854" y="1027785"/>
              <a:chExt cx="3465418" cy="2890816"/>
            </a:xfrm>
          </p:grpSpPr>
          <p:grpSp>
            <p:nvGrpSpPr>
              <p:cNvPr id="7" name="Group 85"/>
              <p:cNvGrpSpPr>
                <a:grpSpLocks/>
              </p:cNvGrpSpPr>
              <p:nvPr/>
            </p:nvGrpSpPr>
            <p:grpSpPr bwMode="auto">
              <a:xfrm>
                <a:off x="1197115" y="1027785"/>
                <a:ext cx="762000" cy="2362200"/>
                <a:chOff x="5972469" y="3657600"/>
                <a:chExt cx="762000" cy="2362200"/>
              </a:xfrm>
            </p:grpSpPr>
            <p:sp>
              <p:nvSpPr>
                <p:cNvPr id="78" name="Line 26"/>
                <p:cNvSpPr>
                  <a:spLocks noChangeShapeType="1"/>
                </p:cNvSpPr>
                <p:nvPr/>
              </p:nvSpPr>
              <p:spPr bwMode="auto">
                <a:xfrm>
                  <a:off x="5972469" y="3733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79" name="Line 27"/>
                <p:cNvSpPr>
                  <a:spLocks noChangeShapeType="1"/>
                </p:cNvSpPr>
                <p:nvPr/>
              </p:nvSpPr>
              <p:spPr bwMode="auto">
                <a:xfrm>
                  <a:off x="5972469" y="3810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0" name="Line 28"/>
                <p:cNvSpPr>
                  <a:spLocks noChangeShapeType="1"/>
                </p:cNvSpPr>
                <p:nvPr/>
              </p:nvSpPr>
              <p:spPr bwMode="auto">
                <a:xfrm>
                  <a:off x="5972469" y="3886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1" name="Line 29"/>
                <p:cNvSpPr>
                  <a:spLocks noChangeShapeType="1"/>
                </p:cNvSpPr>
                <p:nvPr/>
              </p:nvSpPr>
              <p:spPr bwMode="auto">
                <a:xfrm>
                  <a:off x="5972469" y="3962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2" name="Line 30"/>
                <p:cNvSpPr>
                  <a:spLocks noChangeShapeType="1"/>
                </p:cNvSpPr>
                <p:nvPr/>
              </p:nvSpPr>
              <p:spPr bwMode="auto">
                <a:xfrm>
                  <a:off x="5972469" y="4038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3" name="Line 31"/>
                <p:cNvSpPr>
                  <a:spLocks noChangeShapeType="1"/>
                </p:cNvSpPr>
                <p:nvPr/>
              </p:nvSpPr>
              <p:spPr bwMode="auto">
                <a:xfrm>
                  <a:off x="5972469" y="3657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4" name="Line 32"/>
                <p:cNvSpPr>
                  <a:spLocks noChangeShapeType="1"/>
                </p:cNvSpPr>
                <p:nvPr/>
              </p:nvSpPr>
              <p:spPr bwMode="auto">
                <a:xfrm>
                  <a:off x="5972469" y="6019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5" name="Line 33"/>
                <p:cNvSpPr>
                  <a:spLocks noChangeShapeType="1"/>
                </p:cNvSpPr>
                <p:nvPr/>
              </p:nvSpPr>
              <p:spPr bwMode="auto">
                <a:xfrm>
                  <a:off x="5972469" y="5638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6" name="Line 34"/>
                <p:cNvSpPr>
                  <a:spLocks noChangeShapeType="1"/>
                </p:cNvSpPr>
                <p:nvPr/>
              </p:nvSpPr>
              <p:spPr bwMode="auto">
                <a:xfrm>
                  <a:off x="5972469" y="5715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7" name="Line 35"/>
                <p:cNvSpPr>
                  <a:spLocks noChangeShapeType="1"/>
                </p:cNvSpPr>
                <p:nvPr/>
              </p:nvSpPr>
              <p:spPr bwMode="auto">
                <a:xfrm>
                  <a:off x="5972469" y="5791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8" name="Line 36"/>
                <p:cNvSpPr>
                  <a:spLocks noChangeShapeType="1"/>
                </p:cNvSpPr>
                <p:nvPr/>
              </p:nvSpPr>
              <p:spPr bwMode="auto">
                <a:xfrm>
                  <a:off x="5972469" y="5867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89" name="Line 37"/>
                <p:cNvSpPr>
                  <a:spLocks noChangeShapeType="1"/>
                </p:cNvSpPr>
                <p:nvPr/>
              </p:nvSpPr>
              <p:spPr bwMode="auto">
                <a:xfrm>
                  <a:off x="5972469" y="5943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90" name="Line 38"/>
                <p:cNvSpPr>
                  <a:spLocks noChangeShapeType="1"/>
                </p:cNvSpPr>
                <p:nvPr/>
              </p:nvSpPr>
              <p:spPr bwMode="auto">
                <a:xfrm>
                  <a:off x="5972469" y="5562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nvGrpSpPr>
              <p:cNvPr id="8" name="Group 5"/>
              <p:cNvGrpSpPr/>
              <p:nvPr/>
            </p:nvGrpSpPr>
            <p:grpSpPr>
              <a:xfrm>
                <a:off x="185854" y="1064474"/>
                <a:ext cx="3465418" cy="2854127"/>
                <a:chOff x="185854" y="1064474"/>
                <a:chExt cx="3465418" cy="2854127"/>
              </a:xfrm>
            </p:grpSpPr>
            <p:grpSp>
              <p:nvGrpSpPr>
                <p:cNvPr id="9" name="Group 6"/>
                <p:cNvGrpSpPr/>
                <p:nvPr/>
              </p:nvGrpSpPr>
              <p:grpSpPr>
                <a:xfrm>
                  <a:off x="185854" y="1064474"/>
                  <a:ext cx="3465418" cy="2854127"/>
                  <a:chOff x="546018" y="1064474"/>
                  <a:chExt cx="3465418" cy="2854127"/>
                </a:xfrm>
              </p:grpSpPr>
              <p:sp>
                <p:nvSpPr>
                  <p:cNvPr id="57" name="Text Box 7"/>
                  <p:cNvSpPr txBox="1">
                    <a:spLocks noChangeArrowheads="1"/>
                  </p:cNvSpPr>
                  <p:nvPr/>
                </p:nvSpPr>
                <p:spPr bwMode="auto">
                  <a:xfrm>
                    <a:off x="564974" y="1064474"/>
                    <a:ext cx="1223962" cy="646331"/>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a:solidFill>
                          <a:prstClr val="black"/>
                        </a:solidFill>
                      </a:rPr>
                      <a:t>e</a:t>
                    </a:r>
                    <a:r>
                      <a:rPr lang="en-US" dirty="0" smtClean="0">
                        <a:solidFill>
                          <a:prstClr val="black"/>
                        </a:solidFill>
                      </a:rPr>
                      <a:t>xcited state </a:t>
                    </a:r>
                  </a:p>
                </p:txBody>
              </p:sp>
              <p:grpSp>
                <p:nvGrpSpPr>
                  <p:cNvPr id="10" name="Group 87"/>
                  <p:cNvGrpSpPr>
                    <a:grpSpLocks/>
                  </p:cNvGrpSpPr>
                  <p:nvPr/>
                </p:nvGrpSpPr>
                <p:grpSpPr bwMode="auto">
                  <a:xfrm>
                    <a:off x="1566686" y="3047417"/>
                    <a:ext cx="2444750" cy="871184"/>
                    <a:chOff x="5972469" y="5696046"/>
                    <a:chExt cx="2444750" cy="871184"/>
                  </a:xfrm>
                </p:grpSpPr>
                <p:sp>
                  <p:nvSpPr>
                    <p:cNvPr id="70" name="Line 4"/>
                    <p:cNvSpPr>
                      <a:spLocks noChangeShapeType="1"/>
                    </p:cNvSpPr>
                    <p:nvPr/>
                  </p:nvSpPr>
                  <p:spPr bwMode="auto">
                    <a:xfrm>
                      <a:off x="5972469" y="6096000"/>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71" name="Line 8"/>
                    <p:cNvSpPr>
                      <a:spLocks noChangeShapeType="1"/>
                    </p:cNvSpPr>
                    <p:nvPr/>
                  </p:nvSpPr>
                  <p:spPr bwMode="auto">
                    <a:xfrm>
                      <a:off x="6963069" y="5943600"/>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72" name="Line 9"/>
                    <p:cNvSpPr>
                      <a:spLocks noChangeShapeType="1"/>
                    </p:cNvSpPr>
                    <p:nvPr/>
                  </p:nvSpPr>
                  <p:spPr bwMode="auto">
                    <a:xfrm>
                      <a:off x="6963069" y="6379113"/>
                      <a:ext cx="457200" cy="0"/>
                    </a:xfrm>
                    <a:prstGeom prst="line">
                      <a:avLst/>
                    </a:prstGeom>
                    <a:noFill/>
                    <a:ln w="38100">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73" name="Line 10"/>
                    <p:cNvSpPr>
                      <a:spLocks noChangeShapeType="1"/>
                    </p:cNvSpPr>
                    <p:nvPr/>
                  </p:nvSpPr>
                  <p:spPr bwMode="auto">
                    <a:xfrm>
                      <a:off x="6963069" y="6000986"/>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74" name="Line 11"/>
                    <p:cNvSpPr>
                      <a:spLocks noChangeShapeType="1"/>
                    </p:cNvSpPr>
                    <p:nvPr/>
                  </p:nvSpPr>
                  <p:spPr bwMode="auto">
                    <a:xfrm flipV="1">
                      <a:off x="6734469" y="5943600"/>
                      <a:ext cx="228600" cy="15240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75" name="Line 12"/>
                    <p:cNvSpPr>
                      <a:spLocks noChangeShapeType="1"/>
                    </p:cNvSpPr>
                    <p:nvPr/>
                  </p:nvSpPr>
                  <p:spPr bwMode="auto">
                    <a:xfrm>
                      <a:off x="6734469" y="6111876"/>
                      <a:ext cx="228600" cy="267238"/>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76" name="Text Box 21"/>
                    <p:cNvSpPr txBox="1">
                      <a:spLocks noChangeArrowheads="1"/>
                    </p:cNvSpPr>
                    <p:nvPr/>
                  </p:nvSpPr>
                  <p:spPr bwMode="auto">
                    <a:xfrm>
                      <a:off x="7404394" y="6197898"/>
                      <a:ext cx="765579"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srgbClr val="CC0A20"/>
                          </a:solidFill>
                        </a:rPr>
                        <a:t>m</a:t>
                      </a:r>
                      <a:r>
                        <a:rPr lang="en-US" baseline="-25000" dirty="0" smtClean="0">
                          <a:solidFill>
                            <a:srgbClr val="CC0A20"/>
                          </a:solidFill>
                        </a:rPr>
                        <a:t>s</a:t>
                      </a:r>
                      <a:r>
                        <a:rPr lang="en-US" dirty="0" smtClean="0">
                          <a:solidFill>
                            <a:srgbClr val="CC0A20"/>
                          </a:solidFill>
                        </a:rPr>
                        <a:t> = 0</a:t>
                      </a:r>
                    </a:p>
                  </p:txBody>
                </p:sp>
                <p:sp>
                  <p:nvSpPr>
                    <p:cNvPr id="77" name="Text Box 22"/>
                    <p:cNvSpPr txBox="1">
                      <a:spLocks noChangeArrowheads="1"/>
                    </p:cNvSpPr>
                    <p:nvPr/>
                  </p:nvSpPr>
                  <p:spPr bwMode="auto">
                    <a:xfrm>
                      <a:off x="7420269" y="5696046"/>
                      <a:ext cx="996950" cy="39687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prstClr val="black"/>
                          </a:solidFill>
                        </a:rPr>
                        <a:t>m</a:t>
                      </a:r>
                      <a:r>
                        <a:rPr lang="en-US" baseline="-25000" dirty="0" smtClean="0">
                          <a:solidFill>
                            <a:prstClr val="black"/>
                          </a:solidFill>
                        </a:rPr>
                        <a:t>s</a:t>
                      </a:r>
                      <a:r>
                        <a:rPr lang="en-US" dirty="0" smtClean="0">
                          <a:solidFill>
                            <a:prstClr val="black"/>
                          </a:solidFill>
                        </a:rPr>
                        <a:t> = </a:t>
                      </a:r>
                      <a:r>
                        <a:rPr lang="en-US" dirty="0" smtClean="0">
                          <a:solidFill>
                            <a:prstClr val="black"/>
                          </a:solidFill>
                          <a:ea typeface="Times New Roman" pitchFamily="1" charset="0"/>
                          <a:cs typeface="Times New Roman" pitchFamily="1" charset="0"/>
                        </a:rPr>
                        <a:t>±1</a:t>
                      </a:r>
                    </a:p>
                  </p:txBody>
                </p:sp>
              </p:grpSp>
              <p:grpSp>
                <p:nvGrpSpPr>
                  <p:cNvPr id="11" name="Group 86"/>
                  <p:cNvGrpSpPr>
                    <a:grpSpLocks/>
                  </p:cNvGrpSpPr>
                  <p:nvPr/>
                </p:nvGrpSpPr>
                <p:grpSpPr bwMode="auto">
                  <a:xfrm>
                    <a:off x="1566686" y="1408785"/>
                    <a:ext cx="1344675" cy="273102"/>
                    <a:chOff x="5972469" y="4057414"/>
                    <a:chExt cx="1344675" cy="273102"/>
                  </a:xfrm>
                </p:grpSpPr>
                <p:sp>
                  <p:nvSpPr>
                    <p:cNvPr id="63" name="Line 5"/>
                    <p:cNvSpPr>
                      <a:spLocks noChangeShapeType="1"/>
                    </p:cNvSpPr>
                    <p:nvPr/>
                  </p:nvSpPr>
                  <p:spPr bwMode="auto">
                    <a:xfrm>
                      <a:off x="5972469" y="4162779"/>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64" name="Line 19"/>
                    <p:cNvSpPr>
                      <a:spLocks noChangeShapeType="1"/>
                    </p:cNvSpPr>
                    <p:nvPr/>
                  </p:nvSpPr>
                  <p:spPr bwMode="auto">
                    <a:xfrm>
                      <a:off x="6725062" y="4163426"/>
                      <a:ext cx="134882" cy="16709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65" name="Line 20"/>
                    <p:cNvSpPr>
                      <a:spLocks noChangeShapeType="1"/>
                    </p:cNvSpPr>
                    <p:nvPr/>
                  </p:nvSpPr>
                  <p:spPr bwMode="auto">
                    <a:xfrm flipV="1">
                      <a:off x="6725063" y="4057414"/>
                      <a:ext cx="161806" cy="85605"/>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66" name="Line 25"/>
                    <p:cNvSpPr>
                      <a:spLocks noChangeShapeType="1"/>
                    </p:cNvSpPr>
                    <p:nvPr/>
                  </p:nvSpPr>
                  <p:spPr bwMode="auto">
                    <a:xfrm>
                      <a:off x="5972469" y="4143021"/>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67" name="Line 43"/>
                    <p:cNvSpPr>
                      <a:spLocks noChangeShapeType="1"/>
                    </p:cNvSpPr>
                    <p:nvPr/>
                  </p:nvSpPr>
                  <p:spPr bwMode="auto">
                    <a:xfrm>
                      <a:off x="6859944" y="4330516"/>
                      <a:ext cx="457200" cy="0"/>
                    </a:xfrm>
                    <a:prstGeom prst="line">
                      <a:avLst/>
                    </a:prstGeom>
                    <a:noFill/>
                    <a:ln w="28575">
                      <a:solidFill>
                        <a:srgbClr val="A20000"/>
                      </a:solidFill>
                      <a:round/>
                      <a:headEnd/>
                      <a:tailEnd/>
                    </a:ln>
                  </p:spPr>
                  <p:txBody>
                    <a:bodyPr>
                      <a:prstTxWarp prst="textNoShape">
                        <a:avLst/>
                      </a:prstTxWarp>
                    </a:bodyPr>
                    <a:lstStyle/>
                    <a:p>
                      <a:pPr fontAlgn="base">
                        <a:spcBef>
                          <a:spcPct val="0"/>
                        </a:spcBef>
                        <a:spcAft>
                          <a:spcPct val="0"/>
                        </a:spcAft>
                      </a:pPr>
                      <a:endParaRPr lang="en-US" dirty="0" smtClean="0">
                        <a:solidFill>
                          <a:prstClr val="black"/>
                        </a:solidFill>
                        <a:latin typeface="Arial" pitchFamily="1" charset="0"/>
                      </a:endParaRPr>
                    </a:p>
                  </p:txBody>
                </p:sp>
                <p:sp>
                  <p:nvSpPr>
                    <p:cNvPr id="68" name="Line 46"/>
                    <p:cNvSpPr>
                      <a:spLocks noChangeShapeType="1"/>
                    </p:cNvSpPr>
                    <p:nvPr/>
                  </p:nvSpPr>
                  <p:spPr bwMode="auto">
                    <a:xfrm>
                      <a:off x="6859944" y="4099224"/>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69" name="Line 47"/>
                    <p:cNvSpPr>
                      <a:spLocks noChangeShapeType="1"/>
                    </p:cNvSpPr>
                    <p:nvPr/>
                  </p:nvSpPr>
                  <p:spPr bwMode="auto">
                    <a:xfrm>
                      <a:off x="6859944" y="4057414"/>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60" name="Text Box 6"/>
                  <p:cNvSpPr txBox="1">
                    <a:spLocks noChangeArrowheads="1"/>
                  </p:cNvSpPr>
                  <p:nvPr/>
                </p:nvSpPr>
                <p:spPr bwMode="auto">
                  <a:xfrm>
                    <a:off x="546018" y="3029191"/>
                    <a:ext cx="1219200" cy="646331"/>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smtClean="0">
                        <a:solidFill>
                          <a:prstClr val="black"/>
                        </a:solidFill>
                      </a:rPr>
                      <a:t>ground state</a:t>
                    </a:r>
                  </a:p>
                </p:txBody>
              </p:sp>
              <p:sp>
                <p:nvSpPr>
                  <p:cNvPr id="61" name="Line 5"/>
                  <p:cNvSpPr>
                    <a:spLocks noChangeShapeType="1"/>
                  </p:cNvSpPr>
                  <p:nvPr/>
                </p:nvSpPr>
                <p:spPr bwMode="auto">
                  <a:xfrm flipV="1">
                    <a:off x="3351605" y="2073981"/>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62" name="Line 5"/>
                  <p:cNvSpPr>
                    <a:spLocks noChangeShapeType="1"/>
                  </p:cNvSpPr>
                  <p:nvPr/>
                </p:nvSpPr>
                <p:spPr bwMode="auto">
                  <a:xfrm flipV="1">
                    <a:off x="3362210" y="2710414"/>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54" name="Line 20"/>
                <p:cNvSpPr>
                  <a:spLocks noChangeShapeType="1"/>
                </p:cNvSpPr>
                <p:nvPr/>
              </p:nvSpPr>
              <p:spPr bwMode="auto">
                <a:xfrm flipH="1" flipV="1">
                  <a:off x="2594992" y="1450595"/>
                  <a:ext cx="549355" cy="557858"/>
                </a:xfrm>
                <a:prstGeom prst="line">
                  <a:avLst/>
                </a:prstGeom>
                <a:noFill/>
                <a:ln w="19050" cmpd="sng">
                  <a:solidFill>
                    <a:schemeClr val="tx1"/>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5" name="Line 20"/>
                <p:cNvSpPr>
                  <a:spLocks noChangeShapeType="1"/>
                </p:cNvSpPr>
                <p:nvPr/>
              </p:nvSpPr>
              <p:spPr bwMode="auto">
                <a:xfrm flipH="1" flipV="1">
                  <a:off x="2559956" y="1408784"/>
                  <a:ext cx="459608" cy="1245076"/>
                </a:xfrm>
                <a:prstGeom prst="line">
                  <a:avLst/>
                </a:prstGeom>
                <a:noFill/>
                <a:ln w="19050" cmpd="sng">
                  <a:solidFill>
                    <a:schemeClr val="tx1"/>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6" name="Line 20"/>
                <p:cNvSpPr>
                  <a:spLocks noChangeShapeType="1"/>
                </p:cNvSpPr>
                <p:nvPr/>
              </p:nvSpPr>
              <p:spPr bwMode="auto">
                <a:xfrm flipV="1">
                  <a:off x="2514117" y="2808074"/>
                  <a:ext cx="517377" cy="797697"/>
                </a:xfrm>
                <a:prstGeom prst="line">
                  <a:avLst/>
                </a:prstGeom>
                <a:noFill/>
                <a:ln w="12700" cmpd="sng">
                  <a:solidFill>
                    <a:schemeClr val="bg1">
                      <a:lumMod val="50000"/>
                    </a:schemeClr>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sp>
          <p:nvSpPr>
            <p:cNvPr id="91" name="TextBox 90"/>
            <p:cNvSpPr txBox="1"/>
            <p:nvPr/>
          </p:nvSpPr>
          <p:spPr>
            <a:xfrm rot="2806729">
              <a:off x="2565739" y="1202277"/>
              <a:ext cx="533281" cy="369332"/>
            </a:xfrm>
            <a:prstGeom prst="rect">
              <a:avLst/>
            </a:prstGeom>
            <a:noFill/>
          </p:spPr>
          <p:txBody>
            <a:bodyPr wrap="none" rtlCol="0">
              <a:spAutoFit/>
            </a:bodyPr>
            <a:lstStyle/>
            <a:p>
              <a:r>
                <a:rPr lang="en-US" dirty="0" smtClean="0"/>
                <a:t>fast</a:t>
              </a:r>
              <a:endParaRPr lang="en-US" dirty="0"/>
            </a:p>
          </p:txBody>
        </p:sp>
        <p:sp>
          <p:nvSpPr>
            <p:cNvPr id="92" name="TextBox 91"/>
            <p:cNvSpPr txBox="1"/>
            <p:nvPr/>
          </p:nvSpPr>
          <p:spPr>
            <a:xfrm rot="18367458">
              <a:off x="2292932" y="2511990"/>
              <a:ext cx="614659" cy="369332"/>
            </a:xfrm>
            <a:prstGeom prst="rect">
              <a:avLst/>
            </a:prstGeom>
            <a:noFill/>
          </p:spPr>
          <p:txBody>
            <a:bodyPr wrap="none" rtlCol="0">
              <a:spAutoFit/>
            </a:bodyPr>
            <a:lstStyle/>
            <a:p>
              <a:r>
                <a:rPr lang="en-US" dirty="0" smtClean="0">
                  <a:solidFill>
                    <a:schemeClr val="bg1">
                      <a:lumMod val="50000"/>
                    </a:schemeClr>
                  </a:solidFill>
                </a:rPr>
                <a:t>slow</a:t>
              </a:r>
              <a:endParaRPr lang="en-US" dirty="0">
                <a:solidFill>
                  <a:schemeClr val="bg1">
                    <a:lumMod val="50000"/>
                  </a:schemeClr>
                </a:solidFill>
              </a:endParaRPr>
            </a:p>
          </p:txBody>
        </p:sp>
        <p:grpSp>
          <p:nvGrpSpPr>
            <p:cNvPr id="12" name="Group 88"/>
            <p:cNvGrpSpPr>
              <a:grpSpLocks/>
            </p:cNvGrpSpPr>
            <p:nvPr/>
          </p:nvGrpSpPr>
          <p:grpSpPr bwMode="auto">
            <a:xfrm>
              <a:off x="1485771" y="871316"/>
              <a:ext cx="14250" cy="2362200"/>
              <a:chOff x="6339219" y="3733800"/>
              <a:chExt cx="14250" cy="2362200"/>
            </a:xfrm>
          </p:grpSpPr>
          <p:sp>
            <p:nvSpPr>
              <p:cNvPr id="94" name="Line 40"/>
              <p:cNvSpPr>
                <a:spLocks noChangeShapeType="1"/>
              </p:cNvSpPr>
              <p:nvPr/>
            </p:nvSpPr>
            <p:spPr bwMode="auto">
              <a:xfrm>
                <a:off x="6353469" y="4191000"/>
                <a:ext cx="0" cy="1524000"/>
              </a:xfrm>
              <a:prstGeom prst="line">
                <a:avLst/>
              </a:prstGeom>
              <a:noFill/>
              <a:ln w="57150">
                <a:solidFill>
                  <a:srgbClr val="990033"/>
                </a:solidFill>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95" name="Line 41"/>
              <p:cNvSpPr>
                <a:spLocks noChangeShapeType="1"/>
              </p:cNvSpPr>
              <p:nvPr/>
            </p:nvSpPr>
            <p:spPr bwMode="auto">
              <a:xfrm>
                <a:off x="6339219" y="3733800"/>
                <a:ext cx="0" cy="381000"/>
              </a:xfrm>
              <a:prstGeom prst="line">
                <a:avLst/>
              </a:prstGeom>
              <a:noFill/>
              <a:ln w="9525">
                <a:solidFill>
                  <a:schemeClr val="tx1"/>
                </a:solidFill>
                <a:prstDash val="dash"/>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96" name="Line 42"/>
              <p:cNvSpPr>
                <a:spLocks noChangeShapeType="1"/>
              </p:cNvSpPr>
              <p:nvPr/>
            </p:nvSpPr>
            <p:spPr bwMode="auto">
              <a:xfrm>
                <a:off x="6353469" y="5715000"/>
                <a:ext cx="0" cy="381000"/>
              </a:xfrm>
              <a:prstGeom prst="line">
                <a:avLst/>
              </a:prstGeom>
              <a:noFill/>
              <a:ln w="9525">
                <a:solidFill>
                  <a:schemeClr val="tx1"/>
                </a:solidFill>
                <a:prstDash val="dash"/>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97" name="Line 39"/>
            <p:cNvSpPr>
              <a:spLocks noChangeShapeType="1"/>
            </p:cNvSpPr>
            <p:nvPr/>
          </p:nvSpPr>
          <p:spPr bwMode="auto">
            <a:xfrm flipV="1">
              <a:off x="1271421" y="871316"/>
              <a:ext cx="0" cy="2362200"/>
            </a:xfrm>
            <a:prstGeom prst="line">
              <a:avLst/>
            </a:prstGeom>
            <a:noFill/>
            <a:ln w="57150">
              <a:solidFill>
                <a:srgbClr val="008000"/>
              </a:solidFill>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98" name="Line 20"/>
            <p:cNvSpPr>
              <a:spLocks noChangeShapeType="1"/>
            </p:cNvSpPr>
            <p:nvPr/>
          </p:nvSpPr>
          <p:spPr bwMode="auto">
            <a:xfrm flipH="1" flipV="1">
              <a:off x="2393233" y="1468877"/>
              <a:ext cx="295664" cy="685743"/>
            </a:xfrm>
            <a:prstGeom prst="line">
              <a:avLst/>
            </a:prstGeom>
            <a:noFill/>
            <a:ln w="12700" cmpd="sng">
              <a:solidFill>
                <a:schemeClr val="bg1">
                  <a:lumMod val="50000"/>
                </a:schemeClr>
              </a:solidFill>
              <a:prstDash val="sysDash"/>
              <a:round/>
              <a:headEnd type="triangle"/>
              <a:tailEnd type="none"/>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nvGrpSpPr>
          <p:cNvPr id="13" name="Group 106"/>
          <p:cNvGrpSpPr/>
          <p:nvPr/>
        </p:nvGrpSpPr>
        <p:grpSpPr>
          <a:xfrm>
            <a:off x="7391218" y="3823860"/>
            <a:ext cx="1695913" cy="2677719"/>
            <a:chOff x="7391218" y="3823860"/>
            <a:chExt cx="1695913" cy="2677719"/>
          </a:xfrm>
        </p:grpSpPr>
        <p:sp>
          <p:nvSpPr>
            <p:cNvPr id="100" name="TextBox 99"/>
            <p:cNvSpPr txBox="1"/>
            <p:nvPr/>
          </p:nvSpPr>
          <p:spPr>
            <a:xfrm>
              <a:off x="7391218" y="3823860"/>
              <a:ext cx="1031051" cy="369332"/>
            </a:xfrm>
            <a:prstGeom prst="rect">
              <a:avLst/>
            </a:prstGeom>
            <a:noFill/>
          </p:spPr>
          <p:txBody>
            <a:bodyPr wrap="none" rtlCol="0">
              <a:spAutoFit/>
            </a:bodyPr>
            <a:lstStyle/>
            <a:p>
              <a:r>
                <a:rPr lang="en-US" dirty="0" smtClean="0">
                  <a:solidFill>
                    <a:srgbClr val="000090"/>
                  </a:solidFill>
                </a:rPr>
                <a:t>1.42 GHz</a:t>
              </a:r>
              <a:endParaRPr lang="en-US" dirty="0">
                <a:solidFill>
                  <a:srgbClr val="000090"/>
                </a:solidFill>
              </a:endParaRPr>
            </a:p>
          </p:txBody>
        </p:sp>
        <p:sp>
          <p:nvSpPr>
            <p:cNvPr id="101" name="TextBox 100"/>
            <p:cNvSpPr txBox="1"/>
            <p:nvPr/>
          </p:nvSpPr>
          <p:spPr>
            <a:xfrm>
              <a:off x="8056080" y="6132247"/>
              <a:ext cx="1031051" cy="369332"/>
            </a:xfrm>
            <a:prstGeom prst="rect">
              <a:avLst/>
            </a:prstGeom>
            <a:noFill/>
          </p:spPr>
          <p:txBody>
            <a:bodyPr wrap="none" rtlCol="0">
              <a:spAutoFit/>
            </a:bodyPr>
            <a:lstStyle/>
            <a:p>
              <a:r>
                <a:rPr lang="en-US" dirty="0" smtClean="0">
                  <a:solidFill>
                    <a:srgbClr val="000090"/>
                  </a:solidFill>
                </a:rPr>
                <a:t>2.87 GHz</a:t>
              </a:r>
              <a:endParaRPr lang="en-US" dirty="0">
                <a:solidFill>
                  <a:srgbClr val="000090"/>
                </a:solidFill>
              </a:endParaRPr>
            </a:p>
          </p:txBody>
        </p:sp>
        <p:cxnSp>
          <p:nvCxnSpPr>
            <p:cNvPr id="103" name="Straight Arrow Connector 102"/>
            <p:cNvCxnSpPr/>
            <p:nvPr/>
          </p:nvCxnSpPr>
          <p:spPr>
            <a:xfrm rot="5400000">
              <a:off x="7600523" y="6327434"/>
              <a:ext cx="346702" cy="1588"/>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rot="5400000">
              <a:off x="7550701" y="4367194"/>
              <a:ext cx="307302" cy="1588"/>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grpSp>
      <p:graphicFrame>
        <p:nvGraphicFramePr>
          <p:cNvPr id="30722" name="Object 2"/>
          <p:cNvGraphicFramePr>
            <a:graphicFrameLocks noChangeAspect="1"/>
          </p:cNvGraphicFramePr>
          <p:nvPr/>
        </p:nvGraphicFramePr>
        <p:xfrm>
          <a:off x="307874" y="5196999"/>
          <a:ext cx="2792413" cy="541338"/>
        </p:xfrm>
        <a:graphic>
          <a:graphicData uri="http://schemas.openxmlformats.org/presentationml/2006/ole">
            <mc:AlternateContent xmlns:mc="http://schemas.openxmlformats.org/markup-compatibility/2006">
              <mc:Choice xmlns:v="urn:schemas-microsoft-com:vml" Requires="v">
                <p:oleObj spid="_x0000_s52395" name="Equation" r:id="rId7" imgW="1244520" imgH="241200" progId="Equation.3">
                  <p:embed/>
                </p:oleObj>
              </mc:Choice>
              <mc:Fallback>
                <p:oleObj name="Equation" r:id="rId7" imgW="1244520" imgH="241200" progId="Equation.3">
                  <p:embed/>
                  <p:pic>
                    <p:nvPicPr>
                      <p:cNvPr id="0" name="Picture 15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874" y="5196999"/>
                        <a:ext cx="2792413" cy="541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 name="Rectangle 122"/>
          <p:cNvSpPr/>
          <p:nvPr/>
        </p:nvSpPr>
        <p:spPr>
          <a:xfrm>
            <a:off x="5770968" y="3738027"/>
            <a:ext cx="3240499" cy="304254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30723" name="Object 3"/>
          <p:cNvGraphicFramePr>
            <a:graphicFrameLocks noChangeAspect="1"/>
          </p:cNvGraphicFramePr>
          <p:nvPr/>
        </p:nvGraphicFramePr>
        <p:xfrm>
          <a:off x="1092200" y="5891213"/>
          <a:ext cx="6210300" cy="741362"/>
        </p:xfrm>
        <a:graphic>
          <a:graphicData uri="http://schemas.openxmlformats.org/presentationml/2006/ole">
            <mc:AlternateContent xmlns:mc="http://schemas.openxmlformats.org/markup-compatibility/2006">
              <mc:Choice xmlns:v="urn:schemas-microsoft-com:vml" Requires="v">
                <p:oleObj spid="_x0000_s52396" name="Equation" r:id="rId9" imgW="2768600" imgH="304800" progId="Equation.3">
                  <p:embed/>
                </p:oleObj>
              </mc:Choice>
              <mc:Fallback>
                <p:oleObj name="Equation" r:id="rId9" imgW="2768600" imgH="304800" progId="Equation.3">
                  <p:embed/>
                  <p:pic>
                    <p:nvPicPr>
                      <p:cNvPr id="0" name="Picture 15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2200" y="5891213"/>
                        <a:ext cx="6210300" cy="741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4" name="TextBox 123"/>
          <p:cNvSpPr txBox="1"/>
          <p:nvPr/>
        </p:nvSpPr>
        <p:spPr>
          <a:xfrm>
            <a:off x="7440785" y="5929757"/>
            <a:ext cx="1434725" cy="646331"/>
          </a:xfrm>
          <a:prstGeom prst="rect">
            <a:avLst/>
          </a:prstGeom>
          <a:noFill/>
        </p:spPr>
        <p:txBody>
          <a:bodyPr wrap="square" rtlCol="0">
            <a:spAutoFit/>
          </a:bodyPr>
          <a:lstStyle/>
          <a:p>
            <a:r>
              <a:rPr lang="en-US" dirty="0" smtClean="0">
                <a:solidFill>
                  <a:srgbClr val="000090"/>
                </a:solidFill>
              </a:rPr>
              <a:t>Strain or electric field</a:t>
            </a:r>
            <a:endParaRPr lang="en-US" dirty="0">
              <a:solidFill>
                <a:srgbClr val="000090"/>
              </a:solidFill>
            </a:endParaRPr>
          </a:p>
        </p:txBody>
      </p:sp>
      <p:graphicFrame>
        <p:nvGraphicFramePr>
          <p:cNvPr id="313411" name="Object 67"/>
          <p:cNvGraphicFramePr>
            <a:graphicFrameLocks noChangeAspect="1"/>
          </p:cNvGraphicFramePr>
          <p:nvPr/>
        </p:nvGraphicFramePr>
        <p:xfrm>
          <a:off x="3221038" y="5237163"/>
          <a:ext cx="1508125" cy="447675"/>
        </p:xfrm>
        <a:graphic>
          <a:graphicData uri="http://schemas.openxmlformats.org/presentationml/2006/ole">
            <mc:AlternateContent xmlns:mc="http://schemas.openxmlformats.org/markup-compatibility/2006">
              <mc:Choice xmlns:v="urn:schemas-microsoft-com:vml" Requires="v">
                <p:oleObj spid="_x0000_s52397" name="Equation" r:id="rId11" imgW="673100" imgH="203200" progId="Equation.3">
                  <p:embed/>
                </p:oleObj>
              </mc:Choice>
              <mc:Fallback>
                <p:oleObj name="Equation" r:id="rId11" imgW="673100" imgH="203200" progId="Equation.3">
                  <p:embed/>
                  <p:pic>
                    <p:nvPicPr>
                      <p:cNvPr id="0" name="Picture 15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21038" y="5237163"/>
                        <a:ext cx="1508125" cy="447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3413" name="Object 69"/>
          <p:cNvGraphicFramePr>
            <a:graphicFrameLocks noChangeAspect="1"/>
          </p:cNvGraphicFramePr>
          <p:nvPr/>
        </p:nvGraphicFramePr>
        <p:xfrm>
          <a:off x="4904023" y="5172699"/>
          <a:ext cx="2252662" cy="798513"/>
        </p:xfrm>
        <a:graphic>
          <a:graphicData uri="http://schemas.openxmlformats.org/presentationml/2006/ole">
            <mc:AlternateContent xmlns:mc="http://schemas.openxmlformats.org/markup-compatibility/2006">
              <mc:Choice xmlns:v="urn:schemas-microsoft-com:vml" Requires="v">
                <p:oleObj spid="_x0000_s52398" name="Equation" r:id="rId13" imgW="990600" imgH="355600" progId="Equation.3">
                  <p:embed/>
                </p:oleObj>
              </mc:Choice>
              <mc:Fallback>
                <p:oleObj name="Equation" r:id="rId13" imgW="990600" imgH="355600" progId="Equation.3">
                  <p:embed/>
                  <p:pic>
                    <p:nvPicPr>
                      <p:cNvPr id="0" name="Picture 15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04023" y="5172699"/>
                        <a:ext cx="2252662"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06" name="Group 3"/>
          <p:cNvGrpSpPr/>
          <p:nvPr/>
        </p:nvGrpSpPr>
        <p:grpSpPr>
          <a:xfrm flipH="1">
            <a:off x="263931" y="800219"/>
            <a:ext cx="2059921" cy="1911243"/>
            <a:chOff x="643411" y="1164471"/>
            <a:chExt cx="1946238" cy="1933434"/>
          </a:xfrm>
        </p:grpSpPr>
        <p:sp>
          <p:nvSpPr>
            <p:cNvPr id="107" name="Oval 106"/>
            <p:cNvSpPr/>
            <p:nvPr/>
          </p:nvSpPr>
          <p:spPr>
            <a:xfrm>
              <a:off x="643411" y="1810877"/>
              <a:ext cx="210312" cy="2103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10" name="Straight Connector 109"/>
            <p:cNvCxnSpPr/>
            <p:nvPr/>
          </p:nvCxnSpPr>
          <p:spPr>
            <a:xfrm rot="10800000" flipH="1">
              <a:off x="766577" y="1610294"/>
              <a:ext cx="397659" cy="29326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2" name="Oval 111"/>
            <p:cNvSpPr/>
            <p:nvPr/>
          </p:nvSpPr>
          <p:spPr>
            <a:xfrm>
              <a:off x="2199844" y="1196598"/>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16" name="Oval 115"/>
            <p:cNvSpPr/>
            <p:nvPr/>
          </p:nvSpPr>
          <p:spPr>
            <a:xfrm>
              <a:off x="998539" y="152823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18" name="Oval 117"/>
            <p:cNvSpPr/>
            <p:nvPr/>
          </p:nvSpPr>
          <p:spPr>
            <a:xfrm>
              <a:off x="1211654" y="1164471"/>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19" name="Oval 118"/>
            <p:cNvSpPr/>
            <p:nvPr/>
          </p:nvSpPr>
          <p:spPr>
            <a:xfrm>
              <a:off x="673100" y="1190624"/>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20" name="Oval 119"/>
            <p:cNvSpPr/>
            <p:nvPr/>
          </p:nvSpPr>
          <p:spPr>
            <a:xfrm>
              <a:off x="1824037" y="1756835"/>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22" name="Oval 121"/>
            <p:cNvSpPr/>
            <p:nvPr/>
          </p:nvSpPr>
          <p:spPr>
            <a:xfrm>
              <a:off x="1290637" y="2378143"/>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28" name="Straight Connector 127"/>
            <p:cNvCxnSpPr>
              <a:stCxn id="119" idx="5"/>
            </p:cNvCxnSpPr>
            <p:nvPr/>
          </p:nvCxnSpPr>
          <p:spPr>
            <a:xfrm rot="16200000" flipH="1">
              <a:off x="885872" y="1415567"/>
              <a:ext cx="181541" cy="1700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rot="5400000" flipH="1" flipV="1">
              <a:off x="1113422" y="1342271"/>
              <a:ext cx="270830" cy="13917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0" name="Oval 129"/>
            <p:cNvSpPr/>
            <p:nvPr/>
          </p:nvSpPr>
          <p:spPr>
            <a:xfrm>
              <a:off x="1231373" y="2445616"/>
              <a:ext cx="237743" cy="237743"/>
            </a:xfrm>
            <a:prstGeom prst="ellipse">
              <a:avLst/>
            </a:prstGeom>
            <a:ln>
              <a:solidFill>
                <a:srgbClr val="660066"/>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200"/>
            </a:p>
          </p:txBody>
        </p:sp>
        <p:cxnSp>
          <p:nvCxnSpPr>
            <p:cNvPr id="131" name="Straight Connector 130"/>
            <p:cNvCxnSpPr/>
            <p:nvPr/>
          </p:nvCxnSpPr>
          <p:spPr>
            <a:xfrm>
              <a:off x="1153236" y="2418011"/>
              <a:ext cx="139174" cy="11516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2" name="Oval 131"/>
            <p:cNvSpPr/>
            <p:nvPr/>
          </p:nvSpPr>
          <p:spPr>
            <a:xfrm>
              <a:off x="792204" y="2730872"/>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33" name="Straight Connector 132"/>
            <p:cNvCxnSpPr/>
            <p:nvPr/>
          </p:nvCxnSpPr>
          <p:spPr>
            <a:xfrm flipV="1">
              <a:off x="929132" y="2634505"/>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rot="10800000" flipH="1" flipV="1">
              <a:off x="1413179" y="2620466"/>
              <a:ext cx="386818" cy="38479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V="1">
              <a:off x="1409129" y="2252882"/>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6" name="Oval 135"/>
            <p:cNvSpPr/>
            <p:nvPr/>
          </p:nvSpPr>
          <p:spPr>
            <a:xfrm>
              <a:off x="1656977" y="2143493"/>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37" name="Straight Connector 136"/>
            <p:cNvCxnSpPr/>
            <p:nvPr/>
          </p:nvCxnSpPr>
          <p:spPr>
            <a:xfrm>
              <a:off x="1791224" y="2276780"/>
              <a:ext cx="370426" cy="33767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8" name="Oval 137"/>
            <p:cNvSpPr/>
            <p:nvPr/>
          </p:nvSpPr>
          <p:spPr>
            <a:xfrm>
              <a:off x="2032939" y="2461689"/>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39" name="Straight Connector 138"/>
            <p:cNvCxnSpPr/>
            <p:nvPr/>
          </p:nvCxnSpPr>
          <p:spPr>
            <a:xfrm rot="5400000" flipH="1" flipV="1">
              <a:off x="1704749" y="1956980"/>
              <a:ext cx="279296" cy="111680"/>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0" name="Oval 139"/>
            <p:cNvSpPr/>
            <p:nvPr/>
          </p:nvSpPr>
          <p:spPr>
            <a:xfrm>
              <a:off x="1408639" y="1868326"/>
              <a:ext cx="292608" cy="292608"/>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41" name="Rectangle 140"/>
            <p:cNvSpPr/>
            <p:nvPr/>
          </p:nvSpPr>
          <p:spPr>
            <a:xfrm rot="2441537">
              <a:off x="1146709" y="1770113"/>
              <a:ext cx="343428"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2" name="Rectangle 141"/>
            <p:cNvSpPr/>
            <p:nvPr/>
          </p:nvSpPr>
          <p:spPr>
            <a:xfrm rot="19702570">
              <a:off x="1629897" y="1813491"/>
              <a:ext cx="373119" cy="78585"/>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3" name="Rectangle 142"/>
            <p:cNvSpPr/>
            <p:nvPr/>
          </p:nvSpPr>
          <p:spPr>
            <a:xfrm rot="2876004">
              <a:off x="1629208" y="2125005"/>
              <a:ext cx="117660" cy="76454"/>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4" name="Rectangle 143"/>
            <p:cNvSpPr/>
            <p:nvPr/>
          </p:nvSpPr>
          <p:spPr>
            <a:xfrm rot="17408157">
              <a:off x="1267976" y="2234042"/>
              <a:ext cx="378817"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45" name="Straight Connector 144"/>
            <p:cNvCxnSpPr/>
            <p:nvPr/>
          </p:nvCxnSpPr>
          <p:spPr>
            <a:xfrm rot="5400000" flipH="1" flipV="1">
              <a:off x="2045406" y="1376642"/>
              <a:ext cx="324598" cy="18544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6" name="TextBox 145"/>
            <p:cNvSpPr txBox="1"/>
            <p:nvPr/>
          </p:nvSpPr>
          <p:spPr>
            <a:xfrm>
              <a:off x="1152975" y="2389321"/>
              <a:ext cx="333670" cy="347253"/>
            </a:xfrm>
            <a:prstGeom prst="rect">
              <a:avLst/>
            </a:prstGeom>
            <a:noFill/>
          </p:spPr>
          <p:txBody>
            <a:bodyPr wrap="square" rtlCol="0">
              <a:spAutoFit/>
            </a:bodyPr>
            <a:lstStyle/>
            <a:p>
              <a:endParaRPr lang="en-US" sz="2200" dirty="0">
                <a:solidFill>
                  <a:srgbClr val="660066"/>
                </a:solidFill>
              </a:endParaRPr>
            </a:p>
          </p:txBody>
        </p:sp>
        <p:sp>
          <p:nvSpPr>
            <p:cNvPr id="147" name="TextBox 146"/>
            <p:cNvSpPr txBox="1"/>
            <p:nvPr/>
          </p:nvSpPr>
          <p:spPr>
            <a:xfrm>
              <a:off x="1421090" y="1250074"/>
              <a:ext cx="315636" cy="778375"/>
            </a:xfrm>
            <a:prstGeom prst="rect">
              <a:avLst/>
            </a:prstGeom>
            <a:noFill/>
          </p:spPr>
          <p:txBody>
            <a:bodyPr wrap="square" rtlCol="0">
              <a:spAutoFit/>
            </a:bodyPr>
            <a:lstStyle/>
            <a:p>
              <a:r>
                <a:rPr lang="en-US" sz="2200" dirty="0" smtClean="0"/>
                <a:t>V</a:t>
              </a:r>
              <a:endParaRPr lang="en-US" sz="2200" dirty="0"/>
            </a:p>
          </p:txBody>
        </p:sp>
        <p:sp>
          <p:nvSpPr>
            <p:cNvPr id="148" name="Oval 147"/>
            <p:cNvSpPr/>
            <p:nvPr/>
          </p:nvSpPr>
          <p:spPr>
            <a:xfrm>
              <a:off x="1959465" y="1604432"/>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49" name="Straight Connector 148"/>
            <p:cNvCxnSpPr/>
            <p:nvPr/>
          </p:nvCxnSpPr>
          <p:spPr>
            <a:xfrm rot="16200000" flipH="1">
              <a:off x="1855774" y="1480678"/>
              <a:ext cx="272312" cy="12209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2144718" y="1776748"/>
              <a:ext cx="370426" cy="3145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1" name="Oval 150"/>
            <p:cNvSpPr/>
            <p:nvPr/>
          </p:nvSpPr>
          <p:spPr>
            <a:xfrm>
              <a:off x="1753934" y="1235627"/>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52" name="Oval 151"/>
            <p:cNvSpPr/>
            <p:nvPr/>
          </p:nvSpPr>
          <p:spPr>
            <a:xfrm>
              <a:off x="2351906" y="1930473"/>
              <a:ext cx="237743" cy="2377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53" name="Oval 152"/>
            <p:cNvSpPr/>
            <p:nvPr/>
          </p:nvSpPr>
          <p:spPr>
            <a:xfrm>
              <a:off x="1668328" y="2841121"/>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54" name="Oval 153"/>
            <p:cNvSpPr/>
            <p:nvPr/>
          </p:nvSpPr>
          <p:spPr>
            <a:xfrm>
              <a:off x="895921" y="2214142"/>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grpSp>
      <p:cxnSp>
        <p:nvCxnSpPr>
          <p:cNvPr id="155" name="Straight Arrow Connector 154"/>
          <p:cNvCxnSpPr/>
          <p:nvPr/>
        </p:nvCxnSpPr>
        <p:spPr>
          <a:xfrm rot="16200000" flipV="1">
            <a:off x="1034028" y="1420068"/>
            <a:ext cx="635212" cy="276928"/>
          </a:xfrm>
          <a:prstGeom prst="straightConnector1">
            <a:avLst/>
          </a:prstGeom>
          <a:ln w="76200" cap="flat" cmpd="sng" algn="ctr">
            <a:solidFill>
              <a:srgbClr val="8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rot="16200000" flipV="1">
            <a:off x="1343791" y="2064279"/>
            <a:ext cx="412193" cy="177866"/>
          </a:xfrm>
          <a:prstGeom prst="straightConnector1">
            <a:avLst/>
          </a:prstGeom>
          <a:ln w="7620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9" name="Rectangle 158"/>
          <p:cNvSpPr/>
          <p:nvPr/>
        </p:nvSpPr>
        <p:spPr>
          <a:xfrm>
            <a:off x="1485880" y="2509375"/>
            <a:ext cx="333670" cy="369332"/>
          </a:xfrm>
          <a:prstGeom prst="rect">
            <a:avLst/>
          </a:prstGeom>
        </p:spPr>
        <p:txBody>
          <a:bodyPr wrap="none">
            <a:spAutoFit/>
          </a:bodyPr>
          <a:lstStyle/>
          <a:p>
            <a:r>
              <a:rPr lang="en-US" dirty="0" smtClean="0">
                <a:solidFill>
                  <a:srgbClr val="660066"/>
                </a:solidFill>
              </a:rPr>
              <a:t>N</a:t>
            </a:r>
            <a:endParaRPr lang="en-US" dirty="0">
              <a:solidFill>
                <a:srgbClr val="660066"/>
              </a:solidFill>
            </a:endParaRPr>
          </a:p>
        </p:txBody>
      </p:sp>
      <p:cxnSp>
        <p:nvCxnSpPr>
          <p:cNvPr id="160" name="Straight Arrow Connector 159"/>
          <p:cNvCxnSpPr/>
          <p:nvPr/>
        </p:nvCxnSpPr>
        <p:spPr>
          <a:xfrm rot="5400000" flipH="1" flipV="1">
            <a:off x="1960271" y="895016"/>
            <a:ext cx="412194" cy="117389"/>
          </a:xfrm>
          <a:prstGeom prst="straightConnector1">
            <a:avLst/>
          </a:prstGeom>
          <a:ln w="7620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nvGrpSpPr>
          <p:cNvPr id="162" name="Group 161"/>
          <p:cNvGrpSpPr/>
          <p:nvPr/>
        </p:nvGrpSpPr>
        <p:grpSpPr>
          <a:xfrm>
            <a:off x="5655525" y="523220"/>
            <a:ext cx="3331393" cy="3158388"/>
            <a:chOff x="5655525" y="523220"/>
            <a:chExt cx="3331393" cy="3158388"/>
          </a:xfrm>
        </p:grpSpPr>
        <p:grpSp>
          <p:nvGrpSpPr>
            <p:cNvPr id="163" name="Group 109"/>
            <p:cNvGrpSpPr/>
            <p:nvPr/>
          </p:nvGrpSpPr>
          <p:grpSpPr>
            <a:xfrm>
              <a:off x="5655525" y="559002"/>
              <a:ext cx="3300756" cy="3122606"/>
              <a:chOff x="1223425" y="2710503"/>
              <a:chExt cx="3752972" cy="3322011"/>
            </a:xfrm>
          </p:grpSpPr>
          <p:pic>
            <p:nvPicPr>
              <p:cNvPr id="165" name="Picture 164"/>
              <p:cNvPicPr>
                <a:picLocks noChangeAspect="1"/>
              </p:cNvPicPr>
              <p:nvPr/>
            </p:nvPicPr>
            <p:blipFill>
              <a:blip r:embed="rId15"/>
              <a:srcRect l="5273" t="3988" b="2977"/>
              <a:stretch>
                <a:fillRect/>
              </a:stretch>
            </p:blipFill>
            <p:spPr>
              <a:xfrm>
                <a:off x="1232153" y="2795799"/>
                <a:ext cx="3744244" cy="3094938"/>
              </a:xfrm>
              <a:prstGeom prst="rect">
                <a:avLst/>
              </a:prstGeom>
            </p:spPr>
          </p:pic>
          <p:sp>
            <p:nvSpPr>
              <p:cNvPr id="166" name="Rectangle 165"/>
              <p:cNvSpPr/>
              <p:nvPr/>
            </p:nvSpPr>
            <p:spPr>
              <a:xfrm>
                <a:off x="1232153" y="2710503"/>
                <a:ext cx="322255" cy="43595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Rectangle 166"/>
              <p:cNvSpPr/>
              <p:nvPr/>
            </p:nvSpPr>
            <p:spPr>
              <a:xfrm>
                <a:off x="1223425" y="5596559"/>
                <a:ext cx="322255" cy="43595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4" name="TextBox 163"/>
            <p:cNvSpPr txBox="1"/>
            <p:nvPr/>
          </p:nvSpPr>
          <p:spPr>
            <a:xfrm>
              <a:off x="7148822" y="523220"/>
              <a:ext cx="1838096" cy="276999"/>
            </a:xfrm>
            <a:prstGeom prst="rect">
              <a:avLst/>
            </a:prstGeom>
            <a:noFill/>
          </p:spPr>
          <p:txBody>
            <a:bodyPr wrap="square" rtlCol="0">
              <a:spAutoFit/>
            </a:bodyPr>
            <a:lstStyle/>
            <a:p>
              <a:r>
                <a:rPr lang="en-US" sz="1200" dirty="0" smtClean="0"/>
                <a:t>Neumann et al. 2008 NJP</a:t>
              </a:r>
              <a:endParaRPr lang="en-US" sz="1200" dirty="0"/>
            </a:p>
          </p:txBody>
        </p:sp>
      </p:grpSp>
      <p:sp>
        <p:nvSpPr>
          <p:cNvPr id="176" name="Rectangle 175"/>
          <p:cNvSpPr/>
          <p:nvPr/>
        </p:nvSpPr>
        <p:spPr>
          <a:xfrm>
            <a:off x="4478634" y="2664077"/>
            <a:ext cx="285678" cy="2234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p:cNvSpPr/>
          <p:nvPr/>
        </p:nvSpPr>
        <p:spPr>
          <a:xfrm>
            <a:off x="4126610" y="2478574"/>
            <a:ext cx="445390" cy="2328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p:cNvSpPr/>
          <p:nvPr/>
        </p:nvSpPr>
        <p:spPr>
          <a:xfrm>
            <a:off x="4494838" y="3514616"/>
            <a:ext cx="285678" cy="2234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Oval 180"/>
          <p:cNvSpPr/>
          <p:nvPr/>
        </p:nvSpPr>
        <p:spPr>
          <a:xfrm>
            <a:off x="8019962" y="2136240"/>
            <a:ext cx="418980" cy="1055673"/>
          </a:xfrm>
          <a:prstGeom prst="ellipse">
            <a:avLst/>
          </a:prstGeom>
          <a:noFill/>
          <a:ln w="38100"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6" name="Group 185"/>
          <p:cNvGrpSpPr/>
          <p:nvPr/>
        </p:nvGrpSpPr>
        <p:grpSpPr>
          <a:xfrm>
            <a:off x="6297559" y="4115276"/>
            <a:ext cx="2069797" cy="1074890"/>
            <a:chOff x="6297559" y="4115276"/>
            <a:chExt cx="2069797" cy="1074890"/>
          </a:xfrm>
        </p:grpSpPr>
        <p:sp>
          <p:nvSpPr>
            <p:cNvPr id="183" name="TextBox 182"/>
            <p:cNvSpPr txBox="1"/>
            <p:nvPr/>
          </p:nvSpPr>
          <p:spPr>
            <a:xfrm>
              <a:off x="6297559" y="4115276"/>
              <a:ext cx="2069797" cy="369332"/>
            </a:xfrm>
            <a:prstGeom prst="rect">
              <a:avLst/>
            </a:prstGeom>
            <a:noFill/>
          </p:spPr>
          <p:txBody>
            <a:bodyPr wrap="none" rtlCol="0">
              <a:spAutoFit/>
            </a:bodyPr>
            <a:lstStyle/>
            <a:p>
              <a:r>
                <a:rPr lang="en-US" dirty="0"/>
                <a:t>f</a:t>
              </a:r>
              <a:r>
                <a:rPr lang="en-US" dirty="0" smtClean="0"/>
                <a:t>ew kHz to 130 MHz</a:t>
              </a:r>
              <a:endParaRPr lang="en-US" dirty="0"/>
            </a:p>
          </p:txBody>
        </p:sp>
        <p:cxnSp>
          <p:nvCxnSpPr>
            <p:cNvPr id="185" name="Straight Arrow Connector 184"/>
            <p:cNvCxnSpPr/>
            <p:nvPr/>
          </p:nvCxnSpPr>
          <p:spPr>
            <a:xfrm rot="5400000">
              <a:off x="6193567" y="4631890"/>
              <a:ext cx="668526" cy="4480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88" name="TextBox 187"/>
          <p:cNvSpPr txBox="1"/>
          <p:nvPr/>
        </p:nvSpPr>
        <p:spPr>
          <a:xfrm>
            <a:off x="3100287" y="1042734"/>
            <a:ext cx="2451311" cy="1200329"/>
          </a:xfrm>
          <a:prstGeom prst="rect">
            <a:avLst/>
          </a:prstGeom>
          <a:noFill/>
        </p:spPr>
        <p:txBody>
          <a:bodyPr wrap="square" rtlCol="0">
            <a:spAutoFit/>
          </a:bodyPr>
          <a:lstStyle/>
          <a:p>
            <a:r>
              <a:rPr lang="en-US" dirty="0" smtClean="0"/>
              <a:t>Opportunity to address several nuclear spins!</a:t>
            </a:r>
          </a:p>
          <a:p>
            <a:r>
              <a:rPr lang="en-US" sz="1200" dirty="0" smtClean="0"/>
              <a:t>See Zhao et al. 2012 Nature Nano, </a:t>
            </a:r>
            <a:r>
              <a:rPr lang="en-US" sz="1200" dirty="0" err="1" smtClean="0"/>
              <a:t>Kolkowitz</a:t>
            </a:r>
            <a:r>
              <a:rPr lang="en-US" sz="1200" dirty="0" smtClean="0"/>
              <a:t> et al. 2012 PRL, </a:t>
            </a:r>
            <a:r>
              <a:rPr lang="en-US" sz="1200" dirty="0" err="1" smtClean="0"/>
              <a:t>Taminiau</a:t>
            </a:r>
            <a:r>
              <a:rPr lang="en-US" sz="1200" dirty="0" smtClean="0"/>
              <a:t> et al. 2012 PRL</a:t>
            </a:r>
          </a:p>
        </p:txBody>
      </p:sp>
    </p:spTree>
    <p:custDataLst>
      <p:tags r:id="rId2"/>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34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34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18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2836828" y="796390"/>
            <a:ext cx="1428596" cy="646331"/>
          </a:xfrm>
          <a:prstGeom prst="rect">
            <a:avLst/>
          </a:prstGeom>
          <a:noFill/>
        </p:spPr>
        <p:txBody>
          <a:bodyPr wrap="none" rtlCol="0">
            <a:spAutoFit/>
          </a:bodyPr>
          <a:lstStyle/>
          <a:p>
            <a:pPr>
              <a:buFont typeface="Arial"/>
              <a:buChar char="•"/>
            </a:pPr>
            <a:r>
              <a:rPr lang="en-US" b="1" dirty="0" smtClean="0">
                <a:solidFill>
                  <a:srgbClr val="7F7F7F"/>
                </a:solidFill>
              </a:rPr>
              <a:t> Polarization</a:t>
            </a:r>
          </a:p>
          <a:p>
            <a:pPr>
              <a:buFont typeface="Arial"/>
              <a:buChar char="•"/>
            </a:pPr>
            <a:r>
              <a:rPr lang="en-US" b="1" dirty="0" smtClean="0"/>
              <a:t> Detection</a:t>
            </a:r>
            <a:endParaRPr lang="en-US" b="1" dirty="0"/>
          </a:p>
        </p:txBody>
      </p:sp>
      <p:sp>
        <p:nvSpPr>
          <p:cNvPr id="3" name="TextBox 2"/>
          <p:cNvSpPr txBox="1"/>
          <p:nvPr/>
        </p:nvSpPr>
        <p:spPr>
          <a:xfrm>
            <a:off x="0"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Addressing nuclear spins in diamond</a:t>
            </a:r>
            <a:endParaRPr lang="en-US" sz="2800" b="1" dirty="0">
              <a:solidFill>
                <a:schemeClr val="bg1"/>
              </a:solidFill>
            </a:endParaRPr>
          </a:p>
        </p:txBody>
      </p:sp>
      <p:grpSp>
        <p:nvGrpSpPr>
          <p:cNvPr id="16" name="Group 3"/>
          <p:cNvGrpSpPr/>
          <p:nvPr/>
        </p:nvGrpSpPr>
        <p:grpSpPr>
          <a:xfrm flipH="1">
            <a:off x="263931" y="800219"/>
            <a:ext cx="2059921" cy="1911243"/>
            <a:chOff x="643411" y="1164471"/>
            <a:chExt cx="1946238" cy="1933434"/>
          </a:xfrm>
        </p:grpSpPr>
        <p:sp>
          <p:nvSpPr>
            <p:cNvPr id="107" name="Oval 106"/>
            <p:cNvSpPr/>
            <p:nvPr/>
          </p:nvSpPr>
          <p:spPr>
            <a:xfrm>
              <a:off x="643411" y="1810877"/>
              <a:ext cx="210312" cy="2103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10" name="Straight Connector 109"/>
            <p:cNvCxnSpPr/>
            <p:nvPr/>
          </p:nvCxnSpPr>
          <p:spPr>
            <a:xfrm rot="10800000" flipH="1">
              <a:off x="766577" y="1610294"/>
              <a:ext cx="397659" cy="29326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2" name="Oval 111"/>
            <p:cNvSpPr/>
            <p:nvPr/>
          </p:nvSpPr>
          <p:spPr>
            <a:xfrm>
              <a:off x="2199844" y="1196598"/>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16" name="Oval 115"/>
            <p:cNvSpPr/>
            <p:nvPr/>
          </p:nvSpPr>
          <p:spPr>
            <a:xfrm>
              <a:off x="998539" y="152823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18" name="Oval 117"/>
            <p:cNvSpPr/>
            <p:nvPr/>
          </p:nvSpPr>
          <p:spPr>
            <a:xfrm>
              <a:off x="1211654" y="1164471"/>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19" name="Oval 118"/>
            <p:cNvSpPr/>
            <p:nvPr/>
          </p:nvSpPr>
          <p:spPr>
            <a:xfrm>
              <a:off x="673100" y="1190624"/>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20" name="Oval 119"/>
            <p:cNvSpPr/>
            <p:nvPr/>
          </p:nvSpPr>
          <p:spPr>
            <a:xfrm>
              <a:off x="1824037" y="1756835"/>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22" name="Oval 121"/>
            <p:cNvSpPr/>
            <p:nvPr/>
          </p:nvSpPr>
          <p:spPr>
            <a:xfrm>
              <a:off x="1290637" y="2378143"/>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28" name="Straight Connector 127"/>
            <p:cNvCxnSpPr>
              <a:stCxn id="119" idx="5"/>
            </p:cNvCxnSpPr>
            <p:nvPr/>
          </p:nvCxnSpPr>
          <p:spPr>
            <a:xfrm rot="16200000" flipH="1">
              <a:off x="885872" y="1415567"/>
              <a:ext cx="181541" cy="1700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rot="5400000" flipH="1" flipV="1">
              <a:off x="1113422" y="1342271"/>
              <a:ext cx="270830" cy="13917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0" name="Oval 129"/>
            <p:cNvSpPr/>
            <p:nvPr/>
          </p:nvSpPr>
          <p:spPr>
            <a:xfrm>
              <a:off x="1231373" y="2445616"/>
              <a:ext cx="237743" cy="237743"/>
            </a:xfrm>
            <a:prstGeom prst="ellipse">
              <a:avLst/>
            </a:prstGeom>
            <a:ln>
              <a:solidFill>
                <a:srgbClr val="660066"/>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200"/>
            </a:p>
          </p:txBody>
        </p:sp>
        <p:cxnSp>
          <p:nvCxnSpPr>
            <p:cNvPr id="131" name="Straight Connector 130"/>
            <p:cNvCxnSpPr/>
            <p:nvPr/>
          </p:nvCxnSpPr>
          <p:spPr>
            <a:xfrm>
              <a:off x="1153236" y="2418011"/>
              <a:ext cx="139174" cy="11516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2" name="Oval 131"/>
            <p:cNvSpPr/>
            <p:nvPr/>
          </p:nvSpPr>
          <p:spPr>
            <a:xfrm>
              <a:off x="792204" y="2730872"/>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33" name="Straight Connector 132"/>
            <p:cNvCxnSpPr/>
            <p:nvPr/>
          </p:nvCxnSpPr>
          <p:spPr>
            <a:xfrm flipV="1">
              <a:off x="929132" y="2634505"/>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rot="10800000" flipH="1" flipV="1">
              <a:off x="1413179" y="2620466"/>
              <a:ext cx="386818" cy="38479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V="1">
              <a:off x="1409129" y="2252882"/>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6" name="Oval 135"/>
            <p:cNvSpPr/>
            <p:nvPr/>
          </p:nvSpPr>
          <p:spPr>
            <a:xfrm>
              <a:off x="1656977" y="2143493"/>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37" name="Straight Connector 136"/>
            <p:cNvCxnSpPr/>
            <p:nvPr/>
          </p:nvCxnSpPr>
          <p:spPr>
            <a:xfrm>
              <a:off x="1791224" y="2276780"/>
              <a:ext cx="370426" cy="33767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8" name="Oval 137"/>
            <p:cNvSpPr/>
            <p:nvPr/>
          </p:nvSpPr>
          <p:spPr>
            <a:xfrm>
              <a:off x="2032939" y="2461689"/>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39" name="Straight Connector 138"/>
            <p:cNvCxnSpPr/>
            <p:nvPr/>
          </p:nvCxnSpPr>
          <p:spPr>
            <a:xfrm rot="5400000" flipH="1" flipV="1">
              <a:off x="1704749" y="1956980"/>
              <a:ext cx="279296" cy="111680"/>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0" name="Oval 139"/>
            <p:cNvSpPr/>
            <p:nvPr/>
          </p:nvSpPr>
          <p:spPr>
            <a:xfrm>
              <a:off x="1408639" y="1868326"/>
              <a:ext cx="292608" cy="292608"/>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41" name="Rectangle 140"/>
            <p:cNvSpPr/>
            <p:nvPr/>
          </p:nvSpPr>
          <p:spPr>
            <a:xfrm rot="2441537">
              <a:off x="1146709" y="1770113"/>
              <a:ext cx="343428"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2" name="Rectangle 141"/>
            <p:cNvSpPr/>
            <p:nvPr/>
          </p:nvSpPr>
          <p:spPr>
            <a:xfrm rot="19702570">
              <a:off x="1629897" y="1813491"/>
              <a:ext cx="373119" cy="78585"/>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3" name="Rectangle 142"/>
            <p:cNvSpPr/>
            <p:nvPr/>
          </p:nvSpPr>
          <p:spPr>
            <a:xfrm rot="2876004">
              <a:off x="1629208" y="2125005"/>
              <a:ext cx="117660" cy="76454"/>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4" name="Rectangle 143"/>
            <p:cNvSpPr/>
            <p:nvPr/>
          </p:nvSpPr>
          <p:spPr>
            <a:xfrm rot="17408157">
              <a:off x="1267976" y="2234042"/>
              <a:ext cx="378817"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45" name="Straight Connector 144"/>
            <p:cNvCxnSpPr/>
            <p:nvPr/>
          </p:nvCxnSpPr>
          <p:spPr>
            <a:xfrm rot="5400000" flipH="1" flipV="1">
              <a:off x="2045406" y="1376642"/>
              <a:ext cx="324598" cy="18544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6" name="TextBox 145"/>
            <p:cNvSpPr txBox="1"/>
            <p:nvPr/>
          </p:nvSpPr>
          <p:spPr>
            <a:xfrm>
              <a:off x="1152975" y="2389321"/>
              <a:ext cx="333670" cy="347253"/>
            </a:xfrm>
            <a:prstGeom prst="rect">
              <a:avLst/>
            </a:prstGeom>
            <a:noFill/>
          </p:spPr>
          <p:txBody>
            <a:bodyPr wrap="square" rtlCol="0">
              <a:spAutoFit/>
            </a:bodyPr>
            <a:lstStyle/>
            <a:p>
              <a:endParaRPr lang="en-US" sz="2200" dirty="0">
                <a:solidFill>
                  <a:srgbClr val="660066"/>
                </a:solidFill>
              </a:endParaRPr>
            </a:p>
          </p:txBody>
        </p:sp>
        <p:sp>
          <p:nvSpPr>
            <p:cNvPr id="147" name="TextBox 146"/>
            <p:cNvSpPr txBox="1"/>
            <p:nvPr/>
          </p:nvSpPr>
          <p:spPr>
            <a:xfrm>
              <a:off x="1421090" y="1250074"/>
              <a:ext cx="315636" cy="778375"/>
            </a:xfrm>
            <a:prstGeom prst="rect">
              <a:avLst/>
            </a:prstGeom>
            <a:noFill/>
          </p:spPr>
          <p:txBody>
            <a:bodyPr wrap="square" rtlCol="0">
              <a:spAutoFit/>
            </a:bodyPr>
            <a:lstStyle/>
            <a:p>
              <a:r>
                <a:rPr lang="en-US" sz="2200" dirty="0" smtClean="0"/>
                <a:t>V</a:t>
              </a:r>
              <a:endParaRPr lang="en-US" sz="2200" dirty="0"/>
            </a:p>
          </p:txBody>
        </p:sp>
        <p:sp>
          <p:nvSpPr>
            <p:cNvPr id="148" name="Oval 147"/>
            <p:cNvSpPr/>
            <p:nvPr/>
          </p:nvSpPr>
          <p:spPr>
            <a:xfrm>
              <a:off x="1959465" y="1604432"/>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49" name="Straight Connector 148"/>
            <p:cNvCxnSpPr/>
            <p:nvPr/>
          </p:nvCxnSpPr>
          <p:spPr>
            <a:xfrm rot="16200000" flipH="1">
              <a:off x="1855774" y="1480678"/>
              <a:ext cx="272312" cy="12209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2144718" y="1776748"/>
              <a:ext cx="370426" cy="3145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1" name="Oval 150"/>
            <p:cNvSpPr/>
            <p:nvPr/>
          </p:nvSpPr>
          <p:spPr>
            <a:xfrm>
              <a:off x="1753934" y="1235627"/>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52" name="Oval 151"/>
            <p:cNvSpPr/>
            <p:nvPr/>
          </p:nvSpPr>
          <p:spPr>
            <a:xfrm>
              <a:off x="2351906" y="1930473"/>
              <a:ext cx="237743" cy="2377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53" name="Oval 152"/>
            <p:cNvSpPr/>
            <p:nvPr/>
          </p:nvSpPr>
          <p:spPr>
            <a:xfrm>
              <a:off x="1668328" y="2841121"/>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54" name="Oval 153"/>
            <p:cNvSpPr/>
            <p:nvPr/>
          </p:nvSpPr>
          <p:spPr>
            <a:xfrm>
              <a:off x="895921" y="2214142"/>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grpSp>
      <p:cxnSp>
        <p:nvCxnSpPr>
          <p:cNvPr id="155" name="Straight Arrow Connector 154"/>
          <p:cNvCxnSpPr/>
          <p:nvPr/>
        </p:nvCxnSpPr>
        <p:spPr>
          <a:xfrm rot="16200000" flipV="1">
            <a:off x="1034028" y="1420068"/>
            <a:ext cx="635212" cy="276928"/>
          </a:xfrm>
          <a:prstGeom prst="straightConnector1">
            <a:avLst/>
          </a:prstGeom>
          <a:ln w="76200" cap="flat" cmpd="sng" algn="ctr">
            <a:solidFill>
              <a:srgbClr val="8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rot="16200000" flipV="1">
            <a:off x="1343791" y="2064279"/>
            <a:ext cx="412193" cy="177866"/>
          </a:xfrm>
          <a:prstGeom prst="straightConnector1">
            <a:avLst/>
          </a:prstGeom>
          <a:ln w="7620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9" name="Rectangle 158"/>
          <p:cNvSpPr/>
          <p:nvPr/>
        </p:nvSpPr>
        <p:spPr>
          <a:xfrm>
            <a:off x="1485880" y="2509375"/>
            <a:ext cx="333670" cy="369332"/>
          </a:xfrm>
          <a:prstGeom prst="rect">
            <a:avLst/>
          </a:prstGeom>
        </p:spPr>
        <p:txBody>
          <a:bodyPr wrap="none">
            <a:spAutoFit/>
          </a:bodyPr>
          <a:lstStyle/>
          <a:p>
            <a:r>
              <a:rPr lang="en-US" dirty="0" smtClean="0">
                <a:solidFill>
                  <a:srgbClr val="660066"/>
                </a:solidFill>
              </a:rPr>
              <a:t>N</a:t>
            </a:r>
            <a:endParaRPr lang="en-US" dirty="0">
              <a:solidFill>
                <a:srgbClr val="660066"/>
              </a:solidFill>
            </a:endParaRPr>
          </a:p>
        </p:txBody>
      </p:sp>
      <p:cxnSp>
        <p:nvCxnSpPr>
          <p:cNvPr id="160" name="Straight Arrow Connector 159"/>
          <p:cNvCxnSpPr/>
          <p:nvPr/>
        </p:nvCxnSpPr>
        <p:spPr>
          <a:xfrm rot="5400000" flipH="1" flipV="1">
            <a:off x="1960271" y="895016"/>
            <a:ext cx="412194" cy="117389"/>
          </a:xfrm>
          <a:prstGeom prst="straightConnector1">
            <a:avLst/>
          </a:prstGeom>
          <a:ln w="7620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76" name="Rectangle 175"/>
          <p:cNvSpPr/>
          <p:nvPr/>
        </p:nvSpPr>
        <p:spPr>
          <a:xfrm>
            <a:off x="4478634" y="2664077"/>
            <a:ext cx="285678" cy="2234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p:cNvSpPr/>
          <p:nvPr/>
        </p:nvSpPr>
        <p:spPr>
          <a:xfrm>
            <a:off x="4126610" y="2478574"/>
            <a:ext cx="445390" cy="2328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p:cNvSpPr/>
          <p:nvPr/>
        </p:nvSpPr>
        <p:spPr>
          <a:xfrm>
            <a:off x="4494838" y="3514616"/>
            <a:ext cx="285678" cy="2234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TextBox 126"/>
          <p:cNvSpPr txBox="1"/>
          <p:nvPr/>
        </p:nvSpPr>
        <p:spPr>
          <a:xfrm>
            <a:off x="2833953" y="792875"/>
            <a:ext cx="1428596" cy="646331"/>
          </a:xfrm>
          <a:prstGeom prst="rect">
            <a:avLst/>
          </a:prstGeom>
          <a:noFill/>
        </p:spPr>
        <p:txBody>
          <a:bodyPr wrap="none" rtlCol="0">
            <a:spAutoFit/>
          </a:bodyPr>
          <a:lstStyle/>
          <a:p>
            <a:pPr>
              <a:buFont typeface="Arial"/>
              <a:buChar char="•"/>
            </a:pPr>
            <a:r>
              <a:rPr lang="en-US" b="1" dirty="0" smtClean="0"/>
              <a:t> Polarization</a:t>
            </a:r>
          </a:p>
          <a:p>
            <a:pPr>
              <a:buFont typeface="Arial"/>
              <a:buChar char="•"/>
            </a:pPr>
            <a:r>
              <a:rPr lang="en-US" b="1" dirty="0" smtClean="0">
                <a:solidFill>
                  <a:schemeClr val="bg1">
                    <a:lumMod val="50000"/>
                  </a:schemeClr>
                </a:solidFill>
              </a:rPr>
              <a:t> Detection</a:t>
            </a:r>
            <a:endParaRPr lang="en-US" b="1" dirty="0">
              <a:solidFill>
                <a:schemeClr val="bg1">
                  <a:lumMod val="50000"/>
                </a:schemeClr>
              </a:solidFill>
            </a:endParaRPr>
          </a:p>
        </p:txBody>
      </p:sp>
      <p:sp>
        <p:nvSpPr>
          <p:cNvPr id="156" name="TextBox 155"/>
          <p:cNvSpPr txBox="1"/>
          <p:nvPr/>
        </p:nvSpPr>
        <p:spPr>
          <a:xfrm>
            <a:off x="5042350" y="673402"/>
            <a:ext cx="3359175" cy="369332"/>
          </a:xfrm>
          <a:prstGeom prst="rect">
            <a:avLst/>
          </a:prstGeom>
          <a:noFill/>
        </p:spPr>
        <p:txBody>
          <a:bodyPr wrap="none" rtlCol="0">
            <a:spAutoFit/>
          </a:bodyPr>
          <a:lstStyle/>
          <a:p>
            <a:r>
              <a:rPr lang="en-US" dirty="0" smtClean="0"/>
              <a:t>Nuclear polarization at the ESLAC:</a:t>
            </a:r>
            <a:endParaRPr lang="en-US" dirty="0"/>
          </a:p>
        </p:txBody>
      </p:sp>
      <p:sp>
        <p:nvSpPr>
          <p:cNvPr id="158" name="TextBox 157"/>
          <p:cNvSpPr txBox="1"/>
          <p:nvPr/>
        </p:nvSpPr>
        <p:spPr>
          <a:xfrm>
            <a:off x="4780516" y="4425892"/>
            <a:ext cx="4098417" cy="923330"/>
          </a:xfrm>
          <a:prstGeom prst="rect">
            <a:avLst/>
          </a:prstGeom>
          <a:noFill/>
        </p:spPr>
        <p:txBody>
          <a:bodyPr wrap="square" rtlCol="0">
            <a:spAutoFit/>
          </a:bodyPr>
          <a:lstStyle/>
          <a:p>
            <a:r>
              <a:rPr lang="en-US" dirty="0" smtClean="0"/>
              <a:t>Resonant hyperfine flip-flops</a:t>
            </a:r>
          </a:p>
          <a:p>
            <a:r>
              <a:rPr lang="en-US" dirty="0" smtClean="0"/>
              <a:t>	=&gt; electron spin pumps nuclear spin </a:t>
            </a:r>
          </a:p>
          <a:p>
            <a:r>
              <a:rPr lang="en-US" dirty="0" smtClean="0"/>
              <a:t>	under optical excitation</a:t>
            </a:r>
            <a:endParaRPr lang="en-US" dirty="0"/>
          </a:p>
        </p:txBody>
      </p:sp>
      <p:grpSp>
        <p:nvGrpSpPr>
          <p:cNvPr id="170" name="Group 169"/>
          <p:cNvGrpSpPr/>
          <p:nvPr/>
        </p:nvGrpSpPr>
        <p:grpSpPr>
          <a:xfrm>
            <a:off x="5476130" y="1104763"/>
            <a:ext cx="3402803" cy="3118628"/>
            <a:chOff x="5476130" y="1104763"/>
            <a:chExt cx="3402803" cy="3118628"/>
          </a:xfrm>
        </p:grpSpPr>
        <p:pic>
          <p:nvPicPr>
            <p:cNvPr id="162" name="Picture 161"/>
            <p:cNvPicPr>
              <a:picLocks noChangeAspect="1"/>
            </p:cNvPicPr>
            <p:nvPr/>
          </p:nvPicPr>
          <p:blipFill>
            <a:blip r:embed="rId4"/>
            <a:stretch>
              <a:fillRect/>
            </a:stretch>
          </p:blipFill>
          <p:spPr>
            <a:xfrm>
              <a:off x="5476130" y="1104763"/>
              <a:ext cx="2338971" cy="3118628"/>
            </a:xfrm>
            <a:prstGeom prst="rect">
              <a:avLst/>
            </a:prstGeom>
          </p:spPr>
        </p:pic>
        <p:sp>
          <p:nvSpPr>
            <p:cNvPr id="163" name="TextBox 162"/>
            <p:cNvSpPr txBox="1"/>
            <p:nvPr/>
          </p:nvSpPr>
          <p:spPr>
            <a:xfrm>
              <a:off x="7746569" y="3438525"/>
              <a:ext cx="1132364" cy="461665"/>
            </a:xfrm>
            <a:prstGeom prst="rect">
              <a:avLst/>
            </a:prstGeom>
            <a:noFill/>
          </p:spPr>
          <p:txBody>
            <a:bodyPr wrap="square" rtlCol="0">
              <a:spAutoFit/>
            </a:bodyPr>
            <a:lstStyle/>
            <a:p>
              <a:r>
                <a:rPr lang="en-US" sz="1200" dirty="0" smtClean="0"/>
                <a:t>Jacques et al. 2009 PRL</a:t>
              </a:r>
              <a:endParaRPr lang="en-US" sz="1200" dirty="0"/>
            </a:p>
          </p:txBody>
        </p:sp>
      </p:grpSp>
      <p:pic>
        <p:nvPicPr>
          <p:cNvPr id="171" name="Picture 170"/>
          <p:cNvPicPr>
            <a:picLocks noChangeAspect="1"/>
          </p:cNvPicPr>
          <p:nvPr/>
        </p:nvPicPr>
        <p:blipFill>
          <a:blip r:embed="rId5"/>
          <a:srcRect r="53879"/>
          <a:stretch>
            <a:fillRect/>
          </a:stretch>
        </p:blipFill>
        <p:spPr>
          <a:xfrm>
            <a:off x="2579510" y="1447304"/>
            <a:ext cx="2896620" cy="2388955"/>
          </a:xfrm>
          <a:prstGeom prst="rect">
            <a:avLst/>
          </a:prstGeom>
        </p:spPr>
      </p:pic>
      <p:sp>
        <p:nvSpPr>
          <p:cNvPr id="175" name="TextBox 174"/>
          <p:cNvSpPr txBox="1"/>
          <p:nvPr/>
        </p:nvSpPr>
        <p:spPr>
          <a:xfrm>
            <a:off x="5274969" y="5368176"/>
            <a:ext cx="3378539" cy="646331"/>
          </a:xfrm>
          <a:prstGeom prst="rect">
            <a:avLst/>
          </a:prstGeom>
          <a:noFill/>
        </p:spPr>
        <p:txBody>
          <a:bodyPr wrap="square" rtlCol="0">
            <a:spAutoFit/>
          </a:bodyPr>
          <a:lstStyle/>
          <a:p>
            <a:r>
              <a:rPr lang="en-US" dirty="0" smtClean="0"/>
              <a:t>=&gt; different nuclear spin states exhibit different fluorescence</a:t>
            </a:r>
            <a:endParaRPr lang="en-US" dirty="0"/>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2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P spid="127" grpId="0"/>
      <p:bldP spid="156" grpId="0"/>
      <p:bldP spid="158" grpId="0"/>
      <p:bldP spid="17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4410" y="3003985"/>
            <a:ext cx="3354598" cy="1334993"/>
          </a:xfrm>
          <a:prstGeom prst="rect">
            <a:avLst/>
          </a:prstGeom>
        </p:spPr>
      </p:pic>
      <p:sp>
        <p:nvSpPr>
          <p:cNvPr id="3" name="TextBox 2"/>
          <p:cNvSpPr txBox="1"/>
          <p:nvPr/>
        </p:nvSpPr>
        <p:spPr>
          <a:xfrm>
            <a:off x="0"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Addressing nuclear spins in diamond</a:t>
            </a:r>
            <a:endParaRPr lang="en-US" sz="2800" b="1" dirty="0">
              <a:solidFill>
                <a:schemeClr val="bg1"/>
              </a:solidFill>
            </a:endParaRPr>
          </a:p>
        </p:txBody>
      </p:sp>
      <p:grpSp>
        <p:nvGrpSpPr>
          <p:cNvPr id="2" name="Group 3"/>
          <p:cNvGrpSpPr/>
          <p:nvPr/>
        </p:nvGrpSpPr>
        <p:grpSpPr>
          <a:xfrm flipH="1">
            <a:off x="263931" y="800219"/>
            <a:ext cx="2059921" cy="1911243"/>
            <a:chOff x="643411" y="1164471"/>
            <a:chExt cx="1946238" cy="1933434"/>
          </a:xfrm>
        </p:grpSpPr>
        <p:sp>
          <p:nvSpPr>
            <p:cNvPr id="107" name="Oval 106"/>
            <p:cNvSpPr/>
            <p:nvPr/>
          </p:nvSpPr>
          <p:spPr>
            <a:xfrm>
              <a:off x="643411" y="1810877"/>
              <a:ext cx="210312" cy="2103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10" name="Straight Connector 109"/>
            <p:cNvCxnSpPr/>
            <p:nvPr/>
          </p:nvCxnSpPr>
          <p:spPr>
            <a:xfrm rot="10800000" flipH="1">
              <a:off x="766577" y="1610294"/>
              <a:ext cx="397659" cy="29326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2" name="Oval 111"/>
            <p:cNvSpPr/>
            <p:nvPr/>
          </p:nvSpPr>
          <p:spPr>
            <a:xfrm>
              <a:off x="2199844" y="1196598"/>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16" name="Oval 115"/>
            <p:cNvSpPr/>
            <p:nvPr/>
          </p:nvSpPr>
          <p:spPr>
            <a:xfrm>
              <a:off x="998539" y="152823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18" name="Oval 117"/>
            <p:cNvSpPr/>
            <p:nvPr/>
          </p:nvSpPr>
          <p:spPr>
            <a:xfrm>
              <a:off x="1211654" y="1164471"/>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19" name="Oval 118"/>
            <p:cNvSpPr/>
            <p:nvPr/>
          </p:nvSpPr>
          <p:spPr>
            <a:xfrm>
              <a:off x="673100" y="1190624"/>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20" name="Oval 119"/>
            <p:cNvSpPr/>
            <p:nvPr/>
          </p:nvSpPr>
          <p:spPr>
            <a:xfrm>
              <a:off x="1824037" y="1756835"/>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22" name="Oval 121"/>
            <p:cNvSpPr/>
            <p:nvPr/>
          </p:nvSpPr>
          <p:spPr>
            <a:xfrm>
              <a:off x="1290637" y="2378143"/>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28" name="Straight Connector 127"/>
            <p:cNvCxnSpPr>
              <a:stCxn id="119" idx="5"/>
            </p:cNvCxnSpPr>
            <p:nvPr/>
          </p:nvCxnSpPr>
          <p:spPr>
            <a:xfrm rot="16200000" flipH="1">
              <a:off x="885872" y="1415567"/>
              <a:ext cx="181541" cy="1700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rot="5400000" flipH="1" flipV="1">
              <a:off x="1113422" y="1342271"/>
              <a:ext cx="270830" cy="13917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0" name="Oval 129"/>
            <p:cNvSpPr/>
            <p:nvPr/>
          </p:nvSpPr>
          <p:spPr>
            <a:xfrm>
              <a:off x="1231373" y="2445616"/>
              <a:ext cx="237743" cy="237743"/>
            </a:xfrm>
            <a:prstGeom prst="ellipse">
              <a:avLst/>
            </a:prstGeom>
            <a:ln>
              <a:solidFill>
                <a:srgbClr val="660066"/>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200"/>
            </a:p>
          </p:txBody>
        </p:sp>
        <p:cxnSp>
          <p:nvCxnSpPr>
            <p:cNvPr id="131" name="Straight Connector 130"/>
            <p:cNvCxnSpPr/>
            <p:nvPr/>
          </p:nvCxnSpPr>
          <p:spPr>
            <a:xfrm>
              <a:off x="1153236" y="2418011"/>
              <a:ext cx="139174" cy="11516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2" name="Oval 131"/>
            <p:cNvSpPr/>
            <p:nvPr/>
          </p:nvSpPr>
          <p:spPr>
            <a:xfrm>
              <a:off x="792204" y="2730872"/>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33" name="Straight Connector 132"/>
            <p:cNvCxnSpPr/>
            <p:nvPr/>
          </p:nvCxnSpPr>
          <p:spPr>
            <a:xfrm flipV="1">
              <a:off x="929132" y="2634505"/>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rot="10800000" flipH="1" flipV="1">
              <a:off x="1413179" y="2620466"/>
              <a:ext cx="386818" cy="38479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V="1">
              <a:off x="1409129" y="2252882"/>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6" name="Oval 135"/>
            <p:cNvSpPr/>
            <p:nvPr/>
          </p:nvSpPr>
          <p:spPr>
            <a:xfrm>
              <a:off x="1656977" y="2143493"/>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37" name="Straight Connector 136"/>
            <p:cNvCxnSpPr/>
            <p:nvPr/>
          </p:nvCxnSpPr>
          <p:spPr>
            <a:xfrm>
              <a:off x="1791224" y="2276780"/>
              <a:ext cx="370426" cy="33767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8" name="Oval 137"/>
            <p:cNvSpPr/>
            <p:nvPr/>
          </p:nvSpPr>
          <p:spPr>
            <a:xfrm>
              <a:off x="2032939" y="2461689"/>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39" name="Straight Connector 138"/>
            <p:cNvCxnSpPr/>
            <p:nvPr/>
          </p:nvCxnSpPr>
          <p:spPr>
            <a:xfrm rot="5400000" flipH="1" flipV="1">
              <a:off x="1704749" y="1956980"/>
              <a:ext cx="279296" cy="111680"/>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0" name="Oval 139"/>
            <p:cNvSpPr/>
            <p:nvPr/>
          </p:nvSpPr>
          <p:spPr>
            <a:xfrm>
              <a:off x="1408639" y="1868326"/>
              <a:ext cx="292608" cy="292608"/>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41" name="Rectangle 140"/>
            <p:cNvSpPr/>
            <p:nvPr/>
          </p:nvSpPr>
          <p:spPr>
            <a:xfrm rot="2441537">
              <a:off x="1146709" y="1770113"/>
              <a:ext cx="343428"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2" name="Rectangle 141"/>
            <p:cNvSpPr/>
            <p:nvPr/>
          </p:nvSpPr>
          <p:spPr>
            <a:xfrm rot="19702570">
              <a:off x="1629897" y="1813491"/>
              <a:ext cx="373119" cy="78585"/>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3" name="Rectangle 142"/>
            <p:cNvSpPr/>
            <p:nvPr/>
          </p:nvSpPr>
          <p:spPr>
            <a:xfrm rot="2876004">
              <a:off x="1629208" y="2125005"/>
              <a:ext cx="117660" cy="76454"/>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4" name="Rectangle 143"/>
            <p:cNvSpPr/>
            <p:nvPr/>
          </p:nvSpPr>
          <p:spPr>
            <a:xfrm rot="17408157">
              <a:off x="1267976" y="2234042"/>
              <a:ext cx="378817"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45" name="Straight Connector 144"/>
            <p:cNvCxnSpPr/>
            <p:nvPr/>
          </p:nvCxnSpPr>
          <p:spPr>
            <a:xfrm rot="5400000" flipH="1" flipV="1">
              <a:off x="2045406" y="1376642"/>
              <a:ext cx="324598" cy="18544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6" name="TextBox 145"/>
            <p:cNvSpPr txBox="1"/>
            <p:nvPr/>
          </p:nvSpPr>
          <p:spPr>
            <a:xfrm>
              <a:off x="1152975" y="2389321"/>
              <a:ext cx="333670" cy="347253"/>
            </a:xfrm>
            <a:prstGeom prst="rect">
              <a:avLst/>
            </a:prstGeom>
            <a:noFill/>
          </p:spPr>
          <p:txBody>
            <a:bodyPr wrap="square" rtlCol="0">
              <a:spAutoFit/>
            </a:bodyPr>
            <a:lstStyle/>
            <a:p>
              <a:endParaRPr lang="en-US" sz="2200" dirty="0">
                <a:solidFill>
                  <a:srgbClr val="660066"/>
                </a:solidFill>
              </a:endParaRPr>
            </a:p>
          </p:txBody>
        </p:sp>
        <p:sp>
          <p:nvSpPr>
            <p:cNvPr id="147" name="TextBox 146"/>
            <p:cNvSpPr txBox="1"/>
            <p:nvPr/>
          </p:nvSpPr>
          <p:spPr>
            <a:xfrm>
              <a:off x="1421090" y="1250074"/>
              <a:ext cx="315636" cy="778375"/>
            </a:xfrm>
            <a:prstGeom prst="rect">
              <a:avLst/>
            </a:prstGeom>
            <a:noFill/>
          </p:spPr>
          <p:txBody>
            <a:bodyPr wrap="square" rtlCol="0">
              <a:spAutoFit/>
            </a:bodyPr>
            <a:lstStyle/>
            <a:p>
              <a:r>
                <a:rPr lang="en-US" sz="2200" dirty="0" smtClean="0"/>
                <a:t>V</a:t>
              </a:r>
              <a:endParaRPr lang="en-US" sz="2200" dirty="0"/>
            </a:p>
          </p:txBody>
        </p:sp>
        <p:sp>
          <p:nvSpPr>
            <p:cNvPr id="148" name="Oval 147"/>
            <p:cNvSpPr/>
            <p:nvPr/>
          </p:nvSpPr>
          <p:spPr>
            <a:xfrm>
              <a:off x="1959465" y="1604432"/>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49" name="Straight Connector 148"/>
            <p:cNvCxnSpPr/>
            <p:nvPr/>
          </p:nvCxnSpPr>
          <p:spPr>
            <a:xfrm rot="16200000" flipH="1">
              <a:off x="1855774" y="1480678"/>
              <a:ext cx="272312" cy="12209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2144718" y="1776748"/>
              <a:ext cx="370426" cy="3145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1" name="Oval 150"/>
            <p:cNvSpPr/>
            <p:nvPr/>
          </p:nvSpPr>
          <p:spPr>
            <a:xfrm>
              <a:off x="1753934" y="1235627"/>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52" name="Oval 151"/>
            <p:cNvSpPr/>
            <p:nvPr/>
          </p:nvSpPr>
          <p:spPr>
            <a:xfrm>
              <a:off x="2351906" y="1930473"/>
              <a:ext cx="237743" cy="2377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53" name="Oval 152"/>
            <p:cNvSpPr/>
            <p:nvPr/>
          </p:nvSpPr>
          <p:spPr>
            <a:xfrm>
              <a:off x="1668328" y="2841121"/>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54" name="Oval 153"/>
            <p:cNvSpPr/>
            <p:nvPr/>
          </p:nvSpPr>
          <p:spPr>
            <a:xfrm>
              <a:off x="895921" y="2214142"/>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grpSp>
      <p:cxnSp>
        <p:nvCxnSpPr>
          <p:cNvPr id="155" name="Straight Arrow Connector 154"/>
          <p:cNvCxnSpPr/>
          <p:nvPr/>
        </p:nvCxnSpPr>
        <p:spPr>
          <a:xfrm rot="16200000" flipV="1">
            <a:off x="1034028" y="1420068"/>
            <a:ext cx="635212" cy="276928"/>
          </a:xfrm>
          <a:prstGeom prst="straightConnector1">
            <a:avLst/>
          </a:prstGeom>
          <a:ln w="76200" cap="flat" cmpd="sng" algn="ctr">
            <a:solidFill>
              <a:srgbClr val="8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p:nvPr/>
        </p:nvCxnSpPr>
        <p:spPr>
          <a:xfrm rot="16200000" flipV="1">
            <a:off x="1343791" y="2064279"/>
            <a:ext cx="412193" cy="177866"/>
          </a:xfrm>
          <a:prstGeom prst="straightConnector1">
            <a:avLst/>
          </a:prstGeom>
          <a:ln w="7620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59" name="Rectangle 158"/>
          <p:cNvSpPr/>
          <p:nvPr/>
        </p:nvSpPr>
        <p:spPr>
          <a:xfrm>
            <a:off x="1485880" y="2509375"/>
            <a:ext cx="333670" cy="369332"/>
          </a:xfrm>
          <a:prstGeom prst="rect">
            <a:avLst/>
          </a:prstGeom>
        </p:spPr>
        <p:txBody>
          <a:bodyPr wrap="none">
            <a:spAutoFit/>
          </a:bodyPr>
          <a:lstStyle/>
          <a:p>
            <a:r>
              <a:rPr lang="en-US" dirty="0" smtClean="0">
                <a:solidFill>
                  <a:srgbClr val="660066"/>
                </a:solidFill>
              </a:rPr>
              <a:t>N</a:t>
            </a:r>
            <a:endParaRPr lang="en-US" dirty="0">
              <a:solidFill>
                <a:srgbClr val="660066"/>
              </a:solidFill>
            </a:endParaRPr>
          </a:p>
        </p:txBody>
      </p:sp>
      <p:cxnSp>
        <p:nvCxnSpPr>
          <p:cNvPr id="160" name="Straight Arrow Connector 159"/>
          <p:cNvCxnSpPr/>
          <p:nvPr/>
        </p:nvCxnSpPr>
        <p:spPr>
          <a:xfrm rot="5400000" flipH="1" flipV="1">
            <a:off x="1960271" y="895016"/>
            <a:ext cx="412194" cy="117389"/>
          </a:xfrm>
          <a:prstGeom prst="straightConnector1">
            <a:avLst/>
          </a:prstGeom>
          <a:ln w="7620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2833953" y="792875"/>
            <a:ext cx="1428596" cy="646331"/>
          </a:xfrm>
          <a:prstGeom prst="rect">
            <a:avLst/>
          </a:prstGeom>
          <a:noFill/>
        </p:spPr>
        <p:txBody>
          <a:bodyPr wrap="none" rtlCol="0">
            <a:spAutoFit/>
          </a:bodyPr>
          <a:lstStyle/>
          <a:p>
            <a:pPr>
              <a:buFont typeface="Arial"/>
              <a:buChar char="•"/>
            </a:pPr>
            <a:r>
              <a:rPr lang="en-US" b="1" dirty="0" smtClean="0">
                <a:solidFill>
                  <a:srgbClr val="7F7F7F"/>
                </a:solidFill>
              </a:rPr>
              <a:t> Polarization</a:t>
            </a:r>
          </a:p>
          <a:p>
            <a:pPr>
              <a:buFont typeface="Arial"/>
              <a:buChar char="•"/>
            </a:pPr>
            <a:r>
              <a:rPr lang="en-US" b="1" dirty="0" smtClean="0"/>
              <a:t> Detection</a:t>
            </a:r>
            <a:endParaRPr lang="en-US" b="1" dirty="0"/>
          </a:p>
        </p:txBody>
      </p:sp>
      <p:grpSp>
        <p:nvGrpSpPr>
          <p:cNvPr id="83" name="Group 82"/>
          <p:cNvGrpSpPr/>
          <p:nvPr/>
        </p:nvGrpSpPr>
        <p:grpSpPr>
          <a:xfrm>
            <a:off x="2869886" y="1530821"/>
            <a:ext cx="4149734" cy="3114669"/>
            <a:chOff x="2004326" y="1792443"/>
            <a:chExt cx="4149734" cy="3114669"/>
          </a:xfrm>
        </p:grpSpPr>
        <p:sp>
          <p:nvSpPr>
            <p:cNvPr id="176" name="Rectangle 175"/>
            <p:cNvSpPr/>
            <p:nvPr/>
          </p:nvSpPr>
          <p:spPr>
            <a:xfrm>
              <a:off x="4478634" y="2664077"/>
              <a:ext cx="285678" cy="2234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p:cNvSpPr/>
            <p:nvPr/>
          </p:nvSpPr>
          <p:spPr>
            <a:xfrm>
              <a:off x="4126610" y="2478574"/>
              <a:ext cx="445390" cy="2328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p:cNvSpPr/>
            <p:nvPr/>
          </p:nvSpPr>
          <p:spPr>
            <a:xfrm>
              <a:off x="4494838" y="3514616"/>
              <a:ext cx="285678" cy="2234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3" name="Group 72"/>
            <p:cNvGrpSpPr>
              <a:grpSpLocks/>
            </p:cNvGrpSpPr>
            <p:nvPr/>
          </p:nvGrpSpPr>
          <p:grpSpPr bwMode="auto">
            <a:xfrm>
              <a:off x="3387048" y="2179793"/>
              <a:ext cx="2281238" cy="2139950"/>
              <a:chOff x="5724525" y="1157288"/>
              <a:chExt cx="2281238" cy="2139950"/>
            </a:xfrm>
          </p:grpSpPr>
          <p:pic>
            <p:nvPicPr>
              <p:cNvPr id="54" name="Picture 5"/>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5724525" y="1157288"/>
                <a:ext cx="2281238" cy="2139950"/>
              </a:xfrm>
              <a:prstGeom prst="rect">
                <a:avLst/>
              </a:prstGeom>
              <a:noFill/>
              <a:ln w="9525">
                <a:noFill/>
                <a:miter lim="800000"/>
                <a:headEnd/>
                <a:tailEnd/>
              </a:ln>
            </p:spPr>
          </p:pic>
          <p:cxnSp>
            <p:nvCxnSpPr>
              <p:cNvPr id="55" name="Straight Arrow Connector 54"/>
              <p:cNvCxnSpPr>
                <a:cxnSpLocks noChangeShapeType="1"/>
              </p:cNvCxnSpPr>
              <p:nvPr/>
            </p:nvCxnSpPr>
            <p:spPr bwMode="auto">
              <a:xfrm rot="5400000" flipH="1" flipV="1">
                <a:off x="6456363" y="1758950"/>
                <a:ext cx="649288" cy="423863"/>
              </a:xfrm>
              <a:prstGeom prst="straightConnector1">
                <a:avLst/>
              </a:prstGeom>
              <a:noFill/>
              <a:ln w="111125">
                <a:solidFill>
                  <a:srgbClr val="C20000"/>
                </a:solidFill>
                <a:round/>
                <a:headEnd/>
                <a:tailEnd type="triangle" w="med" len="med"/>
              </a:ln>
              <a:effectLst>
                <a:outerShdw blurRad="63500" dist="20000" dir="5400000" rotWithShape="0">
                  <a:srgbClr val="000000">
                    <a:alpha val="37999"/>
                  </a:srgbClr>
                </a:outerShdw>
              </a:effectLst>
            </p:spPr>
          </p:cxnSp>
          <p:cxnSp>
            <p:nvCxnSpPr>
              <p:cNvPr id="56" name="Straight Arrow Connector 55"/>
              <p:cNvCxnSpPr>
                <a:cxnSpLocks noChangeShapeType="1"/>
              </p:cNvCxnSpPr>
              <p:nvPr/>
            </p:nvCxnSpPr>
            <p:spPr bwMode="auto">
              <a:xfrm rot="5400000">
                <a:off x="6343650" y="2555876"/>
                <a:ext cx="319088" cy="131762"/>
              </a:xfrm>
              <a:prstGeom prst="straightConnector1">
                <a:avLst/>
              </a:prstGeom>
              <a:noFill/>
              <a:ln w="57150">
                <a:solidFill>
                  <a:srgbClr val="93CDDD"/>
                </a:solidFill>
                <a:round/>
                <a:headEnd/>
                <a:tailEnd type="triangle" w="med" len="med"/>
              </a:ln>
              <a:effectLst>
                <a:outerShdw blurRad="63500" dist="20000" dir="5400000" rotWithShape="0">
                  <a:srgbClr val="000000">
                    <a:alpha val="37999"/>
                  </a:srgbClr>
                </a:outerShdw>
              </a:effectLst>
            </p:spPr>
          </p:cxnSp>
        </p:grpSp>
        <p:grpSp>
          <p:nvGrpSpPr>
            <p:cNvPr id="57" name="Group 76"/>
            <p:cNvGrpSpPr/>
            <p:nvPr/>
          </p:nvGrpSpPr>
          <p:grpSpPr>
            <a:xfrm>
              <a:off x="2736173" y="1859118"/>
              <a:ext cx="3417887" cy="2460625"/>
              <a:chOff x="476250" y="2209800"/>
              <a:chExt cx="3417887" cy="2460625"/>
            </a:xfrm>
          </p:grpSpPr>
          <p:sp>
            <p:nvSpPr>
              <p:cNvPr id="58" name="Rectangle 57"/>
              <p:cNvSpPr/>
              <p:nvPr/>
            </p:nvSpPr>
            <p:spPr>
              <a:xfrm>
                <a:off x="476250" y="2209800"/>
                <a:ext cx="3417887" cy="2460625"/>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59" name="Group 64"/>
              <p:cNvGrpSpPr/>
              <p:nvPr/>
            </p:nvGrpSpPr>
            <p:grpSpPr>
              <a:xfrm>
                <a:off x="977550" y="2580590"/>
                <a:ext cx="2517860" cy="1550796"/>
                <a:chOff x="977550" y="2580590"/>
                <a:chExt cx="2517860" cy="1550796"/>
              </a:xfrm>
            </p:grpSpPr>
            <p:sp>
              <p:nvSpPr>
                <p:cNvPr id="62" name="Rectangle 61"/>
                <p:cNvSpPr/>
                <p:nvPr/>
              </p:nvSpPr>
              <p:spPr>
                <a:xfrm>
                  <a:off x="977550" y="2580590"/>
                  <a:ext cx="2517860" cy="154883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cxnSp>
              <p:nvCxnSpPr>
                <p:cNvPr id="63" name="Straight Connector 62"/>
                <p:cNvCxnSpPr/>
                <p:nvPr/>
              </p:nvCxnSpPr>
              <p:spPr>
                <a:xfrm rot="5400000" flipH="1" flipV="1">
                  <a:off x="1638656" y="4110748"/>
                  <a:ext cx="37356" cy="1588"/>
                </a:xfrm>
                <a:prstGeom prst="line">
                  <a:avLst/>
                </a:prstGeom>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flipH="1" flipV="1">
                  <a:off x="1818854" y="4111120"/>
                  <a:ext cx="37356" cy="1588"/>
                </a:xfrm>
                <a:prstGeom prst="line">
                  <a:avLst/>
                </a:prstGeom>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5400000" flipH="1" flipV="1">
                  <a:off x="2909412" y="4111914"/>
                  <a:ext cx="37356" cy="1588"/>
                </a:xfrm>
                <a:prstGeom prst="line">
                  <a:avLst/>
                </a:prstGeom>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60" name="TextBox 59"/>
              <p:cNvSpPr txBox="1"/>
              <p:nvPr/>
            </p:nvSpPr>
            <p:spPr>
              <a:xfrm>
                <a:off x="1319678" y="4087619"/>
                <a:ext cx="584014" cy="338554"/>
              </a:xfrm>
              <a:prstGeom prst="rect">
                <a:avLst/>
              </a:prstGeom>
              <a:noFill/>
            </p:spPr>
            <p:txBody>
              <a:bodyPr wrap="none" rtlCol="0">
                <a:spAutoFit/>
              </a:bodyPr>
              <a:lstStyle/>
              <a:p>
                <a:r>
                  <a:rPr lang="en-US" sz="1600" dirty="0" smtClean="0">
                    <a:solidFill>
                      <a:srgbClr val="000000"/>
                    </a:solidFill>
                  </a:rPr>
                  <a:t>2.86</a:t>
                </a:r>
                <a:endParaRPr lang="en-US" sz="1600" dirty="0">
                  <a:solidFill>
                    <a:srgbClr val="000000"/>
                  </a:solidFill>
                </a:endParaRPr>
              </a:p>
            </p:txBody>
          </p:sp>
          <p:sp>
            <p:nvSpPr>
              <p:cNvPr id="61" name="TextBox 60"/>
              <p:cNvSpPr txBox="1"/>
              <p:nvPr/>
            </p:nvSpPr>
            <p:spPr>
              <a:xfrm>
                <a:off x="2684830" y="4087619"/>
                <a:ext cx="584014" cy="338554"/>
              </a:xfrm>
              <a:prstGeom prst="rect">
                <a:avLst/>
              </a:prstGeom>
              <a:noFill/>
            </p:spPr>
            <p:txBody>
              <a:bodyPr wrap="none" rtlCol="0">
                <a:spAutoFit/>
              </a:bodyPr>
              <a:lstStyle/>
              <a:p>
                <a:r>
                  <a:rPr lang="en-US" sz="1600" dirty="0" smtClean="0">
                    <a:solidFill>
                      <a:srgbClr val="000000"/>
                    </a:solidFill>
                  </a:rPr>
                  <a:t>2.87</a:t>
                </a:r>
                <a:endParaRPr lang="en-US" sz="1600" dirty="0">
                  <a:solidFill>
                    <a:srgbClr val="000000"/>
                  </a:solidFill>
                </a:endParaRPr>
              </a:p>
            </p:txBody>
          </p:sp>
        </p:grpSp>
        <p:grpSp>
          <p:nvGrpSpPr>
            <p:cNvPr id="66" name="Group 72"/>
            <p:cNvGrpSpPr>
              <a:grpSpLocks/>
            </p:cNvGrpSpPr>
            <p:nvPr/>
          </p:nvGrpSpPr>
          <p:grpSpPr bwMode="auto">
            <a:xfrm>
              <a:off x="2004326" y="1792443"/>
              <a:ext cx="4149733" cy="3114669"/>
              <a:chOff x="-255589" y="2095500"/>
              <a:chExt cx="4149599" cy="3114209"/>
            </a:xfrm>
          </p:grpSpPr>
          <p:grpSp>
            <p:nvGrpSpPr>
              <p:cNvPr id="67" name="Group 81"/>
              <p:cNvGrpSpPr>
                <a:grpSpLocks/>
              </p:cNvGrpSpPr>
              <p:nvPr/>
            </p:nvGrpSpPr>
            <p:grpSpPr bwMode="auto">
              <a:xfrm>
                <a:off x="-255589" y="2095500"/>
                <a:ext cx="3733801" cy="2468563"/>
                <a:chOff x="-161" y="912"/>
                <a:chExt cx="2352" cy="1555"/>
              </a:xfrm>
            </p:grpSpPr>
            <p:pic>
              <p:nvPicPr>
                <p:cNvPr id="71" name="Picture 71" descr="ESR"/>
                <p:cNvPicPr>
                  <a:picLocks noChangeAspect="1" noChangeArrowheads="1"/>
                </p:cNvPicPr>
                <p:nvPr/>
              </p:nvPicPr>
              <p:blipFill>
                <a:blip r:embed="rId5"/>
                <a:srcRect l="25372" t="3905" r="21990" b="14159"/>
                <a:stretch>
                  <a:fillRect/>
                </a:stretch>
              </p:blipFill>
              <p:spPr bwMode="auto">
                <a:xfrm>
                  <a:off x="644" y="1212"/>
                  <a:ext cx="1537" cy="919"/>
                </a:xfrm>
                <a:prstGeom prst="rect">
                  <a:avLst/>
                </a:prstGeom>
                <a:noFill/>
                <a:ln w="9525">
                  <a:noFill/>
                  <a:miter lim="800000"/>
                  <a:headEnd/>
                  <a:tailEnd/>
                </a:ln>
              </p:spPr>
            </p:pic>
            <p:sp>
              <p:nvSpPr>
                <p:cNvPr id="72" name="Text Box 72"/>
                <p:cNvSpPr txBox="1">
                  <a:spLocks noChangeArrowheads="1"/>
                </p:cNvSpPr>
                <p:nvPr/>
              </p:nvSpPr>
              <p:spPr bwMode="auto">
                <a:xfrm>
                  <a:off x="604" y="912"/>
                  <a:ext cx="1456" cy="252"/>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2000" baseline="30000" smtClean="0">
                      <a:solidFill>
                        <a:srgbClr val="000000"/>
                      </a:solidFill>
                    </a:rPr>
                    <a:t>14</a:t>
                  </a:r>
                  <a:r>
                    <a:rPr lang="en-US" sz="2000" smtClean="0">
                      <a:solidFill>
                        <a:srgbClr val="000000"/>
                      </a:solidFill>
                    </a:rPr>
                    <a:t>N hyperfine lines</a:t>
                  </a:r>
                </a:p>
              </p:txBody>
            </p:sp>
            <p:sp>
              <p:nvSpPr>
                <p:cNvPr id="73" name="Text Box 76"/>
                <p:cNvSpPr txBox="1">
                  <a:spLocks noChangeArrowheads="1"/>
                </p:cNvSpPr>
                <p:nvPr/>
              </p:nvSpPr>
              <p:spPr bwMode="auto">
                <a:xfrm>
                  <a:off x="-161" y="2273"/>
                  <a:ext cx="2352" cy="194"/>
                </a:xfrm>
                <a:prstGeom prst="rect">
                  <a:avLst/>
                </a:prstGeom>
                <a:noFill/>
                <a:ln w="9525">
                  <a:noFill/>
                  <a:miter lim="800000"/>
                  <a:headEnd/>
                  <a:tailEnd/>
                </a:ln>
              </p:spPr>
              <p:txBody>
                <a:bodyPr wrap="square">
                  <a:prstTxWarp prst="textNoShape">
                    <a:avLst/>
                  </a:prstTxWarp>
                  <a:spAutoFit/>
                </a:bodyPr>
                <a:lstStyle/>
                <a:p>
                  <a:pPr algn="r" fontAlgn="base">
                    <a:spcBef>
                      <a:spcPct val="0"/>
                    </a:spcBef>
                    <a:spcAft>
                      <a:spcPct val="0"/>
                    </a:spcAft>
                  </a:pPr>
                  <a:r>
                    <a:rPr lang="en-US" sz="1400" dirty="0" smtClean="0">
                      <a:solidFill>
                        <a:srgbClr val="000000"/>
                      </a:solidFill>
                    </a:rPr>
                    <a:t>Microwave frequency  (GHz)</a:t>
                  </a:r>
                </a:p>
              </p:txBody>
            </p:sp>
            <p:sp>
              <p:nvSpPr>
                <p:cNvPr id="74" name="Text Box 77"/>
                <p:cNvSpPr txBox="1">
                  <a:spLocks noChangeArrowheads="1"/>
                </p:cNvSpPr>
                <p:nvPr/>
              </p:nvSpPr>
              <p:spPr bwMode="auto">
                <a:xfrm rot="16200000">
                  <a:off x="114" y="1576"/>
                  <a:ext cx="795" cy="194"/>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400" dirty="0" smtClean="0">
                      <a:solidFill>
                        <a:srgbClr val="000000"/>
                      </a:solidFill>
                    </a:rPr>
                    <a:t>Fluorescence</a:t>
                  </a:r>
                </a:p>
              </p:txBody>
            </p:sp>
          </p:grpSp>
          <p:grpSp>
            <p:nvGrpSpPr>
              <p:cNvPr id="68" name="Group 82"/>
              <p:cNvGrpSpPr>
                <a:grpSpLocks/>
              </p:cNvGrpSpPr>
              <p:nvPr/>
            </p:nvGrpSpPr>
            <p:grpSpPr bwMode="auto">
              <a:xfrm>
                <a:off x="476233" y="4074646"/>
                <a:ext cx="3417777" cy="1135063"/>
                <a:chOff x="447799" y="2113"/>
                <a:chExt cx="3417777" cy="715"/>
              </a:xfrm>
            </p:grpSpPr>
            <p:sp>
              <p:nvSpPr>
                <p:cNvPr id="69" name="Line 75"/>
                <p:cNvSpPr>
                  <a:spLocks noChangeShapeType="1"/>
                </p:cNvSpPr>
                <p:nvPr/>
              </p:nvSpPr>
              <p:spPr bwMode="auto">
                <a:xfrm flipV="1">
                  <a:off x="1792880" y="2113"/>
                  <a:ext cx="0" cy="385"/>
                </a:xfrm>
                <a:prstGeom prst="line">
                  <a:avLst/>
                </a:prstGeom>
                <a:noFill/>
                <a:ln w="38100">
                  <a:solidFill>
                    <a:srgbClr val="000090"/>
                  </a:solidFill>
                  <a:round/>
                  <a:headEnd/>
                  <a:tailEnd type="arrow" w="med" len="med"/>
                </a:ln>
              </p:spPr>
              <p:txBody>
                <a:bodyPr>
                  <a:prstTxWarp prst="textNoShape">
                    <a:avLst/>
                  </a:prstTxWarp>
                </a:bodyPr>
                <a:lstStyle/>
                <a:p>
                  <a:pPr fontAlgn="base">
                    <a:spcBef>
                      <a:spcPct val="0"/>
                    </a:spcBef>
                    <a:spcAft>
                      <a:spcPct val="0"/>
                    </a:spcAft>
                  </a:pPr>
                  <a:endParaRPr lang="en-US" smtClean="0">
                    <a:solidFill>
                      <a:srgbClr val="000000"/>
                    </a:solidFill>
                  </a:endParaRPr>
                </a:p>
              </p:txBody>
            </p:sp>
            <p:sp>
              <p:nvSpPr>
                <p:cNvPr id="70" name="Text Box 78"/>
                <p:cNvSpPr txBox="1">
                  <a:spLocks noChangeArrowheads="1"/>
                </p:cNvSpPr>
                <p:nvPr/>
              </p:nvSpPr>
              <p:spPr bwMode="auto">
                <a:xfrm flipH="1">
                  <a:off x="447799" y="2460"/>
                  <a:ext cx="3417777" cy="368"/>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sz="1600" dirty="0">
                      <a:solidFill>
                        <a:srgbClr val="000090"/>
                      </a:solidFill>
                    </a:rPr>
                    <a:t>Rotates electronic spin conditional on the nuclear spin state – a CNOT gate</a:t>
                  </a:r>
                </a:p>
              </p:txBody>
            </p:sp>
          </p:grpSp>
        </p:grpSp>
        <p:grpSp>
          <p:nvGrpSpPr>
            <p:cNvPr id="75" name="Group 78"/>
            <p:cNvGrpSpPr/>
            <p:nvPr/>
          </p:nvGrpSpPr>
          <p:grpSpPr>
            <a:xfrm>
              <a:off x="4094986" y="2464724"/>
              <a:ext cx="562064" cy="413568"/>
              <a:chOff x="1835063" y="2815406"/>
              <a:chExt cx="562064" cy="413568"/>
            </a:xfrm>
          </p:grpSpPr>
          <p:cxnSp>
            <p:nvCxnSpPr>
              <p:cNvPr id="76" name="Straight Arrow Connector 75"/>
              <p:cNvCxnSpPr>
                <a:cxnSpLocks noChangeShapeType="1"/>
              </p:cNvCxnSpPr>
              <p:nvPr/>
            </p:nvCxnSpPr>
            <p:spPr bwMode="auto">
              <a:xfrm rot="5400000">
                <a:off x="1645357" y="3037681"/>
                <a:ext cx="380999" cy="1588"/>
              </a:xfrm>
              <a:prstGeom prst="straightConnector1">
                <a:avLst/>
              </a:prstGeom>
              <a:noFill/>
              <a:ln w="57150">
                <a:solidFill>
                  <a:srgbClr val="4F81BD"/>
                </a:solidFill>
                <a:round/>
                <a:headEnd/>
                <a:tailEnd type="triangle" w="med" len="med"/>
              </a:ln>
              <a:effectLst>
                <a:outerShdw blurRad="63500" dist="20000" dir="5400000" rotWithShape="0">
                  <a:srgbClr val="000000">
                    <a:alpha val="37999"/>
                  </a:srgbClr>
                </a:outerShdw>
              </a:effectLst>
            </p:spPr>
          </p:cxnSp>
          <p:cxnSp>
            <p:nvCxnSpPr>
              <p:cNvPr id="77" name="Straight Arrow Connector 76"/>
              <p:cNvCxnSpPr>
                <a:cxnSpLocks noChangeShapeType="1"/>
              </p:cNvCxnSpPr>
              <p:nvPr/>
            </p:nvCxnSpPr>
            <p:spPr bwMode="auto">
              <a:xfrm rot="16200000" flipV="1">
                <a:off x="2221721" y="2989224"/>
                <a:ext cx="349224" cy="1588"/>
              </a:xfrm>
              <a:prstGeom prst="straightConnector1">
                <a:avLst/>
              </a:prstGeom>
              <a:noFill/>
              <a:ln w="57150">
                <a:solidFill>
                  <a:srgbClr val="4F81BD"/>
                </a:solidFill>
                <a:round/>
                <a:headEnd/>
                <a:tailEnd type="triangle" w="med" len="med"/>
              </a:ln>
              <a:effectLst>
                <a:outerShdw blurRad="63500" dist="20000" dir="5400000" rotWithShape="0">
                  <a:srgbClr val="000000">
                    <a:alpha val="37999"/>
                  </a:srgbClr>
                </a:outerShdw>
              </a:effectLst>
            </p:spPr>
          </p:cxnSp>
          <p:sp>
            <p:nvSpPr>
              <p:cNvPr id="78" name="Oval 77"/>
              <p:cNvSpPr/>
              <p:nvPr/>
            </p:nvSpPr>
            <p:spPr>
              <a:xfrm>
                <a:off x="2044343" y="2916211"/>
                <a:ext cx="178591" cy="182880"/>
              </a:xfrm>
              <a:prstGeom prst="ellipse">
                <a:avLst/>
              </a:prstGeom>
              <a:solidFill>
                <a:srgbClr val="9DD7E2"/>
              </a:solidFill>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grpSp>
        <p:nvGrpSpPr>
          <p:cNvPr id="88" name="Group 87"/>
          <p:cNvGrpSpPr/>
          <p:nvPr/>
        </p:nvGrpSpPr>
        <p:grpSpPr>
          <a:xfrm>
            <a:off x="734851" y="2980843"/>
            <a:ext cx="2801990" cy="1618292"/>
            <a:chOff x="734851" y="2980843"/>
            <a:chExt cx="2801990" cy="1618292"/>
          </a:xfrm>
        </p:grpSpPr>
        <p:sp>
          <p:nvSpPr>
            <p:cNvPr id="85" name="Rectangle 84"/>
            <p:cNvSpPr/>
            <p:nvPr/>
          </p:nvSpPr>
          <p:spPr>
            <a:xfrm>
              <a:off x="2713442" y="2980843"/>
              <a:ext cx="823399" cy="1404198"/>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a:off x="734851" y="3010480"/>
              <a:ext cx="233230" cy="94291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p:cNvSpPr/>
            <p:nvPr/>
          </p:nvSpPr>
          <p:spPr>
            <a:xfrm>
              <a:off x="777169" y="4014848"/>
              <a:ext cx="233230" cy="58428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9" name="TextBox 88"/>
          <p:cNvSpPr txBox="1"/>
          <p:nvPr/>
        </p:nvSpPr>
        <p:spPr>
          <a:xfrm>
            <a:off x="464583" y="4149968"/>
            <a:ext cx="2966793" cy="923330"/>
          </a:xfrm>
          <a:prstGeom prst="rect">
            <a:avLst/>
          </a:prstGeom>
          <a:noFill/>
        </p:spPr>
        <p:txBody>
          <a:bodyPr wrap="square" rtlCol="0">
            <a:spAutoFit/>
          </a:bodyPr>
          <a:lstStyle/>
          <a:p>
            <a:r>
              <a:rPr lang="en-US" dirty="0" smtClean="0"/>
              <a:t>For some lattice sites (and B fields), electron spin readout does not flip the nuclear spin</a:t>
            </a:r>
            <a:endParaRPr lang="en-US" dirty="0"/>
          </a:p>
        </p:txBody>
      </p:sp>
      <p:grpSp>
        <p:nvGrpSpPr>
          <p:cNvPr id="92" name="Group 91"/>
          <p:cNvGrpSpPr/>
          <p:nvPr/>
        </p:nvGrpSpPr>
        <p:grpSpPr>
          <a:xfrm>
            <a:off x="1237528" y="5100381"/>
            <a:ext cx="6050041" cy="1757619"/>
            <a:chOff x="1237528" y="5100381"/>
            <a:chExt cx="6050041" cy="1757619"/>
          </a:xfrm>
        </p:grpSpPr>
        <p:sp>
          <p:nvSpPr>
            <p:cNvPr id="90" name="TextBox 89"/>
            <p:cNvSpPr txBox="1"/>
            <p:nvPr/>
          </p:nvSpPr>
          <p:spPr>
            <a:xfrm>
              <a:off x="1237528" y="5100381"/>
              <a:ext cx="6050041" cy="369332"/>
            </a:xfrm>
            <a:prstGeom prst="rect">
              <a:avLst/>
            </a:prstGeom>
            <a:noFill/>
          </p:spPr>
          <p:txBody>
            <a:bodyPr wrap="none" rtlCol="0">
              <a:spAutoFit/>
            </a:bodyPr>
            <a:lstStyle/>
            <a:p>
              <a:r>
                <a:rPr lang="en-US" b="1" dirty="0" smtClean="0"/>
                <a:t>Repetitive, non-destructive detection of a single nuclear spin:</a:t>
              </a:r>
              <a:endParaRPr lang="en-US" b="1" dirty="0"/>
            </a:p>
          </p:txBody>
        </p:sp>
        <p:pic>
          <p:nvPicPr>
            <p:cNvPr id="91" name="Picture 90"/>
            <p:cNvPicPr>
              <a:picLocks noChangeAspect="1"/>
            </p:cNvPicPr>
            <p:nvPr/>
          </p:nvPicPr>
          <p:blipFill>
            <a:blip r:embed="rId6"/>
            <a:srcRect/>
            <a:stretch>
              <a:fillRect/>
            </a:stretch>
          </p:blipFill>
          <p:spPr bwMode="auto">
            <a:xfrm>
              <a:off x="1701546" y="5502275"/>
              <a:ext cx="4953000" cy="1355725"/>
            </a:xfrm>
            <a:prstGeom prst="rect">
              <a:avLst/>
            </a:prstGeom>
            <a:noFill/>
            <a:ln w="9525">
              <a:noFill/>
              <a:miter lim="800000"/>
              <a:headEnd/>
              <a:tailEnd/>
            </a:ln>
          </p:spPr>
        </p:pic>
      </p:grpSp>
      <p:sp>
        <p:nvSpPr>
          <p:cNvPr id="93" name="TextBox 92"/>
          <p:cNvSpPr txBox="1"/>
          <p:nvPr/>
        </p:nvSpPr>
        <p:spPr>
          <a:xfrm rot="19729718">
            <a:off x="6831847" y="5291365"/>
            <a:ext cx="2191575" cy="1077218"/>
          </a:xfrm>
          <a:prstGeom prst="rect">
            <a:avLst/>
          </a:prstGeom>
          <a:noFill/>
        </p:spPr>
        <p:txBody>
          <a:bodyPr wrap="square" rtlCol="0">
            <a:spAutoFit/>
          </a:bodyPr>
          <a:lstStyle/>
          <a:p>
            <a:r>
              <a:rPr lang="en-US" sz="1600" b="1" dirty="0" smtClean="0">
                <a:solidFill>
                  <a:schemeClr val="accent2">
                    <a:lumMod val="75000"/>
                  </a:schemeClr>
                </a:solidFill>
              </a:rPr>
              <a:t>Single shot detection and preparation by measurement</a:t>
            </a:r>
          </a:p>
          <a:p>
            <a:r>
              <a:rPr lang="en-US" sz="1600" b="1" dirty="0" smtClean="0">
                <a:solidFill>
                  <a:schemeClr val="accent2">
                    <a:lumMod val="75000"/>
                  </a:schemeClr>
                </a:solidFill>
              </a:rPr>
              <a:t> </a:t>
            </a:r>
            <a:endParaRPr lang="en-US" sz="1600" b="1" dirty="0">
              <a:solidFill>
                <a:schemeClr val="accent2">
                  <a:lumMod val="75000"/>
                </a:schemeClr>
              </a:solidFill>
            </a:endParaRPr>
          </a:p>
        </p:txBody>
      </p:sp>
      <p:sp>
        <p:nvSpPr>
          <p:cNvPr id="94" name="TextBox 93"/>
          <p:cNvSpPr txBox="1"/>
          <p:nvPr/>
        </p:nvSpPr>
        <p:spPr>
          <a:xfrm>
            <a:off x="1081435" y="5961212"/>
            <a:ext cx="828633" cy="646331"/>
          </a:xfrm>
          <a:prstGeom prst="rect">
            <a:avLst/>
          </a:prstGeom>
          <a:noFill/>
        </p:spPr>
        <p:txBody>
          <a:bodyPr wrap="square" rtlCol="0">
            <a:spAutoFit/>
          </a:bodyPr>
          <a:lstStyle/>
          <a:p>
            <a:r>
              <a:rPr lang="en-US" sz="1200" dirty="0" smtClean="0"/>
              <a:t>Neumann et al 2010 Science</a:t>
            </a:r>
          </a:p>
        </p:txBody>
      </p:sp>
      <p:sp>
        <p:nvSpPr>
          <p:cNvPr id="95" name="TextBox 94"/>
          <p:cNvSpPr txBox="1"/>
          <p:nvPr/>
        </p:nvSpPr>
        <p:spPr>
          <a:xfrm>
            <a:off x="7019620" y="3846432"/>
            <a:ext cx="2139269" cy="1077218"/>
          </a:xfrm>
          <a:prstGeom prst="rect">
            <a:avLst/>
          </a:prstGeom>
          <a:noFill/>
        </p:spPr>
        <p:txBody>
          <a:bodyPr wrap="square" rtlCol="0">
            <a:spAutoFit/>
          </a:bodyPr>
          <a:lstStyle/>
          <a:p>
            <a:r>
              <a:rPr lang="en-US" sz="1600" dirty="0" smtClean="0"/>
              <a:t>Similar techniques work with resonant excitation at low temperature</a:t>
            </a:r>
            <a:endParaRPr lang="en-US" sz="1600" dirty="0"/>
          </a:p>
        </p:txBody>
      </p:sp>
      <p:sp>
        <p:nvSpPr>
          <p:cNvPr id="4" name="TextBox 3"/>
          <p:cNvSpPr txBox="1"/>
          <p:nvPr/>
        </p:nvSpPr>
        <p:spPr>
          <a:xfrm>
            <a:off x="-3420532" y="4385041"/>
            <a:ext cx="2827866" cy="923330"/>
          </a:xfrm>
          <a:prstGeom prst="rect">
            <a:avLst/>
          </a:prstGeom>
          <a:noFill/>
        </p:spPr>
        <p:txBody>
          <a:bodyPr wrap="square" rtlCol="0">
            <a:spAutoFit/>
          </a:bodyPr>
          <a:lstStyle/>
          <a:p>
            <a:r>
              <a:rPr lang="en-US" dirty="0" smtClean="0"/>
              <a:t>Maybe add something here on what has been done with nuclear spins recently!??</a:t>
            </a:r>
            <a:endParaRPr lang="en-US" dirty="0"/>
          </a:p>
        </p:txBody>
      </p:sp>
      <p:sp>
        <p:nvSpPr>
          <p:cNvPr id="5" name="TextBox 4"/>
          <p:cNvSpPr txBox="1"/>
          <p:nvPr/>
        </p:nvSpPr>
        <p:spPr>
          <a:xfrm>
            <a:off x="9537700" y="3133680"/>
            <a:ext cx="2870809" cy="2031325"/>
          </a:xfrm>
          <a:prstGeom prst="rect">
            <a:avLst/>
          </a:prstGeom>
          <a:noFill/>
        </p:spPr>
        <p:txBody>
          <a:bodyPr wrap="square" rtlCol="0">
            <a:spAutoFit/>
          </a:bodyPr>
          <a:lstStyle/>
          <a:p>
            <a:r>
              <a:rPr lang="en-US" dirty="0" smtClean="0"/>
              <a:t>Using resonant readout: 98.5% readout fidelity for nuclear spins (Hanson)</a:t>
            </a:r>
          </a:p>
          <a:p>
            <a:endParaRPr lang="en-US" dirty="0"/>
          </a:p>
          <a:p>
            <a:r>
              <a:rPr lang="en-US" dirty="0" smtClean="0"/>
              <a:t>Up to 99.6% readout fidelity for nuclear spins (from </a:t>
            </a:r>
            <a:r>
              <a:rPr lang="en-US" dirty="0" err="1" smtClean="0"/>
              <a:t>Wrachtrup</a:t>
            </a:r>
            <a:r>
              <a:rPr lang="en-US" dirty="0" smtClean="0"/>
              <a:t> group)</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8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3" grpId="0"/>
      <p:bldP spid="94" grpId="0"/>
      <p:bldP spid="9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NV electronic spin coherence properties</a:t>
            </a:r>
            <a:endParaRPr lang="en-US" sz="2800" b="1" dirty="0">
              <a:solidFill>
                <a:schemeClr val="bg1"/>
              </a:solidFill>
            </a:endParaRPr>
          </a:p>
        </p:txBody>
      </p:sp>
      <p:sp>
        <p:nvSpPr>
          <p:cNvPr id="4" name="TextBox 3"/>
          <p:cNvSpPr txBox="1"/>
          <p:nvPr/>
        </p:nvSpPr>
        <p:spPr>
          <a:xfrm>
            <a:off x="222488" y="631904"/>
            <a:ext cx="4108817" cy="369332"/>
          </a:xfrm>
          <a:prstGeom prst="rect">
            <a:avLst/>
          </a:prstGeom>
          <a:noFill/>
        </p:spPr>
        <p:txBody>
          <a:bodyPr wrap="none" rtlCol="0">
            <a:spAutoFit/>
          </a:bodyPr>
          <a:lstStyle/>
          <a:p>
            <a:r>
              <a:rPr lang="en-US" dirty="0" smtClean="0"/>
              <a:t>T</a:t>
            </a:r>
            <a:r>
              <a:rPr lang="en-US" baseline="-25000" dirty="0" smtClean="0"/>
              <a:t>2</a:t>
            </a:r>
            <a:r>
              <a:rPr lang="en-US" baseline="30000" dirty="0" smtClean="0"/>
              <a:t>* </a:t>
            </a:r>
            <a:r>
              <a:rPr lang="en-US" dirty="0" smtClean="0"/>
              <a:t>- as measured by free induction decay</a:t>
            </a:r>
            <a:endParaRPr lang="en-US" dirty="0"/>
          </a:p>
        </p:txBody>
      </p:sp>
      <p:sp>
        <p:nvSpPr>
          <p:cNvPr id="5" name="TextBox 4"/>
          <p:cNvSpPr txBox="1"/>
          <p:nvPr/>
        </p:nvSpPr>
        <p:spPr>
          <a:xfrm>
            <a:off x="222488" y="985454"/>
            <a:ext cx="5482052" cy="369332"/>
          </a:xfrm>
          <a:prstGeom prst="rect">
            <a:avLst/>
          </a:prstGeom>
          <a:noFill/>
        </p:spPr>
        <p:txBody>
          <a:bodyPr wrap="none" rtlCol="0">
            <a:spAutoFit/>
          </a:bodyPr>
          <a:lstStyle/>
          <a:p>
            <a:r>
              <a:rPr lang="en-US" dirty="0" smtClean="0"/>
              <a:t>T</a:t>
            </a:r>
            <a:r>
              <a:rPr lang="en-US" baseline="-25000" dirty="0" smtClean="0"/>
              <a:t>2</a:t>
            </a:r>
            <a:r>
              <a:rPr lang="en-US" baseline="30000" dirty="0" smtClean="0"/>
              <a:t> </a:t>
            </a:r>
            <a:r>
              <a:rPr lang="en-US" dirty="0" smtClean="0"/>
              <a:t>– as measured by Hahn echo or decoupling sequences </a:t>
            </a:r>
            <a:endParaRPr lang="en-US" dirty="0"/>
          </a:p>
        </p:txBody>
      </p:sp>
      <p:sp>
        <p:nvSpPr>
          <p:cNvPr id="6" name="TextBox 5"/>
          <p:cNvSpPr txBox="1"/>
          <p:nvPr/>
        </p:nvSpPr>
        <p:spPr>
          <a:xfrm>
            <a:off x="231069" y="1371037"/>
            <a:ext cx="3156258" cy="369332"/>
          </a:xfrm>
          <a:prstGeom prst="rect">
            <a:avLst/>
          </a:prstGeom>
          <a:noFill/>
        </p:spPr>
        <p:txBody>
          <a:bodyPr wrap="none" rtlCol="0">
            <a:spAutoFit/>
          </a:bodyPr>
          <a:lstStyle/>
          <a:p>
            <a:r>
              <a:rPr lang="en-US" dirty="0" smtClean="0"/>
              <a:t>T</a:t>
            </a:r>
            <a:r>
              <a:rPr lang="en-US" baseline="-25000" dirty="0" smtClean="0"/>
              <a:t>1</a:t>
            </a:r>
            <a:r>
              <a:rPr lang="en-US" baseline="30000" dirty="0" smtClean="0"/>
              <a:t> </a:t>
            </a:r>
            <a:r>
              <a:rPr lang="en-US" dirty="0" smtClean="0"/>
              <a:t>– longitudinal relaxation time</a:t>
            </a:r>
            <a:endParaRPr lang="en-US" dirty="0"/>
          </a:p>
        </p:txBody>
      </p:sp>
      <p:sp>
        <p:nvSpPr>
          <p:cNvPr id="2" name="TextBox 1"/>
          <p:cNvSpPr txBox="1"/>
          <p:nvPr/>
        </p:nvSpPr>
        <p:spPr>
          <a:xfrm rot="20842280">
            <a:off x="5965948" y="703605"/>
            <a:ext cx="2795639" cy="923330"/>
          </a:xfrm>
          <a:prstGeom prst="rect">
            <a:avLst/>
          </a:prstGeom>
          <a:noFill/>
        </p:spPr>
        <p:txBody>
          <a:bodyPr wrap="square" rtlCol="0">
            <a:spAutoFit/>
          </a:bodyPr>
          <a:lstStyle/>
          <a:p>
            <a:r>
              <a:rPr lang="en-US" dirty="0" smtClean="0">
                <a:solidFill>
                  <a:srgbClr val="000090"/>
                </a:solidFill>
              </a:rPr>
              <a:t>Determined by interactions with the environment: highly sample-dependent!</a:t>
            </a:r>
            <a:endParaRPr lang="en-US" dirty="0">
              <a:solidFill>
                <a:srgbClr val="000090"/>
              </a:solidFill>
            </a:endParaRPr>
          </a:p>
        </p:txBody>
      </p:sp>
      <p:grpSp>
        <p:nvGrpSpPr>
          <p:cNvPr id="119" name="Group 3"/>
          <p:cNvGrpSpPr>
            <a:grpSpLocks/>
          </p:cNvGrpSpPr>
          <p:nvPr/>
        </p:nvGrpSpPr>
        <p:grpSpPr bwMode="auto">
          <a:xfrm>
            <a:off x="4214552" y="4103329"/>
            <a:ext cx="762000" cy="685800"/>
            <a:chOff x="2592" y="2064"/>
            <a:chExt cx="480" cy="432"/>
          </a:xfrm>
          <a:solidFill>
            <a:srgbClr val="800000"/>
          </a:solidFill>
        </p:grpSpPr>
        <p:sp>
          <p:nvSpPr>
            <p:cNvPr id="120" name="Line 4"/>
            <p:cNvSpPr>
              <a:spLocks noChangeShapeType="1"/>
            </p:cNvSpPr>
            <p:nvPr/>
          </p:nvSpPr>
          <p:spPr bwMode="auto">
            <a:xfrm flipV="1">
              <a:off x="2592" y="2064"/>
              <a:ext cx="480" cy="432"/>
            </a:xfrm>
            <a:prstGeom prst="line">
              <a:avLst/>
            </a:prstGeom>
            <a:grpFill/>
            <a:ln w="76200">
              <a:solidFill>
                <a:srgbClr val="800000"/>
              </a:solidFill>
              <a:round/>
              <a:headEnd/>
              <a:tailEnd type="triangle" w="med" len="me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1" name="Oval 5"/>
            <p:cNvSpPr>
              <a:spLocks noChangeArrowheads="1"/>
            </p:cNvSpPr>
            <p:nvPr/>
          </p:nvSpPr>
          <p:spPr bwMode="auto">
            <a:xfrm>
              <a:off x="2688" y="2196"/>
              <a:ext cx="240" cy="240"/>
            </a:xfrm>
            <a:prstGeom prst="ellipse">
              <a:avLst/>
            </a:prstGeom>
            <a:grpFill/>
            <a:ln w="9525">
              <a:solidFill>
                <a:srgbClr val="8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258" name="Group 257"/>
          <p:cNvGrpSpPr/>
          <p:nvPr/>
        </p:nvGrpSpPr>
        <p:grpSpPr>
          <a:xfrm>
            <a:off x="727552" y="4176887"/>
            <a:ext cx="6375400" cy="2362200"/>
            <a:chOff x="727552" y="4176887"/>
            <a:chExt cx="6375400" cy="2362200"/>
          </a:xfrm>
        </p:grpSpPr>
        <p:grpSp>
          <p:nvGrpSpPr>
            <p:cNvPr id="254" name="Group 253"/>
            <p:cNvGrpSpPr/>
            <p:nvPr/>
          </p:nvGrpSpPr>
          <p:grpSpPr>
            <a:xfrm>
              <a:off x="727552" y="4176887"/>
              <a:ext cx="6375400" cy="2362200"/>
              <a:chOff x="727552" y="4176887"/>
              <a:chExt cx="6375400" cy="2362200"/>
            </a:xfrm>
          </p:grpSpPr>
          <p:sp>
            <p:nvSpPr>
              <p:cNvPr id="250" name="Freeform 108"/>
              <p:cNvSpPr>
                <a:spLocks/>
              </p:cNvSpPr>
              <p:nvPr/>
            </p:nvSpPr>
            <p:spPr bwMode="auto">
              <a:xfrm>
                <a:off x="727552" y="4862687"/>
                <a:ext cx="914400" cy="584200"/>
              </a:xfrm>
              <a:custGeom>
                <a:avLst/>
                <a:gdLst>
                  <a:gd name="T0" fmla="*/ 2147483647 w 1552"/>
                  <a:gd name="T1" fmla="*/ 2147483647 h 848"/>
                  <a:gd name="T2" fmla="*/ 2147483647 w 1552"/>
                  <a:gd name="T3" fmla="*/ 2147483647 h 848"/>
                  <a:gd name="T4" fmla="*/ 2147483647 w 1552"/>
                  <a:gd name="T5" fmla="*/ 2147483647 h 848"/>
                  <a:gd name="T6" fmla="*/ 2147483647 w 1552"/>
                  <a:gd name="T7" fmla="*/ 2147483647 h 848"/>
                  <a:gd name="T8" fmla="*/ 2147483647 w 1552"/>
                  <a:gd name="T9" fmla="*/ 2147483647 h 848"/>
                  <a:gd name="T10" fmla="*/ 2147483647 w 1552"/>
                  <a:gd name="T11" fmla="*/ 2147483647 h 848"/>
                  <a:gd name="T12" fmla="*/ 2147483647 w 1552"/>
                  <a:gd name="T13" fmla="*/ 2147483647 h 848"/>
                  <a:gd name="T14" fmla="*/ 2147483647 w 1552"/>
                  <a:gd name="T15" fmla="*/ 2147483647 h 848"/>
                  <a:gd name="T16" fmla="*/ 2147483647 w 1552"/>
                  <a:gd name="T17" fmla="*/ 2147483647 h 8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2"/>
                  <a:gd name="T28" fmla="*/ 0 h 848"/>
                  <a:gd name="T29" fmla="*/ 1552 w 1552"/>
                  <a:gd name="T30" fmla="*/ 848 h 8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2" h="848">
                    <a:moveTo>
                      <a:pt x="16" y="848"/>
                    </a:moveTo>
                    <a:cubicBezTo>
                      <a:pt x="8" y="736"/>
                      <a:pt x="0" y="624"/>
                      <a:pt x="64" y="608"/>
                    </a:cubicBezTo>
                    <a:cubicBezTo>
                      <a:pt x="128" y="592"/>
                      <a:pt x="336" y="784"/>
                      <a:pt x="400" y="752"/>
                    </a:cubicBezTo>
                    <a:cubicBezTo>
                      <a:pt x="464" y="720"/>
                      <a:pt x="384" y="448"/>
                      <a:pt x="448" y="416"/>
                    </a:cubicBezTo>
                    <a:cubicBezTo>
                      <a:pt x="512" y="384"/>
                      <a:pt x="712" y="592"/>
                      <a:pt x="784" y="560"/>
                    </a:cubicBezTo>
                    <a:cubicBezTo>
                      <a:pt x="856" y="528"/>
                      <a:pt x="808" y="256"/>
                      <a:pt x="880" y="224"/>
                    </a:cubicBezTo>
                    <a:cubicBezTo>
                      <a:pt x="952" y="192"/>
                      <a:pt x="1152" y="400"/>
                      <a:pt x="1216" y="368"/>
                    </a:cubicBezTo>
                    <a:cubicBezTo>
                      <a:pt x="1280" y="336"/>
                      <a:pt x="1208" y="64"/>
                      <a:pt x="1264" y="32"/>
                    </a:cubicBezTo>
                    <a:cubicBezTo>
                      <a:pt x="1320" y="0"/>
                      <a:pt x="1436" y="88"/>
                      <a:pt x="1552" y="176"/>
                    </a:cubicBezTo>
                  </a:path>
                </a:pathLst>
              </a:custGeom>
              <a:noFill/>
              <a:ln w="57150" cmpd="sng">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1" name="Freeform 109"/>
              <p:cNvSpPr>
                <a:spLocks/>
              </p:cNvSpPr>
              <p:nvPr/>
            </p:nvSpPr>
            <p:spPr bwMode="auto">
              <a:xfrm rot="16200000">
                <a:off x="2975452" y="4214987"/>
                <a:ext cx="1295400" cy="1219200"/>
              </a:xfrm>
              <a:custGeom>
                <a:avLst/>
                <a:gdLst>
                  <a:gd name="T0" fmla="*/ 2147483647 w 1552"/>
                  <a:gd name="T1" fmla="*/ 2147483647 h 848"/>
                  <a:gd name="T2" fmla="*/ 2147483647 w 1552"/>
                  <a:gd name="T3" fmla="*/ 2147483647 h 848"/>
                  <a:gd name="T4" fmla="*/ 2147483647 w 1552"/>
                  <a:gd name="T5" fmla="*/ 2147483647 h 848"/>
                  <a:gd name="T6" fmla="*/ 2147483647 w 1552"/>
                  <a:gd name="T7" fmla="*/ 2147483647 h 848"/>
                  <a:gd name="T8" fmla="*/ 2147483647 w 1552"/>
                  <a:gd name="T9" fmla="*/ 2147483647 h 848"/>
                  <a:gd name="T10" fmla="*/ 2147483647 w 1552"/>
                  <a:gd name="T11" fmla="*/ 2147483647 h 848"/>
                  <a:gd name="T12" fmla="*/ 2147483647 w 1552"/>
                  <a:gd name="T13" fmla="*/ 2147483647 h 848"/>
                  <a:gd name="T14" fmla="*/ 2147483647 w 1552"/>
                  <a:gd name="T15" fmla="*/ 2147483647 h 848"/>
                  <a:gd name="T16" fmla="*/ 2147483647 w 1552"/>
                  <a:gd name="T17" fmla="*/ 2147483647 h 8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2"/>
                  <a:gd name="T28" fmla="*/ 0 h 848"/>
                  <a:gd name="T29" fmla="*/ 1552 w 1552"/>
                  <a:gd name="T30" fmla="*/ 848 h 8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2" h="848">
                    <a:moveTo>
                      <a:pt x="16" y="848"/>
                    </a:moveTo>
                    <a:cubicBezTo>
                      <a:pt x="8" y="736"/>
                      <a:pt x="0" y="624"/>
                      <a:pt x="64" y="608"/>
                    </a:cubicBezTo>
                    <a:cubicBezTo>
                      <a:pt x="128" y="592"/>
                      <a:pt x="336" y="784"/>
                      <a:pt x="400" y="752"/>
                    </a:cubicBezTo>
                    <a:cubicBezTo>
                      <a:pt x="464" y="720"/>
                      <a:pt x="384" y="448"/>
                      <a:pt x="448" y="416"/>
                    </a:cubicBezTo>
                    <a:cubicBezTo>
                      <a:pt x="512" y="384"/>
                      <a:pt x="712" y="592"/>
                      <a:pt x="784" y="560"/>
                    </a:cubicBezTo>
                    <a:cubicBezTo>
                      <a:pt x="856" y="528"/>
                      <a:pt x="808" y="256"/>
                      <a:pt x="880" y="224"/>
                    </a:cubicBezTo>
                    <a:cubicBezTo>
                      <a:pt x="952" y="192"/>
                      <a:pt x="1152" y="400"/>
                      <a:pt x="1216" y="368"/>
                    </a:cubicBezTo>
                    <a:cubicBezTo>
                      <a:pt x="1280" y="336"/>
                      <a:pt x="1208" y="64"/>
                      <a:pt x="1264" y="32"/>
                    </a:cubicBezTo>
                    <a:cubicBezTo>
                      <a:pt x="1320" y="0"/>
                      <a:pt x="1436" y="88"/>
                      <a:pt x="1552" y="176"/>
                    </a:cubicBezTo>
                  </a:path>
                </a:pathLst>
              </a:custGeom>
              <a:noFill/>
              <a:ln w="57150" cmpd="sng">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52" name="Freeform 110"/>
              <p:cNvSpPr>
                <a:spLocks/>
              </p:cNvSpPr>
              <p:nvPr/>
            </p:nvSpPr>
            <p:spPr bwMode="auto">
              <a:xfrm rot="16553731">
                <a:off x="6353652" y="5789787"/>
                <a:ext cx="914400" cy="584200"/>
              </a:xfrm>
              <a:custGeom>
                <a:avLst/>
                <a:gdLst>
                  <a:gd name="T0" fmla="*/ 2147483647 w 1552"/>
                  <a:gd name="T1" fmla="*/ 2147483647 h 848"/>
                  <a:gd name="T2" fmla="*/ 2147483647 w 1552"/>
                  <a:gd name="T3" fmla="*/ 2147483647 h 848"/>
                  <a:gd name="T4" fmla="*/ 2147483647 w 1552"/>
                  <a:gd name="T5" fmla="*/ 2147483647 h 848"/>
                  <a:gd name="T6" fmla="*/ 2147483647 w 1552"/>
                  <a:gd name="T7" fmla="*/ 2147483647 h 848"/>
                  <a:gd name="T8" fmla="*/ 2147483647 w 1552"/>
                  <a:gd name="T9" fmla="*/ 2147483647 h 848"/>
                  <a:gd name="T10" fmla="*/ 2147483647 w 1552"/>
                  <a:gd name="T11" fmla="*/ 2147483647 h 848"/>
                  <a:gd name="T12" fmla="*/ 2147483647 w 1552"/>
                  <a:gd name="T13" fmla="*/ 2147483647 h 848"/>
                  <a:gd name="T14" fmla="*/ 2147483647 w 1552"/>
                  <a:gd name="T15" fmla="*/ 2147483647 h 848"/>
                  <a:gd name="T16" fmla="*/ 2147483647 w 1552"/>
                  <a:gd name="T17" fmla="*/ 2147483647 h 8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2"/>
                  <a:gd name="T28" fmla="*/ 0 h 848"/>
                  <a:gd name="T29" fmla="*/ 1552 w 1552"/>
                  <a:gd name="T30" fmla="*/ 848 h 8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2" h="848">
                    <a:moveTo>
                      <a:pt x="16" y="848"/>
                    </a:moveTo>
                    <a:cubicBezTo>
                      <a:pt x="8" y="736"/>
                      <a:pt x="0" y="624"/>
                      <a:pt x="64" y="608"/>
                    </a:cubicBezTo>
                    <a:cubicBezTo>
                      <a:pt x="128" y="592"/>
                      <a:pt x="336" y="784"/>
                      <a:pt x="400" y="752"/>
                    </a:cubicBezTo>
                    <a:cubicBezTo>
                      <a:pt x="464" y="720"/>
                      <a:pt x="384" y="448"/>
                      <a:pt x="448" y="416"/>
                    </a:cubicBezTo>
                    <a:cubicBezTo>
                      <a:pt x="512" y="384"/>
                      <a:pt x="712" y="592"/>
                      <a:pt x="784" y="560"/>
                    </a:cubicBezTo>
                    <a:cubicBezTo>
                      <a:pt x="856" y="528"/>
                      <a:pt x="808" y="256"/>
                      <a:pt x="880" y="224"/>
                    </a:cubicBezTo>
                    <a:cubicBezTo>
                      <a:pt x="952" y="192"/>
                      <a:pt x="1152" y="400"/>
                      <a:pt x="1216" y="368"/>
                    </a:cubicBezTo>
                    <a:cubicBezTo>
                      <a:pt x="1280" y="336"/>
                      <a:pt x="1208" y="64"/>
                      <a:pt x="1264" y="32"/>
                    </a:cubicBezTo>
                    <a:cubicBezTo>
                      <a:pt x="1320" y="0"/>
                      <a:pt x="1436" y="88"/>
                      <a:pt x="1552" y="176"/>
                    </a:cubicBezTo>
                  </a:path>
                </a:pathLst>
              </a:custGeom>
              <a:noFill/>
              <a:ln w="57150" cmpd="sng">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257" name="TextBox 256"/>
            <p:cNvSpPr txBox="1"/>
            <p:nvPr/>
          </p:nvSpPr>
          <p:spPr>
            <a:xfrm rot="3365143">
              <a:off x="2826669" y="4701536"/>
              <a:ext cx="1020419" cy="369332"/>
            </a:xfrm>
            <a:prstGeom prst="rect">
              <a:avLst/>
            </a:prstGeom>
            <a:noFill/>
          </p:spPr>
          <p:txBody>
            <a:bodyPr wrap="none" rtlCol="0">
              <a:spAutoFit/>
            </a:bodyPr>
            <a:lstStyle/>
            <a:p>
              <a:r>
                <a:rPr lang="en-US" b="1" dirty="0" smtClean="0">
                  <a:solidFill>
                    <a:schemeClr val="accent6">
                      <a:lumMod val="75000"/>
                    </a:schemeClr>
                  </a:solidFill>
                </a:rPr>
                <a:t>phonons</a:t>
              </a:r>
              <a:endParaRPr lang="en-US" b="1" dirty="0">
                <a:solidFill>
                  <a:schemeClr val="accent6">
                    <a:lumMod val="75000"/>
                  </a:schemeClr>
                </a:solidFill>
              </a:endParaRPr>
            </a:p>
          </p:txBody>
        </p:sp>
      </p:grpSp>
      <p:grpSp>
        <p:nvGrpSpPr>
          <p:cNvPr id="260" name="Group 259"/>
          <p:cNvGrpSpPr/>
          <p:nvPr/>
        </p:nvGrpSpPr>
        <p:grpSpPr>
          <a:xfrm>
            <a:off x="785552" y="2341970"/>
            <a:ext cx="8153400" cy="4360710"/>
            <a:chOff x="785552" y="2341970"/>
            <a:chExt cx="8153400" cy="4360710"/>
          </a:xfrm>
        </p:grpSpPr>
        <p:grpSp>
          <p:nvGrpSpPr>
            <p:cNvPr id="256" name="Group 255"/>
            <p:cNvGrpSpPr/>
            <p:nvPr/>
          </p:nvGrpSpPr>
          <p:grpSpPr>
            <a:xfrm>
              <a:off x="785552" y="2341970"/>
              <a:ext cx="8153400" cy="4267200"/>
              <a:chOff x="785552" y="2341970"/>
              <a:chExt cx="8153400" cy="4267200"/>
            </a:xfrm>
          </p:grpSpPr>
          <p:grpSp>
            <p:nvGrpSpPr>
              <p:cNvPr id="125" name="Group 15"/>
              <p:cNvGrpSpPr>
                <a:grpSpLocks/>
              </p:cNvGrpSpPr>
              <p:nvPr/>
            </p:nvGrpSpPr>
            <p:grpSpPr bwMode="auto">
              <a:xfrm>
                <a:off x="6957752" y="3408770"/>
                <a:ext cx="228600" cy="228600"/>
                <a:chOff x="4368" y="2160"/>
                <a:chExt cx="144" cy="144"/>
              </a:xfrm>
            </p:grpSpPr>
            <p:sp>
              <p:nvSpPr>
                <p:cNvPr id="126" name="Line 16"/>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7" name="Oval 17"/>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28" name="Group 18"/>
              <p:cNvGrpSpPr>
                <a:grpSpLocks/>
              </p:cNvGrpSpPr>
              <p:nvPr/>
            </p:nvGrpSpPr>
            <p:grpSpPr bwMode="auto">
              <a:xfrm rot="3591517">
                <a:off x="5586152" y="5161370"/>
                <a:ext cx="228600" cy="228600"/>
                <a:chOff x="4368" y="2160"/>
                <a:chExt cx="144" cy="144"/>
              </a:xfrm>
            </p:grpSpPr>
            <p:sp>
              <p:nvSpPr>
                <p:cNvPr id="129" name="Line 19"/>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0" name="Oval 20"/>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31" name="Group 21"/>
              <p:cNvGrpSpPr>
                <a:grpSpLocks/>
              </p:cNvGrpSpPr>
              <p:nvPr/>
            </p:nvGrpSpPr>
            <p:grpSpPr bwMode="auto">
              <a:xfrm rot="-2563922">
                <a:off x="7262552" y="5389970"/>
                <a:ext cx="228600" cy="228600"/>
                <a:chOff x="4368" y="2160"/>
                <a:chExt cx="144" cy="144"/>
              </a:xfrm>
            </p:grpSpPr>
            <p:sp>
              <p:nvSpPr>
                <p:cNvPr id="132" name="Line 22"/>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3" name="Oval 23"/>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34" name="Group 24"/>
              <p:cNvGrpSpPr>
                <a:grpSpLocks/>
              </p:cNvGrpSpPr>
              <p:nvPr/>
            </p:nvGrpSpPr>
            <p:grpSpPr bwMode="auto">
              <a:xfrm rot="4796740">
                <a:off x="3985952" y="3332570"/>
                <a:ext cx="228600" cy="228600"/>
                <a:chOff x="4368" y="2160"/>
                <a:chExt cx="144" cy="144"/>
              </a:xfrm>
            </p:grpSpPr>
            <p:sp>
              <p:nvSpPr>
                <p:cNvPr id="135" name="Line 25"/>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6" name="Oval 26"/>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37" name="Group 30"/>
              <p:cNvGrpSpPr>
                <a:grpSpLocks/>
              </p:cNvGrpSpPr>
              <p:nvPr/>
            </p:nvGrpSpPr>
            <p:grpSpPr bwMode="auto">
              <a:xfrm rot="4476267">
                <a:off x="2080952" y="4170770"/>
                <a:ext cx="228600" cy="228600"/>
                <a:chOff x="4368" y="2160"/>
                <a:chExt cx="144" cy="144"/>
              </a:xfrm>
            </p:grpSpPr>
            <p:sp>
              <p:nvSpPr>
                <p:cNvPr id="138" name="Line 31"/>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39" name="Oval 32"/>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40" name="Group 33"/>
              <p:cNvGrpSpPr>
                <a:grpSpLocks/>
              </p:cNvGrpSpPr>
              <p:nvPr/>
            </p:nvGrpSpPr>
            <p:grpSpPr bwMode="auto">
              <a:xfrm rot="5136077">
                <a:off x="2157152" y="6380570"/>
                <a:ext cx="228600" cy="228600"/>
                <a:chOff x="4368" y="2160"/>
                <a:chExt cx="144" cy="144"/>
              </a:xfrm>
            </p:grpSpPr>
            <p:sp>
              <p:nvSpPr>
                <p:cNvPr id="141" name="Line 34"/>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2" name="Oval 35"/>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43" name="Group 36"/>
              <p:cNvGrpSpPr>
                <a:grpSpLocks/>
              </p:cNvGrpSpPr>
              <p:nvPr/>
            </p:nvGrpSpPr>
            <p:grpSpPr bwMode="auto">
              <a:xfrm rot="-3689067">
                <a:off x="7948352" y="2951570"/>
                <a:ext cx="228600" cy="228600"/>
                <a:chOff x="4368" y="2160"/>
                <a:chExt cx="144" cy="144"/>
              </a:xfrm>
            </p:grpSpPr>
            <p:sp>
              <p:nvSpPr>
                <p:cNvPr id="144" name="Line 37"/>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5" name="Oval 38"/>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46" name="Group 39"/>
              <p:cNvGrpSpPr>
                <a:grpSpLocks/>
              </p:cNvGrpSpPr>
              <p:nvPr/>
            </p:nvGrpSpPr>
            <p:grpSpPr bwMode="auto">
              <a:xfrm>
                <a:off x="5433752" y="3180170"/>
                <a:ext cx="228600" cy="228600"/>
                <a:chOff x="4368" y="2160"/>
                <a:chExt cx="144" cy="144"/>
              </a:xfrm>
            </p:grpSpPr>
            <p:sp>
              <p:nvSpPr>
                <p:cNvPr id="147" name="Line 40"/>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48" name="Oval 41"/>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49" name="Group 42"/>
              <p:cNvGrpSpPr>
                <a:grpSpLocks/>
              </p:cNvGrpSpPr>
              <p:nvPr/>
            </p:nvGrpSpPr>
            <p:grpSpPr bwMode="auto">
              <a:xfrm rot="-6252990">
                <a:off x="8176952" y="4094570"/>
                <a:ext cx="228600" cy="228600"/>
                <a:chOff x="4368" y="2160"/>
                <a:chExt cx="144" cy="144"/>
              </a:xfrm>
            </p:grpSpPr>
            <p:sp>
              <p:nvSpPr>
                <p:cNvPr id="150" name="Line 43"/>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1" name="Oval 44"/>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52" name="Group 45"/>
              <p:cNvGrpSpPr>
                <a:grpSpLocks/>
              </p:cNvGrpSpPr>
              <p:nvPr/>
            </p:nvGrpSpPr>
            <p:grpSpPr bwMode="auto">
              <a:xfrm rot="1107673">
                <a:off x="1855867" y="3183461"/>
                <a:ext cx="228600" cy="228600"/>
                <a:chOff x="4368" y="2160"/>
                <a:chExt cx="144" cy="144"/>
              </a:xfrm>
            </p:grpSpPr>
            <p:sp>
              <p:nvSpPr>
                <p:cNvPr id="153" name="Line 46"/>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4" name="Oval 47"/>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55" name="Group 48"/>
              <p:cNvGrpSpPr>
                <a:grpSpLocks/>
              </p:cNvGrpSpPr>
              <p:nvPr/>
            </p:nvGrpSpPr>
            <p:grpSpPr bwMode="auto">
              <a:xfrm rot="-8777401">
                <a:off x="5281352" y="4551770"/>
                <a:ext cx="228600" cy="228600"/>
                <a:chOff x="4368" y="2160"/>
                <a:chExt cx="144" cy="144"/>
              </a:xfrm>
            </p:grpSpPr>
            <p:sp>
              <p:nvSpPr>
                <p:cNvPr id="156" name="Line 49"/>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57" name="Oval 50"/>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58" name="Group 51"/>
              <p:cNvGrpSpPr>
                <a:grpSpLocks/>
              </p:cNvGrpSpPr>
              <p:nvPr/>
            </p:nvGrpSpPr>
            <p:grpSpPr bwMode="auto">
              <a:xfrm rot="787200">
                <a:off x="1242752" y="3637370"/>
                <a:ext cx="228600" cy="228600"/>
                <a:chOff x="4368" y="2160"/>
                <a:chExt cx="144" cy="144"/>
              </a:xfrm>
            </p:grpSpPr>
            <p:sp>
              <p:nvSpPr>
                <p:cNvPr id="159" name="Line 52"/>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0" name="Oval 53"/>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61" name="Group 54"/>
              <p:cNvGrpSpPr>
                <a:grpSpLocks/>
              </p:cNvGrpSpPr>
              <p:nvPr/>
            </p:nvGrpSpPr>
            <p:grpSpPr bwMode="auto">
              <a:xfrm rot="1447010">
                <a:off x="3071552" y="5085170"/>
                <a:ext cx="228600" cy="228600"/>
                <a:chOff x="4368" y="2160"/>
                <a:chExt cx="144" cy="144"/>
              </a:xfrm>
            </p:grpSpPr>
            <p:sp>
              <p:nvSpPr>
                <p:cNvPr id="162" name="Line 55"/>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3" name="Oval 56"/>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64" name="Group 57"/>
              <p:cNvGrpSpPr>
                <a:grpSpLocks/>
              </p:cNvGrpSpPr>
              <p:nvPr/>
            </p:nvGrpSpPr>
            <p:grpSpPr bwMode="auto">
              <a:xfrm rot="-6277253">
                <a:off x="5662352" y="3713570"/>
                <a:ext cx="228600" cy="228600"/>
                <a:chOff x="4368" y="2160"/>
                <a:chExt cx="144" cy="144"/>
              </a:xfrm>
            </p:grpSpPr>
            <p:sp>
              <p:nvSpPr>
                <p:cNvPr id="165" name="Line 58"/>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6" name="Oval 59"/>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67" name="Group 60"/>
              <p:cNvGrpSpPr>
                <a:grpSpLocks/>
              </p:cNvGrpSpPr>
              <p:nvPr/>
            </p:nvGrpSpPr>
            <p:grpSpPr bwMode="auto">
              <a:xfrm rot="-2685736">
                <a:off x="4214552" y="6075770"/>
                <a:ext cx="228600" cy="228600"/>
                <a:chOff x="4368" y="2160"/>
                <a:chExt cx="144" cy="144"/>
              </a:xfrm>
            </p:grpSpPr>
            <p:sp>
              <p:nvSpPr>
                <p:cNvPr id="168" name="Line 61"/>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69" name="Oval 62"/>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70" name="Group 63"/>
              <p:cNvGrpSpPr>
                <a:grpSpLocks/>
              </p:cNvGrpSpPr>
              <p:nvPr/>
            </p:nvGrpSpPr>
            <p:grpSpPr bwMode="auto">
              <a:xfrm rot="-8841175">
                <a:off x="5890952" y="6304370"/>
                <a:ext cx="228600" cy="228600"/>
                <a:chOff x="4368" y="2160"/>
                <a:chExt cx="144" cy="144"/>
              </a:xfrm>
            </p:grpSpPr>
            <p:sp>
              <p:nvSpPr>
                <p:cNvPr id="171" name="Line 64"/>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2" name="Oval 65"/>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73" name="Group 66"/>
              <p:cNvGrpSpPr>
                <a:grpSpLocks/>
              </p:cNvGrpSpPr>
              <p:nvPr/>
            </p:nvGrpSpPr>
            <p:grpSpPr bwMode="auto">
              <a:xfrm rot="-1480513">
                <a:off x="2690552" y="3637370"/>
                <a:ext cx="228600" cy="228600"/>
                <a:chOff x="4368" y="2160"/>
                <a:chExt cx="144" cy="144"/>
              </a:xfrm>
            </p:grpSpPr>
            <p:sp>
              <p:nvSpPr>
                <p:cNvPr id="174" name="Line 67"/>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5" name="Oval 68"/>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76" name="Group 69"/>
              <p:cNvGrpSpPr>
                <a:grpSpLocks/>
              </p:cNvGrpSpPr>
              <p:nvPr/>
            </p:nvGrpSpPr>
            <p:grpSpPr bwMode="auto">
              <a:xfrm rot="10234413">
                <a:off x="3071552" y="6151970"/>
                <a:ext cx="228600" cy="228600"/>
                <a:chOff x="4368" y="2160"/>
                <a:chExt cx="144" cy="144"/>
              </a:xfrm>
            </p:grpSpPr>
            <p:sp>
              <p:nvSpPr>
                <p:cNvPr id="177" name="Line 70"/>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78" name="Oval 71"/>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79" name="Group 72"/>
              <p:cNvGrpSpPr>
                <a:grpSpLocks/>
              </p:cNvGrpSpPr>
              <p:nvPr/>
            </p:nvGrpSpPr>
            <p:grpSpPr bwMode="auto">
              <a:xfrm rot="-1800986">
                <a:off x="785552" y="4475570"/>
                <a:ext cx="228600" cy="228600"/>
                <a:chOff x="4368" y="2160"/>
                <a:chExt cx="144" cy="144"/>
              </a:xfrm>
            </p:grpSpPr>
            <p:sp>
              <p:nvSpPr>
                <p:cNvPr id="180" name="Line 73"/>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1" name="Oval 74"/>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82" name="Group 78"/>
              <p:cNvGrpSpPr>
                <a:grpSpLocks/>
              </p:cNvGrpSpPr>
              <p:nvPr/>
            </p:nvGrpSpPr>
            <p:grpSpPr bwMode="auto">
              <a:xfrm rot="-5088334">
                <a:off x="6729152" y="2341970"/>
                <a:ext cx="228600" cy="228600"/>
                <a:chOff x="4368" y="2160"/>
                <a:chExt cx="144" cy="144"/>
              </a:xfrm>
            </p:grpSpPr>
            <p:sp>
              <p:nvSpPr>
                <p:cNvPr id="183" name="Line 79"/>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4" name="Oval 80"/>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85" name="Group 81"/>
              <p:cNvGrpSpPr>
                <a:grpSpLocks/>
              </p:cNvGrpSpPr>
              <p:nvPr/>
            </p:nvGrpSpPr>
            <p:grpSpPr bwMode="auto">
              <a:xfrm rot="5136077">
                <a:off x="3223952" y="2722970"/>
                <a:ext cx="228600" cy="228600"/>
                <a:chOff x="4368" y="2160"/>
                <a:chExt cx="144" cy="144"/>
              </a:xfrm>
            </p:grpSpPr>
            <p:sp>
              <p:nvSpPr>
                <p:cNvPr id="186" name="Line 82"/>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7" name="Oval 83"/>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88" name="Group 84"/>
              <p:cNvGrpSpPr>
                <a:grpSpLocks/>
              </p:cNvGrpSpPr>
              <p:nvPr/>
            </p:nvGrpSpPr>
            <p:grpSpPr bwMode="auto">
              <a:xfrm rot="-2685736">
                <a:off x="5281352" y="2418170"/>
                <a:ext cx="228600" cy="228600"/>
                <a:chOff x="4368" y="2160"/>
                <a:chExt cx="144" cy="144"/>
              </a:xfrm>
            </p:grpSpPr>
            <p:sp>
              <p:nvSpPr>
                <p:cNvPr id="189" name="Line 85"/>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0" name="Oval 86"/>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91" name="Group 87"/>
              <p:cNvGrpSpPr>
                <a:grpSpLocks/>
              </p:cNvGrpSpPr>
              <p:nvPr/>
            </p:nvGrpSpPr>
            <p:grpSpPr bwMode="auto">
              <a:xfrm rot="10234413">
                <a:off x="4138352" y="2494370"/>
                <a:ext cx="228600" cy="228600"/>
                <a:chOff x="4368" y="2160"/>
                <a:chExt cx="144" cy="144"/>
              </a:xfrm>
            </p:grpSpPr>
            <p:sp>
              <p:nvSpPr>
                <p:cNvPr id="192" name="Line 88"/>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3" name="Oval 89"/>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94" name="Group 90"/>
              <p:cNvGrpSpPr>
                <a:grpSpLocks/>
              </p:cNvGrpSpPr>
              <p:nvPr/>
            </p:nvGrpSpPr>
            <p:grpSpPr bwMode="auto">
              <a:xfrm rot="-5088334">
                <a:off x="8710352" y="5542370"/>
                <a:ext cx="228600" cy="228600"/>
                <a:chOff x="4368" y="2160"/>
                <a:chExt cx="144" cy="144"/>
              </a:xfrm>
            </p:grpSpPr>
            <p:sp>
              <p:nvSpPr>
                <p:cNvPr id="195" name="Line 91"/>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6" name="Oval 92"/>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97" name="Group 93"/>
              <p:cNvGrpSpPr>
                <a:grpSpLocks/>
              </p:cNvGrpSpPr>
              <p:nvPr/>
            </p:nvGrpSpPr>
            <p:grpSpPr bwMode="auto">
              <a:xfrm rot="5136077">
                <a:off x="6271952" y="5008970"/>
                <a:ext cx="228600" cy="228600"/>
                <a:chOff x="4368" y="2160"/>
                <a:chExt cx="144" cy="144"/>
              </a:xfrm>
            </p:grpSpPr>
            <p:sp>
              <p:nvSpPr>
                <p:cNvPr id="198" name="Line 94"/>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99" name="Oval 95"/>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200" name="Group 96"/>
              <p:cNvGrpSpPr>
                <a:grpSpLocks/>
              </p:cNvGrpSpPr>
              <p:nvPr/>
            </p:nvGrpSpPr>
            <p:grpSpPr bwMode="auto">
              <a:xfrm rot="-2685736">
                <a:off x="8329352" y="4704170"/>
                <a:ext cx="228600" cy="228600"/>
                <a:chOff x="4368" y="2160"/>
                <a:chExt cx="144" cy="144"/>
              </a:xfrm>
            </p:grpSpPr>
            <p:sp>
              <p:nvSpPr>
                <p:cNvPr id="201" name="Line 97"/>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2" name="Oval 98"/>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sp>
          <p:nvSpPr>
            <p:cNvPr id="259" name="TextBox 258"/>
            <p:cNvSpPr txBox="1"/>
            <p:nvPr/>
          </p:nvSpPr>
          <p:spPr>
            <a:xfrm>
              <a:off x="2515709" y="6333348"/>
              <a:ext cx="1769047" cy="369332"/>
            </a:xfrm>
            <a:prstGeom prst="rect">
              <a:avLst/>
            </a:prstGeom>
            <a:noFill/>
          </p:spPr>
          <p:txBody>
            <a:bodyPr wrap="none" rtlCol="0">
              <a:spAutoFit/>
            </a:bodyPr>
            <a:lstStyle/>
            <a:p>
              <a:r>
                <a:rPr lang="en-US" b="1" baseline="30000" dirty="0" smtClean="0">
                  <a:solidFill>
                    <a:srgbClr val="000090"/>
                  </a:solidFill>
                </a:rPr>
                <a:t>13</a:t>
              </a:r>
              <a:r>
                <a:rPr lang="en-US" b="1" dirty="0" smtClean="0">
                  <a:solidFill>
                    <a:srgbClr val="000090"/>
                  </a:solidFill>
                </a:rPr>
                <a:t>C nuclear spins</a:t>
              </a:r>
              <a:endParaRPr lang="en-US" b="1" baseline="30000" dirty="0">
                <a:solidFill>
                  <a:srgbClr val="000090"/>
                </a:solidFill>
              </a:endParaRPr>
            </a:p>
          </p:txBody>
        </p:sp>
      </p:grpSp>
      <p:grpSp>
        <p:nvGrpSpPr>
          <p:cNvPr id="264" name="Group 263"/>
          <p:cNvGrpSpPr/>
          <p:nvPr/>
        </p:nvGrpSpPr>
        <p:grpSpPr>
          <a:xfrm>
            <a:off x="937952" y="2341970"/>
            <a:ext cx="7940675" cy="4261474"/>
            <a:chOff x="937952" y="2341970"/>
            <a:chExt cx="7940675" cy="4261474"/>
          </a:xfrm>
        </p:grpSpPr>
        <p:grpSp>
          <p:nvGrpSpPr>
            <p:cNvPr id="253" name="Group 252"/>
            <p:cNvGrpSpPr/>
            <p:nvPr/>
          </p:nvGrpSpPr>
          <p:grpSpPr>
            <a:xfrm>
              <a:off x="937952" y="2341970"/>
              <a:ext cx="7940675" cy="4261474"/>
              <a:chOff x="937952" y="2341970"/>
              <a:chExt cx="7940675" cy="4261474"/>
            </a:xfrm>
          </p:grpSpPr>
          <p:grpSp>
            <p:nvGrpSpPr>
              <p:cNvPr id="122" name="Group 6"/>
              <p:cNvGrpSpPr>
                <a:grpSpLocks/>
              </p:cNvGrpSpPr>
              <p:nvPr/>
            </p:nvGrpSpPr>
            <p:grpSpPr bwMode="auto">
              <a:xfrm rot="703507">
                <a:off x="1296727" y="5351870"/>
                <a:ext cx="762000" cy="685800"/>
                <a:chOff x="2592" y="2064"/>
                <a:chExt cx="480" cy="432"/>
              </a:xfrm>
            </p:grpSpPr>
            <p:sp>
              <p:nvSpPr>
                <p:cNvPr id="123" name="Line 7"/>
                <p:cNvSpPr>
                  <a:spLocks noChangeShapeType="1"/>
                </p:cNvSpPr>
                <p:nvPr/>
              </p:nvSpPr>
              <p:spPr bwMode="auto">
                <a:xfrm flipV="1">
                  <a:off x="2592" y="2064"/>
                  <a:ext cx="480" cy="432"/>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24" name="Oval 8"/>
                <p:cNvSpPr>
                  <a:spLocks noChangeArrowheads="1"/>
                </p:cNvSpPr>
                <p:nvPr/>
              </p:nvSpPr>
              <p:spPr bwMode="auto">
                <a:xfrm>
                  <a:off x="2688" y="2208"/>
                  <a:ext cx="240" cy="240"/>
                </a:xfrm>
                <a:prstGeom prst="ellipse">
                  <a:avLst/>
                </a:prstGeom>
                <a:solidFill>
                  <a:srgbClr val="000000"/>
                </a:solidFill>
                <a:ln w="9525">
                  <a:solidFill>
                    <a:srgbClr val="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206" name="Group 110"/>
              <p:cNvGrpSpPr>
                <a:grpSpLocks/>
              </p:cNvGrpSpPr>
              <p:nvPr/>
            </p:nvGrpSpPr>
            <p:grpSpPr bwMode="auto">
              <a:xfrm rot="-5400000">
                <a:off x="2957252" y="3523070"/>
                <a:ext cx="762000" cy="685800"/>
                <a:chOff x="2592" y="2064"/>
                <a:chExt cx="480" cy="432"/>
              </a:xfrm>
            </p:grpSpPr>
            <p:sp>
              <p:nvSpPr>
                <p:cNvPr id="207" name="Line 111"/>
                <p:cNvSpPr>
                  <a:spLocks noChangeShapeType="1"/>
                </p:cNvSpPr>
                <p:nvPr/>
              </p:nvSpPr>
              <p:spPr bwMode="auto">
                <a:xfrm flipV="1">
                  <a:off x="2592" y="2064"/>
                  <a:ext cx="480" cy="432"/>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08" name="Oval 112"/>
                <p:cNvSpPr>
                  <a:spLocks noChangeArrowheads="1"/>
                </p:cNvSpPr>
                <p:nvPr/>
              </p:nvSpPr>
              <p:spPr bwMode="auto">
                <a:xfrm>
                  <a:off x="2688" y="2208"/>
                  <a:ext cx="240" cy="240"/>
                </a:xfrm>
                <a:prstGeom prst="ellipse">
                  <a:avLst/>
                </a:prstGeom>
                <a:solidFill>
                  <a:srgbClr val="000000"/>
                </a:solidFill>
                <a:ln w="9525">
                  <a:solidFill>
                    <a:srgbClr val="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209" name="Group 113"/>
              <p:cNvGrpSpPr>
                <a:grpSpLocks/>
              </p:cNvGrpSpPr>
              <p:nvPr/>
            </p:nvGrpSpPr>
            <p:grpSpPr bwMode="auto">
              <a:xfrm rot="-10465281">
                <a:off x="6500552" y="3942170"/>
                <a:ext cx="762000" cy="685800"/>
                <a:chOff x="2592" y="2064"/>
                <a:chExt cx="480" cy="432"/>
              </a:xfrm>
            </p:grpSpPr>
            <p:sp>
              <p:nvSpPr>
                <p:cNvPr id="210" name="Line 114"/>
                <p:cNvSpPr>
                  <a:spLocks noChangeShapeType="1"/>
                </p:cNvSpPr>
                <p:nvPr/>
              </p:nvSpPr>
              <p:spPr bwMode="auto">
                <a:xfrm flipV="1">
                  <a:off x="2592" y="2064"/>
                  <a:ext cx="480" cy="432"/>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1" name="Oval 115"/>
                <p:cNvSpPr>
                  <a:spLocks noChangeArrowheads="1"/>
                </p:cNvSpPr>
                <p:nvPr/>
              </p:nvSpPr>
              <p:spPr bwMode="auto">
                <a:xfrm>
                  <a:off x="2688" y="2208"/>
                  <a:ext cx="240" cy="240"/>
                </a:xfrm>
                <a:prstGeom prst="ellipse">
                  <a:avLst/>
                </a:prstGeom>
                <a:solidFill>
                  <a:srgbClr val="000000"/>
                </a:solidFill>
                <a:ln w="9525">
                  <a:solidFill>
                    <a:srgbClr val="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215" name="Group 119"/>
              <p:cNvGrpSpPr>
                <a:grpSpLocks/>
              </p:cNvGrpSpPr>
              <p:nvPr/>
            </p:nvGrpSpPr>
            <p:grpSpPr bwMode="auto">
              <a:xfrm rot="-4398506">
                <a:off x="4725330" y="5879544"/>
                <a:ext cx="762000" cy="685800"/>
                <a:chOff x="2592" y="2064"/>
                <a:chExt cx="480" cy="432"/>
              </a:xfrm>
            </p:grpSpPr>
            <p:sp>
              <p:nvSpPr>
                <p:cNvPr id="216" name="Line 120"/>
                <p:cNvSpPr>
                  <a:spLocks noChangeShapeType="1"/>
                </p:cNvSpPr>
                <p:nvPr/>
              </p:nvSpPr>
              <p:spPr bwMode="auto">
                <a:xfrm flipV="1">
                  <a:off x="2592" y="2064"/>
                  <a:ext cx="480" cy="432"/>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7" name="Oval 121"/>
                <p:cNvSpPr>
                  <a:spLocks noChangeArrowheads="1"/>
                </p:cNvSpPr>
                <p:nvPr/>
              </p:nvSpPr>
              <p:spPr bwMode="auto">
                <a:xfrm>
                  <a:off x="2688" y="2208"/>
                  <a:ext cx="240" cy="240"/>
                </a:xfrm>
                <a:prstGeom prst="ellipse">
                  <a:avLst/>
                </a:prstGeom>
                <a:solidFill>
                  <a:srgbClr val="000000"/>
                </a:solidFill>
                <a:ln w="9525">
                  <a:solidFill>
                    <a:srgbClr val="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218" name="Group 122"/>
              <p:cNvGrpSpPr>
                <a:grpSpLocks/>
              </p:cNvGrpSpPr>
              <p:nvPr/>
            </p:nvGrpSpPr>
            <p:grpSpPr bwMode="auto">
              <a:xfrm rot="9380307">
                <a:off x="7392727" y="5809070"/>
                <a:ext cx="762000" cy="685800"/>
                <a:chOff x="2592" y="2064"/>
                <a:chExt cx="480" cy="432"/>
              </a:xfrm>
            </p:grpSpPr>
            <p:sp>
              <p:nvSpPr>
                <p:cNvPr id="219" name="Line 123"/>
                <p:cNvSpPr>
                  <a:spLocks noChangeShapeType="1"/>
                </p:cNvSpPr>
                <p:nvPr/>
              </p:nvSpPr>
              <p:spPr bwMode="auto">
                <a:xfrm flipV="1">
                  <a:off x="2592" y="2064"/>
                  <a:ext cx="480" cy="432"/>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0" name="Oval 124"/>
                <p:cNvSpPr>
                  <a:spLocks noChangeArrowheads="1"/>
                </p:cNvSpPr>
                <p:nvPr/>
              </p:nvSpPr>
              <p:spPr bwMode="auto">
                <a:xfrm>
                  <a:off x="2688" y="2208"/>
                  <a:ext cx="240" cy="240"/>
                </a:xfrm>
                <a:prstGeom prst="ellipse">
                  <a:avLst/>
                </a:prstGeom>
                <a:solidFill>
                  <a:srgbClr val="000000"/>
                </a:solidFill>
                <a:ln w="9525">
                  <a:solidFill>
                    <a:srgbClr val="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221" name="Group 125"/>
              <p:cNvGrpSpPr>
                <a:grpSpLocks/>
              </p:cNvGrpSpPr>
              <p:nvPr/>
            </p:nvGrpSpPr>
            <p:grpSpPr bwMode="auto">
              <a:xfrm rot="9420677">
                <a:off x="4400139" y="2792721"/>
                <a:ext cx="762000" cy="685800"/>
                <a:chOff x="2592" y="2064"/>
                <a:chExt cx="480" cy="432"/>
              </a:xfrm>
            </p:grpSpPr>
            <p:sp>
              <p:nvSpPr>
                <p:cNvPr id="222" name="Line 126"/>
                <p:cNvSpPr>
                  <a:spLocks noChangeShapeType="1"/>
                </p:cNvSpPr>
                <p:nvPr/>
              </p:nvSpPr>
              <p:spPr bwMode="auto">
                <a:xfrm flipV="1">
                  <a:off x="2592" y="2064"/>
                  <a:ext cx="480" cy="432"/>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3" name="Oval 127"/>
                <p:cNvSpPr>
                  <a:spLocks noChangeArrowheads="1"/>
                </p:cNvSpPr>
                <p:nvPr/>
              </p:nvSpPr>
              <p:spPr bwMode="auto">
                <a:xfrm>
                  <a:off x="2688" y="2208"/>
                  <a:ext cx="240" cy="240"/>
                </a:xfrm>
                <a:prstGeom prst="ellipse">
                  <a:avLst/>
                </a:prstGeom>
                <a:solidFill>
                  <a:srgbClr val="000000"/>
                </a:solidFill>
                <a:ln w="9525">
                  <a:solidFill>
                    <a:srgbClr val="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224" name="Group 128"/>
              <p:cNvGrpSpPr>
                <a:grpSpLocks/>
              </p:cNvGrpSpPr>
              <p:nvPr/>
            </p:nvGrpSpPr>
            <p:grpSpPr bwMode="auto">
              <a:xfrm rot="-5400000">
                <a:off x="8154727" y="2380070"/>
                <a:ext cx="762000" cy="685800"/>
                <a:chOff x="2592" y="2064"/>
                <a:chExt cx="480" cy="432"/>
              </a:xfrm>
            </p:grpSpPr>
            <p:sp>
              <p:nvSpPr>
                <p:cNvPr id="225" name="Line 129"/>
                <p:cNvSpPr>
                  <a:spLocks noChangeShapeType="1"/>
                </p:cNvSpPr>
                <p:nvPr/>
              </p:nvSpPr>
              <p:spPr bwMode="auto">
                <a:xfrm flipV="1">
                  <a:off x="2592" y="2064"/>
                  <a:ext cx="480" cy="432"/>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6" name="Oval 130"/>
                <p:cNvSpPr>
                  <a:spLocks noChangeArrowheads="1"/>
                </p:cNvSpPr>
                <p:nvPr/>
              </p:nvSpPr>
              <p:spPr bwMode="auto">
                <a:xfrm>
                  <a:off x="2688" y="2208"/>
                  <a:ext cx="240" cy="240"/>
                </a:xfrm>
                <a:prstGeom prst="ellipse">
                  <a:avLst/>
                </a:prstGeom>
                <a:solidFill>
                  <a:srgbClr val="000000"/>
                </a:solidFill>
                <a:ln w="9525">
                  <a:solidFill>
                    <a:srgbClr val="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227" name="Group 135"/>
              <p:cNvGrpSpPr>
                <a:grpSpLocks/>
              </p:cNvGrpSpPr>
              <p:nvPr/>
            </p:nvGrpSpPr>
            <p:grpSpPr bwMode="auto">
              <a:xfrm rot="-5400000">
                <a:off x="899852" y="3904070"/>
                <a:ext cx="762000" cy="685800"/>
                <a:chOff x="2592" y="2064"/>
                <a:chExt cx="480" cy="432"/>
              </a:xfrm>
            </p:grpSpPr>
            <p:sp>
              <p:nvSpPr>
                <p:cNvPr id="228" name="Line 136"/>
                <p:cNvSpPr>
                  <a:spLocks noChangeShapeType="1"/>
                </p:cNvSpPr>
                <p:nvPr/>
              </p:nvSpPr>
              <p:spPr bwMode="auto">
                <a:xfrm flipV="1">
                  <a:off x="2592" y="2064"/>
                  <a:ext cx="480" cy="432"/>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29" name="Oval 137"/>
                <p:cNvSpPr>
                  <a:spLocks noChangeArrowheads="1"/>
                </p:cNvSpPr>
                <p:nvPr/>
              </p:nvSpPr>
              <p:spPr bwMode="auto">
                <a:xfrm>
                  <a:off x="2688" y="2208"/>
                  <a:ext cx="240" cy="240"/>
                </a:xfrm>
                <a:prstGeom prst="ellipse">
                  <a:avLst/>
                </a:prstGeom>
                <a:solidFill>
                  <a:srgbClr val="000000"/>
                </a:solidFill>
                <a:ln w="9525">
                  <a:solidFill>
                    <a:srgbClr val="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sp>
          <p:nvSpPr>
            <p:cNvPr id="261" name="TextBox 260"/>
            <p:cNvSpPr txBox="1"/>
            <p:nvPr/>
          </p:nvSpPr>
          <p:spPr>
            <a:xfrm rot="19499236">
              <a:off x="6554066" y="3993415"/>
              <a:ext cx="2000210" cy="584776"/>
            </a:xfrm>
            <a:prstGeom prst="rect">
              <a:avLst/>
            </a:prstGeom>
            <a:noFill/>
          </p:spPr>
          <p:txBody>
            <a:bodyPr wrap="square" rtlCol="0">
              <a:spAutoFit/>
            </a:bodyPr>
            <a:lstStyle/>
            <a:p>
              <a:r>
                <a:rPr lang="en-US" sz="1600" b="1" dirty="0" smtClean="0"/>
                <a:t>Paramagnetic </a:t>
              </a:r>
              <a:r>
                <a:rPr lang="en-US" sz="1600" b="1" dirty="0" err="1" smtClean="0"/>
                <a:t>impurites</a:t>
              </a:r>
              <a:r>
                <a:rPr lang="en-US" sz="1600" b="1" dirty="0" smtClean="0"/>
                <a:t> (N)</a:t>
              </a:r>
              <a:endParaRPr lang="en-US" sz="1600" b="1" dirty="0"/>
            </a:p>
          </p:txBody>
        </p:sp>
      </p:grpSp>
      <p:grpSp>
        <p:nvGrpSpPr>
          <p:cNvPr id="263" name="Group 262"/>
          <p:cNvGrpSpPr/>
          <p:nvPr/>
        </p:nvGrpSpPr>
        <p:grpSpPr>
          <a:xfrm>
            <a:off x="0" y="1835736"/>
            <a:ext cx="9144000" cy="840542"/>
            <a:chOff x="0" y="1835736"/>
            <a:chExt cx="9144000" cy="840542"/>
          </a:xfrm>
        </p:grpSpPr>
        <p:grpSp>
          <p:nvGrpSpPr>
            <p:cNvPr id="255" name="Group 254"/>
            <p:cNvGrpSpPr/>
            <p:nvPr/>
          </p:nvGrpSpPr>
          <p:grpSpPr>
            <a:xfrm>
              <a:off x="0" y="1835736"/>
              <a:ext cx="9144000" cy="840542"/>
              <a:chOff x="0" y="1835736"/>
              <a:chExt cx="9144000" cy="840542"/>
            </a:xfrm>
          </p:grpSpPr>
          <p:cxnSp>
            <p:nvCxnSpPr>
              <p:cNvPr id="231" name="Straight Connector 230"/>
              <p:cNvCxnSpPr/>
              <p:nvPr/>
            </p:nvCxnSpPr>
            <p:spPr>
              <a:xfrm>
                <a:off x="0" y="2233447"/>
                <a:ext cx="9144000" cy="63608"/>
              </a:xfrm>
              <a:prstGeom prst="line">
                <a:avLst/>
              </a:prstGeom>
            </p:spPr>
            <p:style>
              <a:lnRef idx="2">
                <a:schemeClr val="accent1"/>
              </a:lnRef>
              <a:fillRef idx="0">
                <a:schemeClr val="accent1"/>
              </a:fillRef>
              <a:effectRef idx="1">
                <a:schemeClr val="accent1"/>
              </a:effectRef>
              <a:fontRef idx="minor">
                <a:schemeClr val="tx1"/>
              </a:fontRef>
            </p:style>
          </p:cxnSp>
          <p:grpSp>
            <p:nvGrpSpPr>
              <p:cNvPr id="232" name="Group 116"/>
              <p:cNvGrpSpPr>
                <a:grpSpLocks/>
              </p:cNvGrpSpPr>
              <p:nvPr/>
            </p:nvGrpSpPr>
            <p:grpSpPr bwMode="auto">
              <a:xfrm rot="14508293">
                <a:off x="3057659" y="1873836"/>
                <a:ext cx="762000" cy="685800"/>
                <a:chOff x="2592" y="2064"/>
                <a:chExt cx="480" cy="432"/>
              </a:xfrm>
              <a:solidFill>
                <a:srgbClr val="FFA200"/>
              </a:solidFill>
            </p:grpSpPr>
            <p:sp>
              <p:nvSpPr>
                <p:cNvPr id="233" name="Line 117"/>
                <p:cNvSpPr>
                  <a:spLocks noChangeShapeType="1"/>
                </p:cNvSpPr>
                <p:nvPr/>
              </p:nvSpPr>
              <p:spPr bwMode="auto">
                <a:xfrm flipV="1">
                  <a:off x="2592" y="2064"/>
                  <a:ext cx="480" cy="432"/>
                </a:xfrm>
                <a:prstGeom prst="line">
                  <a:avLst/>
                </a:prstGeom>
                <a:grpFill/>
                <a:ln w="76200">
                  <a:solidFill>
                    <a:srgbClr val="FFA200"/>
                  </a:solidFill>
                  <a:round/>
                  <a:headEnd/>
                  <a:tailEnd type="triangle" w="med" len="me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4" name="Oval 118"/>
                <p:cNvSpPr>
                  <a:spLocks noChangeArrowheads="1"/>
                </p:cNvSpPr>
                <p:nvPr/>
              </p:nvSpPr>
              <p:spPr bwMode="auto">
                <a:xfrm>
                  <a:off x="2688" y="2208"/>
                  <a:ext cx="240" cy="240"/>
                </a:xfrm>
                <a:prstGeom prst="ellipse">
                  <a:avLst/>
                </a:prstGeom>
                <a:grpFill/>
                <a:ln w="9525">
                  <a:solidFill>
                    <a:srgbClr val="FFA2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235" name="Group 116"/>
              <p:cNvGrpSpPr>
                <a:grpSpLocks/>
              </p:cNvGrpSpPr>
              <p:nvPr/>
            </p:nvGrpSpPr>
            <p:grpSpPr bwMode="auto">
              <a:xfrm rot="20870808">
                <a:off x="6141980" y="1890546"/>
                <a:ext cx="762000" cy="685800"/>
                <a:chOff x="2592" y="2064"/>
                <a:chExt cx="480" cy="432"/>
              </a:xfrm>
              <a:solidFill>
                <a:srgbClr val="FFA200"/>
              </a:solidFill>
            </p:grpSpPr>
            <p:sp>
              <p:nvSpPr>
                <p:cNvPr id="236" name="Line 117"/>
                <p:cNvSpPr>
                  <a:spLocks noChangeShapeType="1"/>
                </p:cNvSpPr>
                <p:nvPr/>
              </p:nvSpPr>
              <p:spPr bwMode="auto">
                <a:xfrm flipV="1">
                  <a:off x="2592" y="2064"/>
                  <a:ext cx="480" cy="432"/>
                </a:xfrm>
                <a:prstGeom prst="line">
                  <a:avLst/>
                </a:prstGeom>
                <a:grpFill/>
                <a:ln w="76200">
                  <a:solidFill>
                    <a:srgbClr val="FFA200"/>
                  </a:solidFill>
                  <a:round/>
                  <a:headEnd/>
                  <a:tailEnd type="triangle" w="med" len="me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37" name="Oval 118"/>
                <p:cNvSpPr>
                  <a:spLocks noChangeArrowheads="1"/>
                </p:cNvSpPr>
                <p:nvPr/>
              </p:nvSpPr>
              <p:spPr bwMode="auto">
                <a:xfrm>
                  <a:off x="2688" y="2208"/>
                  <a:ext cx="240" cy="240"/>
                </a:xfrm>
                <a:prstGeom prst="ellipse">
                  <a:avLst/>
                </a:prstGeom>
                <a:grpFill/>
                <a:ln w="9525">
                  <a:solidFill>
                    <a:srgbClr val="FFA2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238" name="Group 116"/>
              <p:cNvGrpSpPr>
                <a:grpSpLocks/>
              </p:cNvGrpSpPr>
              <p:nvPr/>
            </p:nvGrpSpPr>
            <p:grpSpPr bwMode="auto">
              <a:xfrm rot="6953226">
                <a:off x="4441395" y="1952378"/>
                <a:ext cx="762000" cy="685800"/>
                <a:chOff x="2592" y="2064"/>
                <a:chExt cx="480" cy="432"/>
              </a:xfrm>
              <a:solidFill>
                <a:srgbClr val="FFA200"/>
              </a:solidFill>
            </p:grpSpPr>
            <p:sp>
              <p:nvSpPr>
                <p:cNvPr id="239" name="Line 117"/>
                <p:cNvSpPr>
                  <a:spLocks noChangeShapeType="1"/>
                </p:cNvSpPr>
                <p:nvPr/>
              </p:nvSpPr>
              <p:spPr bwMode="auto">
                <a:xfrm flipV="1">
                  <a:off x="2592" y="2064"/>
                  <a:ext cx="480" cy="432"/>
                </a:xfrm>
                <a:prstGeom prst="line">
                  <a:avLst/>
                </a:prstGeom>
                <a:grpFill/>
                <a:ln w="76200">
                  <a:solidFill>
                    <a:srgbClr val="FFA200"/>
                  </a:solidFill>
                  <a:round/>
                  <a:headEnd/>
                  <a:tailEnd type="triangle" w="med" len="me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0" name="Oval 118"/>
                <p:cNvSpPr>
                  <a:spLocks noChangeArrowheads="1"/>
                </p:cNvSpPr>
                <p:nvPr/>
              </p:nvSpPr>
              <p:spPr bwMode="auto">
                <a:xfrm>
                  <a:off x="2688" y="2208"/>
                  <a:ext cx="240" cy="240"/>
                </a:xfrm>
                <a:prstGeom prst="ellipse">
                  <a:avLst/>
                </a:prstGeom>
                <a:grpFill/>
                <a:ln w="9525">
                  <a:solidFill>
                    <a:srgbClr val="FFA2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241" name="Group 116"/>
              <p:cNvGrpSpPr>
                <a:grpSpLocks/>
              </p:cNvGrpSpPr>
              <p:nvPr/>
            </p:nvGrpSpPr>
            <p:grpSpPr bwMode="auto">
              <a:xfrm rot="4687349">
                <a:off x="1319804" y="1907471"/>
                <a:ext cx="762000" cy="685800"/>
                <a:chOff x="2592" y="2064"/>
                <a:chExt cx="480" cy="432"/>
              </a:xfrm>
              <a:solidFill>
                <a:srgbClr val="FFA200"/>
              </a:solidFill>
            </p:grpSpPr>
            <p:sp>
              <p:nvSpPr>
                <p:cNvPr id="242" name="Line 117"/>
                <p:cNvSpPr>
                  <a:spLocks noChangeShapeType="1"/>
                </p:cNvSpPr>
                <p:nvPr/>
              </p:nvSpPr>
              <p:spPr bwMode="auto">
                <a:xfrm flipV="1">
                  <a:off x="2592" y="2064"/>
                  <a:ext cx="480" cy="432"/>
                </a:xfrm>
                <a:prstGeom prst="line">
                  <a:avLst/>
                </a:prstGeom>
                <a:grpFill/>
                <a:ln w="76200">
                  <a:solidFill>
                    <a:srgbClr val="FFA200"/>
                  </a:solidFill>
                  <a:round/>
                  <a:headEnd/>
                  <a:tailEnd type="triangle" w="med" len="me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3" name="Oval 118"/>
                <p:cNvSpPr>
                  <a:spLocks noChangeArrowheads="1"/>
                </p:cNvSpPr>
                <p:nvPr/>
              </p:nvSpPr>
              <p:spPr bwMode="auto">
                <a:xfrm>
                  <a:off x="2688" y="2208"/>
                  <a:ext cx="240" cy="240"/>
                </a:xfrm>
                <a:prstGeom prst="ellipse">
                  <a:avLst/>
                </a:prstGeom>
                <a:grpFill/>
                <a:ln w="9525">
                  <a:solidFill>
                    <a:srgbClr val="FFA2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244" name="Group 116"/>
              <p:cNvGrpSpPr>
                <a:grpSpLocks/>
              </p:cNvGrpSpPr>
              <p:nvPr/>
            </p:nvGrpSpPr>
            <p:grpSpPr bwMode="auto">
              <a:xfrm rot="703507">
                <a:off x="274506" y="1887442"/>
                <a:ext cx="762000" cy="685800"/>
                <a:chOff x="2592" y="2064"/>
                <a:chExt cx="480" cy="432"/>
              </a:xfrm>
              <a:solidFill>
                <a:srgbClr val="FFA200"/>
              </a:solidFill>
            </p:grpSpPr>
            <p:sp>
              <p:nvSpPr>
                <p:cNvPr id="245" name="Line 117"/>
                <p:cNvSpPr>
                  <a:spLocks noChangeShapeType="1"/>
                </p:cNvSpPr>
                <p:nvPr/>
              </p:nvSpPr>
              <p:spPr bwMode="auto">
                <a:xfrm flipV="1">
                  <a:off x="2592" y="2064"/>
                  <a:ext cx="480" cy="432"/>
                </a:xfrm>
                <a:prstGeom prst="line">
                  <a:avLst/>
                </a:prstGeom>
                <a:grpFill/>
                <a:ln w="76200">
                  <a:solidFill>
                    <a:srgbClr val="FFA200"/>
                  </a:solidFill>
                  <a:round/>
                  <a:headEnd/>
                  <a:tailEnd type="triangle" w="med" len="me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46" name="Oval 118"/>
                <p:cNvSpPr>
                  <a:spLocks noChangeArrowheads="1"/>
                </p:cNvSpPr>
                <p:nvPr/>
              </p:nvSpPr>
              <p:spPr bwMode="auto">
                <a:xfrm>
                  <a:off x="2688" y="2208"/>
                  <a:ext cx="240" cy="240"/>
                </a:xfrm>
                <a:prstGeom prst="ellipse">
                  <a:avLst/>
                </a:prstGeom>
                <a:grpFill/>
                <a:ln w="9525">
                  <a:solidFill>
                    <a:srgbClr val="FFA2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sp>
          <p:nvSpPr>
            <p:cNvPr id="262" name="TextBox 261"/>
            <p:cNvSpPr txBox="1"/>
            <p:nvPr/>
          </p:nvSpPr>
          <p:spPr>
            <a:xfrm>
              <a:off x="2027348" y="1890189"/>
              <a:ext cx="1184750" cy="646331"/>
            </a:xfrm>
            <a:prstGeom prst="rect">
              <a:avLst/>
            </a:prstGeom>
            <a:noFill/>
          </p:spPr>
          <p:txBody>
            <a:bodyPr wrap="square" rtlCol="0">
              <a:spAutoFit/>
            </a:bodyPr>
            <a:lstStyle/>
            <a:p>
              <a:r>
                <a:rPr lang="en-US" b="1" dirty="0" smtClean="0">
                  <a:solidFill>
                    <a:srgbClr val="FFA200"/>
                  </a:solidFill>
                </a:rPr>
                <a:t>Surface states</a:t>
              </a:r>
              <a:endParaRPr lang="en-US" b="1" dirty="0">
                <a:solidFill>
                  <a:srgbClr val="FFA200"/>
                </a:solidFill>
              </a:endParaRPr>
            </a:p>
          </p:txBody>
        </p:sp>
      </p:grpSp>
      <p:sp>
        <p:nvSpPr>
          <p:cNvPr id="7" name="TextBox 6"/>
          <p:cNvSpPr txBox="1"/>
          <p:nvPr/>
        </p:nvSpPr>
        <p:spPr>
          <a:xfrm>
            <a:off x="-3031066" y="3180169"/>
            <a:ext cx="1540934" cy="1477328"/>
          </a:xfrm>
          <a:prstGeom prst="rect">
            <a:avLst/>
          </a:prstGeom>
          <a:noFill/>
        </p:spPr>
        <p:txBody>
          <a:bodyPr wrap="square" rtlCol="0">
            <a:spAutoFit/>
          </a:bodyPr>
          <a:lstStyle/>
          <a:p>
            <a:r>
              <a:rPr lang="en-US" dirty="0" smtClean="0"/>
              <a:t>Add a picture from Amir’s recent paper of the surface spins!</a:t>
            </a:r>
            <a:endParaRPr 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1523"/>
    </mc:Choice>
    <mc:Fallback>
      <p:transition xmlns:p14="http://schemas.microsoft.com/office/powerpoint/2010/main" spd="slow" advTm="1152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2488" y="631904"/>
            <a:ext cx="4108817" cy="369332"/>
          </a:xfrm>
          <a:prstGeom prst="rect">
            <a:avLst/>
          </a:prstGeom>
          <a:noFill/>
        </p:spPr>
        <p:txBody>
          <a:bodyPr wrap="none" rtlCol="0">
            <a:spAutoFit/>
          </a:bodyPr>
          <a:lstStyle/>
          <a:p>
            <a:r>
              <a:rPr lang="en-US" b="1" dirty="0" smtClean="0"/>
              <a:t>T</a:t>
            </a:r>
            <a:r>
              <a:rPr lang="en-US" b="1" baseline="-25000" dirty="0" smtClean="0"/>
              <a:t>2</a:t>
            </a:r>
            <a:r>
              <a:rPr lang="en-US" b="1" baseline="30000" dirty="0" smtClean="0"/>
              <a:t>* </a:t>
            </a:r>
            <a:r>
              <a:rPr lang="en-US" b="1" dirty="0" smtClean="0"/>
              <a:t>- as measured by free induction decay</a:t>
            </a:r>
            <a:endParaRPr lang="en-US" b="1" dirty="0"/>
          </a:p>
        </p:txBody>
      </p:sp>
      <p:sp>
        <p:nvSpPr>
          <p:cNvPr id="5" name="TextBox 4"/>
          <p:cNvSpPr txBox="1"/>
          <p:nvPr/>
        </p:nvSpPr>
        <p:spPr>
          <a:xfrm>
            <a:off x="222488" y="985454"/>
            <a:ext cx="5482052" cy="369332"/>
          </a:xfrm>
          <a:prstGeom prst="rect">
            <a:avLst/>
          </a:prstGeom>
          <a:noFill/>
        </p:spPr>
        <p:txBody>
          <a:bodyPr wrap="none" rtlCol="0">
            <a:spAutoFit/>
          </a:bodyPr>
          <a:lstStyle/>
          <a:p>
            <a:r>
              <a:rPr lang="en-US" dirty="0" smtClean="0">
                <a:solidFill>
                  <a:schemeClr val="bg1">
                    <a:lumMod val="50000"/>
                  </a:schemeClr>
                </a:solidFill>
              </a:rPr>
              <a:t>T</a:t>
            </a:r>
            <a:r>
              <a:rPr lang="en-US" baseline="-25000" dirty="0" smtClean="0">
                <a:solidFill>
                  <a:schemeClr val="bg1">
                    <a:lumMod val="50000"/>
                  </a:schemeClr>
                </a:solidFill>
              </a:rPr>
              <a:t>2</a:t>
            </a:r>
            <a:r>
              <a:rPr lang="en-US" baseline="30000" dirty="0" smtClean="0">
                <a:solidFill>
                  <a:schemeClr val="bg1">
                    <a:lumMod val="50000"/>
                  </a:schemeClr>
                </a:solidFill>
              </a:rPr>
              <a:t> </a:t>
            </a:r>
            <a:r>
              <a:rPr lang="en-US" dirty="0" smtClean="0">
                <a:solidFill>
                  <a:schemeClr val="bg1">
                    <a:lumMod val="50000"/>
                  </a:schemeClr>
                </a:solidFill>
              </a:rPr>
              <a:t>– as measured by Hahn echo or decoupling sequences </a:t>
            </a:r>
            <a:endParaRPr lang="en-US" dirty="0">
              <a:solidFill>
                <a:schemeClr val="bg1">
                  <a:lumMod val="50000"/>
                </a:schemeClr>
              </a:solidFill>
            </a:endParaRPr>
          </a:p>
        </p:txBody>
      </p:sp>
      <p:sp>
        <p:nvSpPr>
          <p:cNvPr id="6" name="TextBox 5"/>
          <p:cNvSpPr txBox="1"/>
          <p:nvPr/>
        </p:nvSpPr>
        <p:spPr>
          <a:xfrm>
            <a:off x="231069" y="1371037"/>
            <a:ext cx="3156258" cy="369332"/>
          </a:xfrm>
          <a:prstGeom prst="rect">
            <a:avLst/>
          </a:prstGeom>
          <a:noFill/>
        </p:spPr>
        <p:txBody>
          <a:bodyPr wrap="none" rtlCol="0">
            <a:spAutoFit/>
          </a:bodyPr>
          <a:lstStyle/>
          <a:p>
            <a:r>
              <a:rPr lang="en-US" dirty="0" smtClean="0">
                <a:solidFill>
                  <a:schemeClr val="bg1">
                    <a:lumMod val="50000"/>
                  </a:schemeClr>
                </a:solidFill>
              </a:rPr>
              <a:t>T</a:t>
            </a:r>
            <a:r>
              <a:rPr lang="en-US" baseline="-25000" dirty="0" smtClean="0">
                <a:solidFill>
                  <a:schemeClr val="bg1">
                    <a:lumMod val="50000"/>
                  </a:schemeClr>
                </a:solidFill>
              </a:rPr>
              <a:t>1</a:t>
            </a:r>
            <a:r>
              <a:rPr lang="en-US" baseline="30000" dirty="0" smtClean="0">
                <a:solidFill>
                  <a:schemeClr val="bg1">
                    <a:lumMod val="50000"/>
                  </a:schemeClr>
                </a:solidFill>
              </a:rPr>
              <a:t> </a:t>
            </a:r>
            <a:r>
              <a:rPr lang="en-US" dirty="0" smtClean="0">
                <a:solidFill>
                  <a:schemeClr val="bg1">
                    <a:lumMod val="50000"/>
                  </a:schemeClr>
                </a:solidFill>
              </a:rPr>
              <a:t>– longitudinal relaxation time</a:t>
            </a:r>
            <a:endParaRPr lang="en-US" dirty="0">
              <a:solidFill>
                <a:schemeClr val="bg1">
                  <a:lumMod val="50000"/>
                </a:schemeClr>
              </a:solidFill>
            </a:endParaRPr>
          </a:p>
        </p:txBody>
      </p:sp>
      <p:sp>
        <p:nvSpPr>
          <p:cNvPr id="2" name="TextBox 1"/>
          <p:cNvSpPr txBox="1"/>
          <p:nvPr/>
        </p:nvSpPr>
        <p:spPr>
          <a:xfrm rot="20842280">
            <a:off x="5965948" y="703605"/>
            <a:ext cx="2795639" cy="923330"/>
          </a:xfrm>
          <a:prstGeom prst="rect">
            <a:avLst/>
          </a:prstGeom>
          <a:noFill/>
        </p:spPr>
        <p:txBody>
          <a:bodyPr wrap="square" rtlCol="0">
            <a:spAutoFit/>
          </a:bodyPr>
          <a:lstStyle/>
          <a:p>
            <a:r>
              <a:rPr lang="en-US" dirty="0" smtClean="0">
                <a:solidFill>
                  <a:srgbClr val="000090"/>
                </a:solidFill>
              </a:rPr>
              <a:t>Determined by interactions with the environment: highly sample-dependent!</a:t>
            </a:r>
            <a:endParaRPr lang="en-US" dirty="0">
              <a:solidFill>
                <a:srgbClr val="000090"/>
              </a:solidFill>
            </a:endParaRPr>
          </a:p>
        </p:txBody>
      </p:sp>
      <p:grpSp>
        <p:nvGrpSpPr>
          <p:cNvPr id="23" name="Group 22"/>
          <p:cNvGrpSpPr/>
          <p:nvPr/>
        </p:nvGrpSpPr>
        <p:grpSpPr>
          <a:xfrm>
            <a:off x="340581" y="1848704"/>
            <a:ext cx="2439479" cy="772572"/>
            <a:chOff x="334231" y="1848704"/>
            <a:chExt cx="4915265" cy="772572"/>
          </a:xfrm>
        </p:grpSpPr>
        <p:cxnSp>
          <p:nvCxnSpPr>
            <p:cNvPr id="14" name="Straight Connector 13"/>
            <p:cNvCxnSpPr/>
            <p:nvPr/>
          </p:nvCxnSpPr>
          <p:spPr>
            <a:xfrm>
              <a:off x="334231" y="2606736"/>
              <a:ext cx="256244"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flipV="1">
              <a:off x="579334" y="2309079"/>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flipV="1">
              <a:off x="715859" y="2312254"/>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a:off x="572984" y="2318665"/>
              <a:ext cx="149225"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a:off x="719033" y="2609911"/>
              <a:ext cx="4094608"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flipV="1">
              <a:off x="4813641" y="2312918"/>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flipV="1">
              <a:off x="4956516" y="2312918"/>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a:off x="4800313" y="2322504"/>
              <a:ext cx="165728"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a:off x="4966041" y="2607461"/>
              <a:ext cx="256245"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graphicFrame>
          <p:nvGraphicFramePr>
            <p:cNvPr id="21" name="Object 20"/>
            <p:cNvGraphicFramePr>
              <a:graphicFrameLocks noChangeAspect="1"/>
            </p:cNvGraphicFramePr>
            <p:nvPr>
              <p:extLst>
                <p:ext uri="{D42A27DB-BD31-4B8C-83A1-F6EECF244321}">
                  <p14:modId xmlns:p14="http://schemas.microsoft.com/office/powerpoint/2010/main" val="2248773187"/>
                </p:ext>
              </p:extLst>
            </p:nvPr>
          </p:nvGraphicFramePr>
          <p:xfrm>
            <a:off x="388236" y="1848704"/>
            <a:ext cx="655248" cy="444500"/>
          </p:xfrm>
          <a:graphic>
            <a:graphicData uri="http://schemas.openxmlformats.org/presentationml/2006/ole">
              <mc:AlternateContent xmlns:mc="http://schemas.openxmlformats.org/markup-compatibility/2006">
                <mc:Choice xmlns:v="urn:schemas-microsoft-com:vml" Requires="v">
                  <p:oleObj spid="_x0000_s54417" name="Equation" r:id="rId4" imgW="342900" imgH="444500" progId="Equation.3">
                    <p:embed/>
                  </p:oleObj>
                </mc:Choice>
                <mc:Fallback>
                  <p:oleObj name="Equation" r:id="rId4" imgW="342900" imgH="444500" progId="Equation.3">
                    <p:embed/>
                    <p:pic>
                      <p:nvPicPr>
                        <p:cNvPr id="0" name="Picture 1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236" y="1848704"/>
                          <a:ext cx="655248"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8" name="Object 247"/>
            <p:cNvGraphicFramePr>
              <a:graphicFrameLocks noChangeAspect="1"/>
            </p:cNvGraphicFramePr>
            <p:nvPr>
              <p:extLst>
                <p:ext uri="{D42A27DB-BD31-4B8C-83A1-F6EECF244321}">
                  <p14:modId xmlns:p14="http://schemas.microsoft.com/office/powerpoint/2010/main" val="3679262299"/>
                </p:ext>
              </p:extLst>
            </p:nvPr>
          </p:nvGraphicFramePr>
          <p:xfrm>
            <a:off x="4594248" y="1848704"/>
            <a:ext cx="655248" cy="444500"/>
          </p:xfrm>
          <a:graphic>
            <a:graphicData uri="http://schemas.openxmlformats.org/presentationml/2006/ole">
              <mc:AlternateContent xmlns:mc="http://schemas.openxmlformats.org/markup-compatibility/2006">
                <mc:Choice xmlns:v="urn:schemas-microsoft-com:vml" Requires="v">
                  <p:oleObj spid="_x0000_s54418" name="Equation" r:id="rId6" imgW="342900" imgH="444500" progId="Equation.3">
                    <p:embed/>
                  </p:oleObj>
                </mc:Choice>
                <mc:Fallback>
                  <p:oleObj name="Equation" r:id="rId6" imgW="342900" imgH="444500" progId="Equation.3">
                    <p:embed/>
                    <p:pic>
                      <p:nvPicPr>
                        <p:cNvPr id="0" name="Picture 1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4248" y="1848704"/>
                          <a:ext cx="655248"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21"/>
            <p:cNvSpPr/>
            <p:nvPr/>
          </p:nvSpPr>
          <p:spPr>
            <a:xfrm>
              <a:off x="747701" y="2457572"/>
              <a:ext cx="4022483" cy="1333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2" name="TextBox 371"/>
          <p:cNvSpPr txBox="1"/>
          <p:nvPr/>
        </p:nvSpPr>
        <p:spPr>
          <a:xfrm>
            <a:off x="0"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NV electronic spin coherence properties</a:t>
            </a:r>
            <a:endParaRPr lang="en-US" sz="2800" b="1" dirty="0">
              <a:solidFill>
                <a:schemeClr val="bg1"/>
              </a:solidFill>
            </a:endParaRPr>
          </a:p>
        </p:txBody>
      </p:sp>
      <p:grpSp>
        <p:nvGrpSpPr>
          <p:cNvPr id="39" name="Group 38"/>
          <p:cNvGrpSpPr/>
          <p:nvPr/>
        </p:nvGrpSpPr>
        <p:grpSpPr>
          <a:xfrm>
            <a:off x="222488" y="2764210"/>
            <a:ext cx="1525872" cy="1224100"/>
            <a:chOff x="222488" y="2764210"/>
            <a:chExt cx="1525872" cy="1224100"/>
          </a:xfrm>
        </p:grpSpPr>
        <p:sp>
          <p:nvSpPr>
            <p:cNvPr id="26" name="TextBox 25"/>
            <p:cNvSpPr txBox="1"/>
            <p:nvPr/>
          </p:nvSpPr>
          <p:spPr>
            <a:xfrm>
              <a:off x="222488" y="3064980"/>
              <a:ext cx="1525872" cy="923330"/>
            </a:xfrm>
            <a:prstGeom prst="rect">
              <a:avLst/>
            </a:prstGeom>
            <a:noFill/>
          </p:spPr>
          <p:txBody>
            <a:bodyPr wrap="square" rtlCol="0">
              <a:spAutoFit/>
            </a:bodyPr>
            <a:lstStyle/>
            <a:p>
              <a:r>
                <a:rPr lang="en-US" dirty="0" smtClean="0"/>
                <a:t>Create spin superposition state</a:t>
              </a:r>
              <a:endParaRPr lang="en-US" dirty="0"/>
            </a:p>
          </p:txBody>
        </p:sp>
        <p:cxnSp>
          <p:nvCxnSpPr>
            <p:cNvPr id="30" name="Straight Arrow Connector 29"/>
            <p:cNvCxnSpPr/>
            <p:nvPr/>
          </p:nvCxnSpPr>
          <p:spPr>
            <a:xfrm rot="16200000" flipV="1">
              <a:off x="317800" y="2914168"/>
              <a:ext cx="308598" cy="86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2563742" y="2764209"/>
            <a:ext cx="5175422" cy="1434044"/>
            <a:chOff x="2563742" y="2764209"/>
            <a:chExt cx="5175422" cy="1434044"/>
          </a:xfrm>
        </p:grpSpPr>
        <p:sp>
          <p:nvSpPr>
            <p:cNvPr id="28" name="TextBox 27"/>
            <p:cNvSpPr txBox="1"/>
            <p:nvPr/>
          </p:nvSpPr>
          <p:spPr>
            <a:xfrm>
              <a:off x="3895698" y="2918509"/>
              <a:ext cx="3843466" cy="646331"/>
            </a:xfrm>
            <a:prstGeom prst="rect">
              <a:avLst/>
            </a:prstGeom>
            <a:noFill/>
          </p:spPr>
          <p:txBody>
            <a:bodyPr wrap="square" rtlCol="0">
              <a:spAutoFit/>
            </a:bodyPr>
            <a:lstStyle/>
            <a:p>
              <a:r>
                <a:rPr lang="en-US" dirty="0" smtClean="0"/>
                <a:t>Convert phase to population, measure average phase accumulation </a:t>
              </a:r>
              <a:endParaRPr lang="en-US" dirty="0"/>
            </a:p>
          </p:txBody>
        </p:sp>
        <p:cxnSp>
          <p:nvCxnSpPr>
            <p:cNvPr id="33" name="Straight Arrow Connector 32"/>
            <p:cNvCxnSpPr/>
            <p:nvPr/>
          </p:nvCxnSpPr>
          <p:spPr>
            <a:xfrm rot="10800000">
              <a:off x="2563742" y="2764209"/>
              <a:ext cx="1331958" cy="4774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406568" name="Object 61"/>
            <p:cNvGraphicFramePr>
              <a:graphicFrameLocks noChangeAspect="1"/>
            </p:cNvGraphicFramePr>
            <p:nvPr/>
          </p:nvGraphicFramePr>
          <p:xfrm>
            <a:off x="5220352" y="3564840"/>
            <a:ext cx="968375" cy="633413"/>
          </p:xfrm>
          <a:graphic>
            <a:graphicData uri="http://schemas.openxmlformats.org/presentationml/2006/ole">
              <mc:AlternateContent xmlns:mc="http://schemas.openxmlformats.org/markup-compatibility/2006">
                <mc:Choice xmlns:v="urn:schemas-microsoft-com:vml" Requires="v">
                  <p:oleObj spid="_x0000_s54419" name="Equation" r:id="rId7" imgW="368300" imgH="241300" progId="Equation.3">
                    <p:embed/>
                  </p:oleObj>
                </mc:Choice>
                <mc:Fallback>
                  <p:oleObj name="Equation" r:id="rId7" imgW="368300" imgH="241300" progId="Equation.3">
                    <p:embed/>
                    <p:pic>
                      <p:nvPicPr>
                        <p:cNvPr id="0" name="Picture 1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0352" y="3564840"/>
                          <a:ext cx="968375" cy="633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43" name="Group 42"/>
          <p:cNvGrpSpPr/>
          <p:nvPr/>
        </p:nvGrpSpPr>
        <p:grpSpPr>
          <a:xfrm>
            <a:off x="1562449" y="2764209"/>
            <a:ext cx="2903598" cy="3909641"/>
            <a:chOff x="1562449" y="2764209"/>
            <a:chExt cx="2903598" cy="3909641"/>
          </a:xfrm>
        </p:grpSpPr>
        <p:grpSp>
          <p:nvGrpSpPr>
            <p:cNvPr id="40" name="Group 39"/>
            <p:cNvGrpSpPr/>
            <p:nvPr/>
          </p:nvGrpSpPr>
          <p:grpSpPr>
            <a:xfrm>
              <a:off x="1562449" y="2764209"/>
              <a:ext cx="2333251" cy="3909641"/>
              <a:chOff x="1562449" y="2764209"/>
              <a:chExt cx="2333251" cy="3909641"/>
            </a:xfrm>
          </p:grpSpPr>
          <p:sp>
            <p:nvSpPr>
              <p:cNvPr id="27" name="TextBox 26"/>
              <p:cNvSpPr txBox="1"/>
              <p:nvPr/>
            </p:nvSpPr>
            <p:spPr>
              <a:xfrm>
                <a:off x="2217427" y="4140710"/>
                <a:ext cx="1525872" cy="646331"/>
              </a:xfrm>
              <a:prstGeom prst="rect">
                <a:avLst/>
              </a:prstGeom>
              <a:noFill/>
            </p:spPr>
            <p:txBody>
              <a:bodyPr wrap="square" rtlCol="0">
                <a:spAutoFit/>
              </a:bodyPr>
              <a:lstStyle/>
              <a:p>
                <a:r>
                  <a:rPr lang="en-US" dirty="0" smtClean="0"/>
                  <a:t>Allow phase to accumulate</a:t>
                </a:r>
                <a:endParaRPr lang="en-US" dirty="0"/>
              </a:p>
            </p:txBody>
          </p:sp>
          <p:cxnSp>
            <p:nvCxnSpPr>
              <p:cNvPr id="31" name="Straight Arrow Connector 30"/>
              <p:cNvCxnSpPr/>
              <p:nvPr/>
            </p:nvCxnSpPr>
            <p:spPr>
              <a:xfrm rot="16200000" flipV="1">
                <a:off x="1410300" y="2916358"/>
                <a:ext cx="1376502" cy="10722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35" name="Object 34"/>
              <p:cNvGraphicFramePr>
                <a:graphicFrameLocks noChangeAspect="1"/>
              </p:cNvGraphicFramePr>
              <p:nvPr/>
            </p:nvGraphicFramePr>
            <p:xfrm>
              <a:off x="2160563" y="4887913"/>
              <a:ext cx="1735137" cy="1785937"/>
            </p:xfrm>
            <a:graphic>
              <a:graphicData uri="http://schemas.openxmlformats.org/presentationml/2006/ole">
                <mc:AlternateContent xmlns:mc="http://schemas.openxmlformats.org/markup-compatibility/2006">
                  <mc:Choice xmlns:v="urn:schemas-microsoft-com:vml" Requires="v">
                    <p:oleObj spid="_x0000_s54420" name="Equation" r:id="rId9" imgW="863600" imgH="889000" progId="Equation.3">
                      <p:embed/>
                    </p:oleObj>
                  </mc:Choice>
                  <mc:Fallback>
                    <p:oleObj name="Equation" r:id="rId9" imgW="863600" imgH="889000" progId="Equation.3">
                      <p:embed/>
                      <p:pic>
                        <p:nvPicPr>
                          <p:cNvPr id="0" name="Picture 1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60563" y="4887913"/>
                            <a:ext cx="1735137" cy="178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2" name="TextBox 41"/>
            <p:cNvSpPr txBox="1"/>
            <p:nvPr/>
          </p:nvSpPr>
          <p:spPr>
            <a:xfrm>
              <a:off x="3075372" y="6277110"/>
              <a:ext cx="1390675" cy="369332"/>
            </a:xfrm>
            <a:prstGeom prst="rect">
              <a:avLst/>
            </a:prstGeom>
            <a:noFill/>
          </p:spPr>
          <p:txBody>
            <a:bodyPr wrap="none" rtlCol="0">
              <a:spAutoFit/>
            </a:bodyPr>
            <a:lstStyle/>
            <a:p>
              <a:r>
                <a:rPr lang="en-US" dirty="0" smtClean="0"/>
                <a:t>(quasi-static)</a:t>
              </a:r>
              <a:endParaRPr lang="en-US" dirty="0"/>
            </a:p>
          </p:txBody>
        </p:sp>
      </p:grpSp>
    </p:spTree>
    <p:extLst>
      <p:ext uri="{BB962C8B-B14F-4D97-AF65-F5344CB8AC3E}">
        <p14:creationId xmlns:p14="http://schemas.microsoft.com/office/powerpoint/2010/main" val="34171060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2488" y="631904"/>
            <a:ext cx="4108817" cy="369332"/>
          </a:xfrm>
          <a:prstGeom prst="rect">
            <a:avLst/>
          </a:prstGeom>
          <a:noFill/>
        </p:spPr>
        <p:txBody>
          <a:bodyPr wrap="none" rtlCol="0">
            <a:spAutoFit/>
          </a:bodyPr>
          <a:lstStyle/>
          <a:p>
            <a:r>
              <a:rPr lang="en-US" b="1" dirty="0" smtClean="0"/>
              <a:t>T</a:t>
            </a:r>
            <a:r>
              <a:rPr lang="en-US" b="1" baseline="-25000" dirty="0" smtClean="0"/>
              <a:t>2</a:t>
            </a:r>
            <a:r>
              <a:rPr lang="en-US" b="1" baseline="30000" dirty="0" smtClean="0"/>
              <a:t>* </a:t>
            </a:r>
            <a:r>
              <a:rPr lang="en-US" b="1" dirty="0" smtClean="0"/>
              <a:t>- as measured by free induction decay</a:t>
            </a:r>
            <a:endParaRPr lang="en-US" b="1" dirty="0"/>
          </a:p>
        </p:txBody>
      </p:sp>
      <p:sp>
        <p:nvSpPr>
          <p:cNvPr id="5" name="TextBox 4"/>
          <p:cNvSpPr txBox="1"/>
          <p:nvPr/>
        </p:nvSpPr>
        <p:spPr>
          <a:xfrm>
            <a:off x="222488" y="985454"/>
            <a:ext cx="5482052" cy="369332"/>
          </a:xfrm>
          <a:prstGeom prst="rect">
            <a:avLst/>
          </a:prstGeom>
          <a:noFill/>
        </p:spPr>
        <p:txBody>
          <a:bodyPr wrap="none" rtlCol="0">
            <a:spAutoFit/>
          </a:bodyPr>
          <a:lstStyle/>
          <a:p>
            <a:r>
              <a:rPr lang="en-US" dirty="0" smtClean="0">
                <a:solidFill>
                  <a:schemeClr val="bg1">
                    <a:lumMod val="50000"/>
                  </a:schemeClr>
                </a:solidFill>
              </a:rPr>
              <a:t>T</a:t>
            </a:r>
            <a:r>
              <a:rPr lang="en-US" baseline="-25000" dirty="0" smtClean="0">
                <a:solidFill>
                  <a:schemeClr val="bg1">
                    <a:lumMod val="50000"/>
                  </a:schemeClr>
                </a:solidFill>
              </a:rPr>
              <a:t>2</a:t>
            </a:r>
            <a:r>
              <a:rPr lang="en-US" baseline="30000" dirty="0" smtClean="0">
                <a:solidFill>
                  <a:schemeClr val="bg1">
                    <a:lumMod val="50000"/>
                  </a:schemeClr>
                </a:solidFill>
              </a:rPr>
              <a:t> </a:t>
            </a:r>
            <a:r>
              <a:rPr lang="en-US" dirty="0" smtClean="0">
                <a:solidFill>
                  <a:schemeClr val="bg1">
                    <a:lumMod val="50000"/>
                  </a:schemeClr>
                </a:solidFill>
              </a:rPr>
              <a:t>– as measured by Hahn echo or decoupling sequences </a:t>
            </a:r>
            <a:endParaRPr lang="en-US" dirty="0">
              <a:solidFill>
                <a:schemeClr val="bg1">
                  <a:lumMod val="50000"/>
                </a:schemeClr>
              </a:solidFill>
            </a:endParaRPr>
          </a:p>
        </p:txBody>
      </p:sp>
      <p:sp>
        <p:nvSpPr>
          <p:cNvPr id="6" name="TextBox 5"/>
          <p:cNvSpPr txBox="1"/>
          <p:nvPr/>
        </p:nvSpPr>
        <p:spPr>
          <a:xfrm>
            <a:off x="231069" y="1371037"/>
            <a:ext cx="3156258" cy="369332"/>
          </a:xfrm>
          <a:prstGeom prst="rect">
            <a:avLst/>
          </a:prstGeom>
          <a:noFill/>
        </p:spPr>
        <p:txBody>
          <a:bodyPr wrap="none" rtlCol="0">
            <a:spAutoFit/>
          </a:bodyPr>
          <a:lstStyle/>
          <a:p>
            <a:r>
              <a:rPr lang="en-US" dirty="0" smtClean="0">
                <a:solidFill>
                  <a:schemeClr val="bg1">
                    <a:lumMod val="50000"/>
                  </a:schemeClr>
                </a:solidFill>
              </a:rPr>
              <a:t>T</a:t>
            </a:r>
            <a:r>
              <a:rPr lang="en-US" baseline="-25000" dirty="0" smtClean="0">
                <a:solidFill>
                  <a:schemeClr val="bg1">
                    <a:lumMod val="50000"/>
                  </a:schemeClr>
                </a:solidFill>
              </a:rPr>
              <a:t>1</a:t>
            </a:r>
            <a:r>
              <a:rPr lang="en-US" baseline="30000" dirty="0" smtClean="0">
                <a:solidFill>
                  <a:schemeClr val="bg1">
                    <a:lumMod val="50000"/>
                  </a:schemeClr>
                </a:solidFill>
              </a:rPr>
              <a:t> </a:t>
            </a:r>
            <a:r>
              <a:rPr lang="en-US" dirty="0" smtClean="0">
                <a:solidFill>
                  <a:schemeClr val="bg1">
                    <a:lumMod val="50000"/>
                  </a:schemeClr>
                </a:solidFill>
              </a:rPr>
              <a:t>– longitudinal relaxation time</a:t>
            </a:r>
            <a:endParaRPr lang="en-US" dirty="0">
              <a:solidFill>
                <a:schemeClr val="bg1">
                  <a:lumMod val="50000"/>
                </a:schemeClr>
              </a:solidFill>
            </a:endParaRPr>
          </a:p>
        </p:txBody>
      </p:sp>
      <p:sp>
        <p:nvSpPr>
          <p:cNvPr id="2" name="TextBox 1"/>
          <p:cNvSpPr txBox="1"/>
          <p:nvPr/>
        </p:nvSpPr>
        <p:spPr>
          <a:xfrm rot="20842280">
            <a:off x="5965948" y="703605"/>
            <a:ext cx="2795639" cy="923330"/>
          </a:xfrm>
          <a:prstGeom prst="rect">
            <a:avLst/>
          </a:prstGeom>
          <a:noFill/>
        </p:spPr>
        <p:txBody>
          <a:bodyPr wrap="square" rtlCol="0">
            <a:spAutoFit/>
          </a:bodyPr>
          <a:lstStyle/>
          <a:p>
            <a:r>
              <a:rPr lang="en-US" dirty="0" smtClean="0">
                <a:solidFill>
                  <a:srgbClr val="000090"/>
                </a:solidFill>
              </a:rPr>
              <a:t>Determined by interactions with the environment: highly sample-dependent!</a:t>
            </a:r>
            <a:endParaRPr lang="en-US" dirty="0">
              <a:solidFill>
                <a:srgbClr val="000090"/>
              </a:solidFill>
            </a:endParaRPr>
          </a:p>
        </p:txBody>
      </p:sp>
      <p:grpSp>
        <p:nvGrpSpPr>
          <p:cNvPr id="3" name="Group 22"/>
          <p:cNvGrpSpPr/>
          <p:nvPr/>
        </p:nvGrpSpPr>
        <p:grpSpPr>
          <a:xfrm>
            <a:off x="340581" y="1848704"/>
            <a:ext cx="2439479" cy="772572"/>
            <a:chOff x="334231" y="1848704"/>
            <a:chExt cx="4915265" cy="772572"/>
          </a:xfrm>
        </p:grpSpPr>
        <p:cxnSp>
          <p:nvCxnSpPr>
            <p:cNvPr id="14" name="Straight Connector 13"/>
            <p:cNvCxnSpPr/>
            <p:nvPr/>
          </p:nvCxnSpPr>
          <p:spPr>
            <a:xfrm>
              <a:off x="334231" y="2606736"/>
              <a:ext cx="256244"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flipV="1">
              <a:off x="579334" y="2309079"/>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flipV="1">
              <a:off x="715859" y="2312254"/>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a:off x="572984" y="2318665"/>
              <a:ext cx="149225"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a:off x="719033" y="2609911"/>
              <a:ext cx="4094608"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flipV="1">
              <a:off x="4813641" y="2312918"/>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flipV="1">
              <a:off x="4956516" y="2312918"/>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a:off x="4800313" y="2322504"/>
              <a:ext cx="165728"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a:off x="4966041" y="2607461"/>
              <a:ext cx="256245"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graphicFrame>
          <p:nvGraphicFramePr>
            <p:cNvPr id="21" name="Object 20"/>
            <p:cNvGraphicFramePr>
              <a:graphicFrameLocks noChangeAspect="1"/>
            </p:cNvGraphicFramePr>
            <p:nvPr>
              <p:extLst>
                <p:ext uri="{D42A27DB-BD31-4B8C-83A1-F6EECF244321}">
                  <p14:modId xmlns:p14="http://schemas.microsoft.com/office/powerpoint/2010/main" val="2248773187"/>
                </p:ext>
              </p:extLst>
            </p:nvPr>
          </p:nvGraphicFramePr>
          <p:xfrm>
            <a:off x="388236" y="1848704"/>
            <a:ext cx="655248" cy="444500"/>
          </p:xfrm>
          <a:graphic>
            <a:graphicData uri="http://schemas.openxmlformats.org/presentationml/2006/ole">
              <mc:AlternateContent xmlns:mc="http://schemas.openxmlformats.org/markup-compatibility/2006">
                <mc:Choice xmlns:v="urn:schemas-microsoft-com:vml" Requires="v">
                  <p:oleObj spid="_x0000_s89135" name="Equation" r:id="rId4" imgW="342900" imgH="444500" progId="Equation.3">
                    <p:embed/>
                  </p:oleObj>
                </mc:Choice>
                <mc:Fallback>
                  <p:oleObj name="Equation" r:id="rId4" imgW="342900" imgH="444500" progId="Equation.3">
                    <p:embed/>
                    <p:pic>
                      <p:nvPicPr>
                        <p:cNvPr id="0" name="Picture 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236" y="1848704"/>
                          <a:ext cx="655248"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8" name="Object 247"/>
            <p:cNvGraphicFramePr>
              <a:graphicFrameLocks noChangeAspect="1"/>
            </p:cNvGraphicFramePr>
            <p:nvPr>
              <p:extLst>
                <p:ext uri="{D42A27DB-BD31-4B8C-83A1-F6EECF244321}">
                  <p14:modId xmlns:p14="http://schemas.microsoft.com/office/powerpoint/2010/main" val="3679262299"/>
                </p:ext>
              </p:extLst>
            </p:nvPr>
          </p:nvGraphicFramePr>
          <p:xfrm>
            <a:off x="4594248" y="1848704"/>
            <a:ext cx="655248" cy="444500"/>
          </p:xfrm>
          <a:graphic>
            <a:graphicData uri="http://schemas.openxmlformats.org/presentationml/2006/ole">
              <mc:AlternateContent xmlns:mc="http://schemas.openxmlformats.org/markup-compatibility/2006">
                <mc:Choice xmlns:v="urn:schemas-microsoft-com:vml" Requires="v">
                  <p:oleObj spid="_x0000_s89136" name="Equation" r:id="rId6" imgW="342900" imgH="444500" progId="Equation.3">
                    <p:embed/>
                  </p:oleObj>
                </mc:Choice>
                <mc:Fallback>
                  <p:oleObj name="Equation" r:id="rId6" imgW="342900" imgH="444500" progId="Equation.3">
                    <p:embed/>
                    <p:pic>
                      <p:nvPicPr>
                        <p:cNvPr id="0" name="Picture 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4248" y="1848704"/>
                          <a:ext cx="655248"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ectangle 21"/>
            <p:cNvSpPr/>
            <p:nvPr/>
          </p:nvSpPr>
          <p:spPr>
            <a:xfrm>
              <a:off x="747701" y="2457572"/>
              <a:ext cx="4022483" cy="1333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5" name="TextBox 104"/>
          <p:cNvSpPr txBox="1"/>
          <p:nvPr/>
        </p:nvSpPr>
        <p:spPr>
          <a:xfrm>
            <a:off x="3127830" y="2267462"/>
            <a:ext cx="4363544" cy="369332"/>
          </a:xfrm>
          <a:prstGeom prst="rect">
            <a:avLst/>
          </a:prstGeom>
          <a:noFill/>
        </p:spPr>
        <p:txBody>
          <a:bodyPr wrap="none" rtlCol="0">
            <a:spAutoFit/>
          </a:bodyPr>
          <a:lstStyle/>
          <a:p>
            <a:r>
              <a:rPr lang="en-US" dirty="0" smtClean="0"/>
              <a:t>Ranges from 100s ns to nearly a millisecond!</a:t>
            </a:r>
            <a:endParaRPr lang="en-US" dirty="0"/>
          </a:p>
        </p:txBody>
      </p:sp>
      <p:grpSp>
        <p:nvGrpSpPr>
          <p:cNvPr id="7" name="Group 107"/>
          <p:cNvGrpSpPr/>
          <p:nvPr/>
        </p:nvGrpSpPr>
        <p:grpSpPr>
          <a:xfrm>
            <a:off x="3138757" y="2630097"/>
            <a:ext cx="4555834" cy="1950976"/>
            <a:chOff x="3138757" y="2630097"/>
            <a:chExt cx="4555834" cy="1950976"/>
          </a:xfrm>
        </p:grpSpPr>
        <p:pic>
          <p:nvPicPr>
            <p:cNvPr id="106" name="Picture 105"/>
            <p:cNvPicPr>
              <a:picLocks noChangeAspect="1"/>
            </p:cNvPicPr>
            <p:nvPr/>
          </p:nvPicPr>
          <p:blipFill>
            <a:blip r:embed="rId7"/>
            <a:stretch>
              <a:fillRect/>
            </a:stretch>
          </p:blipFill>
          <p:spPr>
            <a:xfrm>
              <a:off x="3138757" y="2768596"/>
              <a:ext cx="2822973" cy="1812477"/>
            </a:xfrm>
            <a:prstGeom prst="rect">
              <a:avLst/>
            </a:prstGeom>
          </p:spPr>
        </p:pic>
        <p:sp>
          <p:nvSpPr>
            <p:cNvPr id="107" name="TextBox 106"/>
            <p:cNvSpPr txBox="1"/>
            <p:nvPr/>
          </p:nvSpPr>
          <p:spPr>
            <a:xfrm>
              <a:off x="5813227" y="3735498"/>
              <a:ext cx="1203475" cy="461665"/>
            </a:xfrm>
            <a:prstGeom prst="rect">
              <a:avLst/>
            </a:prstGeom>
            <a:noFill/>
          </p:spPr>
          <p:txBody>
            <a:bodyPr wrap="square" rtlCol="0">
              <a:spAutoFit/>
            </a:bodyPr>
            <a:lstStyle/>
            <a:p>
              <a:r>
                <a:rPr lang="en-US" sz="1200" dirty="0" smtClean="0"/>
                <a:t>Maurer et al. 2012 Science</a:t>
              </a:r>
              <a:endParaRPr lang="en-US" sz="1200" dirty="0"/>
            </a:p>
          </p:txBody>
        </p:sp>
        <p:sp>
          <p:nvSpPr>
            <p:cNvPr id="368" name="TextBox 367"/>
            <p:cNvSpPr txBox="1"/>
            <p:nvPr/>
          </p:nvSpPr>
          <p:spPr>
            <a:xfrm>
              <a:off x="5886376" y="2953263"/>
              <a:ext cx="1808215" cy="369332"/>
            </a:xfrm>
            <a:prstGeom prst="rect">
              <a:avLst/>
            </a:prstGeom>
            <a:noFill/>
          </p:spPr>
          <p:txBody>
            <a:bodyPr wrap="square" rtlCol="0">
              <a:spAutoFit/>
            </a:bodyPr>
            <a:lstStyle/>
            <a:p>
              <a:r>
                <a:rPr lang="en-US" dirty="0" smtClean="0"/>
                <a:t>T</a:t>
              </a:r>
              <a:r>
                <a:rPr lang="en-US" baseline="-25000" dirty="0" smtClean="0"/>
                <a:t>2</a:t>
              </a:r>
              <a:r>
                <a:rPr lang="en-US" baseline="30000" dirty="0" smtClean="0"/>
                <a:t>*</a:t>
              </a:r>
              <a:r>
                <a:rPr lang="en-US" dirty="0" smtClean="0"/>
                <a:t> = 0.5 ± 0.1 </a:t>
              </a:r>
              <a:r>
                <a:rPr lang="en-US" dirty="0" err="1" smtClean="0"/>
                <a:t>ms</a:t>
              </a:r>
              <a:endParaRPr lang="en-US" dirty="0"/>
            </a:p>
          </p:txBody>
        </p:sp>
        <p:sp>
          <p:nvSpPr>
            <p:cNvPr id="369" name="TextBox 368"/>
            <p:cNvSpPr txBox="1"/>
            <p:nvPr/>
          </p:nvSpPr>
          <p:spPr>
            <a:xfrm>
              <a:off x="3755351" y="2630097"/>
              <a:ext cx="2889423" cy="276999"/>
            </a:xfrm>
            <a:prstGeom prst="rect">
              <a:avLst/>
            </a:prstGeom>
            <a:noFill/>
          </p:spPr>
          <p:txBody>
            <a:bodyPr wrap="square" rtlCol="0">
              <a:spAutoFit/>
            </a:bodyPr>
            <a:lstStyle/>
            <a:p>
              <a:r>
                <a:rPr lang="en-US" sz="1200" dirty="0" err="1" smtClean="0"/>
                <a:t>Isotopically</a:t>
              </a:r>
              <a:r>
                <a:rPr lang="en-US" sz="1200" dirty="0" smtClean="0"/>
                <a:t> purified sample (0.01% </a:t>
              </a:r>
              <a:r>
                <a:rPr lang="en-US" sz="1200" baseline="30000" dirty="0" smtClean="0"/>
                <a:t>13</a:t>
              </a:r>
              <a:r>
                <a:rPr lang="en-US" sz="1200" dirty="0" smtClean="0"/>
                <a:t>C)</a:t>
              </a:r>
              <a:endParaRPr lang="en-US" sz="1200" dirty="0"/>
            </a:p>
          </p:txBody>
        </p:sp>
      </p:grpSp>
      <p:sp>
        <p:nvSpPr>
          <p:cNvPr id="372" name="TextBox 371"/>
          <p:cNvSpPr txBox="1"/>
          <p:nvPr/>
        </p:nvSpPr>
        <p:spPr>
          <a:xfrm>
            <a:off x="0"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NV electronic spin coherence properties</a:t>
            </a:r>
            <a:endParaRPr lang="en-US" sz="2800" b="1" dirty="0">
              <a:solidFill>
                <a:schemeClr val="bg1"/>
              </a:solidFill>
            </a:endParaRPr>
          </a:p>
        </p:txBody>
      </p:sp>
      <p:sp>
        <p:nvSpPr>
          <p:cNvPr id="27" name="TextBox 26"/>
          <p:cNvSpPr txBox="1"/>
          <p:nvPr/>
        </p:nvSpPr>
        <p:spPr>
          <a:xfrm>
            <a:off x="2056252" y="4581073"/>
            <a:ext cx="2515748" cy="584776"/>
          </a:xfrm>
          <a:prstGeom prst="rect">
            <a:avLst/>
          </a:prstGeom>
          <a:noFill/>
        </p:spPr>
        <p:txBody>
          <a:bodyPr wrap="square" rtlCol="0">
            <a:spAutoFit/>
          </a:bodyPr>
          <a:lstStyle/>
          <a:p>
            <a:r>
              <a:rPr lang="en-US" sz="1600" dirty="0" smtClean="0">
                <a:solidFill>
                  <a:schemeClr val="tx2"/>
                </a:solidFill>
              </a:rPr>
              <a:t>Beating from different </a:t>
            </a:r>
            <a:r>
              <a:rPr lang="en-US" sz="1600" baseline="30000" dirty="0" smtClean="0">
                <a:solidFill>
                  <a:schemeClr val="tx2"/>
                </a:solidFill>
              </a:rPr>
              <a:t>13</a:t>
            </a:r>
            <a:r>
              <a:rPr lang="en-US" sz="1600" dirty="0" smtClean="0">
                <a:solidFill>
                  <a:schemeClr val="tx2"/>
                </a:solidFill>
              </a:rPr>
              <a:t>C hyperfine transitions</a:t>
            </a:r>
            <a:endParaRPr lang="en-US" sz="1600" dirty="0">
              <a:solidFill>
                <a:schemeClr val="tx2"/>
              </a:solidFill>
            </a:endParaRPr>
          </a:p>
        </p:txBody>
      </p:sp>
    </p:spTree>
    <p:extLst>
      <p:ext uri="{BB962C8B-B14F-4D97-AF65-F5344CB8AC3E}">
        <p14:creationId xmlns:p14="http://schemas.microsoft.com/office/powerpoint/2010/main" val="341710605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2488" y="631904"/>
            <a:ext cx="4108817" cy="369332"/>
          </a:xfrm>
          <a:prstGeom prst="rect">
            <a:avLst/>
          </a:prstGeom>
          <a:noFill/>
        </p:spPr>
        <p:txBody>
          <a:bodyPr wrap="none" rtlCol="0">
            <a:spAutoFit/>
          </a:bodyPr>
          <a:lstStyle/>
          <a:p>
            <a:r>
              <a:rPr lang="en-US" dirty="0" smtClean="0">
                <a:solidFill>
                  <a:srgbClr val="7F7F7F"/>
                </a:solidFill>
              </a:rPr>
              <a:t>T</a:t>
            </a:r>
            <a:r>
              <a:rPr lang="en-US" baseline="-25000" dirty="0" smtClean="0">
                <a:solidFill>
                  <a:srgbClr val="7F7F7F"/>
                </a:solidFill>
              </a:rPr>
              <a:t>2</a:t>
            </a:r>
            <a:r>
              <a:rPr lang="en-US" baseline="30000" dirty="0" smtClean="0">
                <a:solidFill>
                  <a:srgbClr val="7F7F7F"/>
                </a:solidFill>
              </a:rPr>
              <a:t>* </a:t>
            </a:r>
            <a:r>
              <a:rPr lang="en-US" dirty="0" smtClean="0">
                <a:solidFill>
                  <a:srgbClr val="7F7F7F"/>
                </a:solidFill>
              </a:rPr>
              <a:t>- as measured by free induction decay</a:t>
            </a:r>
            <a:endParaRPr lang="en-US" dirty="0">
              <a:solidFill>
                <a:srgbClr val="7F7F7F"/>
              </a:solidFill>
            </a:endParaRPr>
          </a:p>
        </p:txBody>
      </p:sp>
      <p:sp>
        <p:nvSpPr>
          <p:cNvPr id="5" name="TextBox 4"/>
          <p:cNvSpPr txBox="1"/>
          <p:nvPr/>
        </p:nvSpPr>
        <p:spPr>
          <a:xfrm>
            <a:off x="222488" y="985454"/>
            <a:ext cx="5564895" cy="369332"/>
          </a:xfrm>
          <a:prstGeom prst="rect">
            <a:avLst/>
          </a:prstGeom>
          <a:noFill/>
        </p:spPr>
        <p:txBody>
          <a:bodyPr wrap="none" rtlCol="0">
            <a:spAutoFit/>
          </a:bodyPr>
          <a:lstStyle/>
          <a:p>
            <a:r>
              <a:rPr lang="en-US" b="1" dirty="0" smtClean="0"/>
              <a:t>T</a:t>
            </a:r>
            <a:r>
              <a:rPr lang="en-US" b="1" baseline="-25000" dirty="0" smtClean="0"/>
              <a:t>2</a:t>
            </a:r>
            <a:r>
              <a:rPr lang="en-US" b="1" baseline="30000" dirty="0" smtClean="0"/>
              <a:t> </a:t>
            </a:r>
            <a:r>
              <a:rPr lang="en-US" b="1" dirty="0" smtClean="0"/>
              <a:t>– as measured by Hahn echo or decoupling sequences </a:t>
            </a:r>
            <a:endParaRPr lang="en-US" b="1" dirty="0"/>
          </a:p>
        </p:txBody>
      </p:sp>
      <p:sp>
        <p:nvSpPr>
          <p:cNvPr id="6" name="TextBox 5"/>
          <p:cNvSpPr txBox="1"/>
          <p:nvPr/>
        </p:nvSpPr>
        <p:spPr>
          <a:xfrm>
            <a:off x="231069" y="1371037"/>
            <a:ext cx="3156258" cy="369332"/>
          </a:xfrm>
          <a:prstGeom prst="rect">
            <a:avLst/>
          </a:prstGeom>
          <a:noFill/>
        </p:spPr>
        <p:txBody>
          <a:bodyPr wrap="none" rtlCol="0">
            <a:spAutoFit/>
          </a:bodyPr>
          <a:lstStyle/>
          <a:p>
            <a:r>
              <a:rPr lang="en-US" dirty="0" smtClean="0">
                <a:solidFill>
                  <a:srgbClr val="7F7F7F"/>
                </a:solidFill>
              </a:rPr>
              <a:t>T</a:t>
            </a:r>
            <a:r>
              <a:rPr lang="en-US" baseline="-25000" dirty="0" smtClean="0">
                <a:solidFill>
                  <a:srgbClr val="7F7F7F"/>
                </a:solidFill>
              </a:rPr>
              <a:t>1</a:t>
            </a:r>
            <a:r>
              <a:rPr lang="en-US" baseline="30000" dirty="0" smtClean="0">
                <a:solidFill>
                  <a:srgbClr val="7F7F7F"/>
                </a:solidFill>
              </a:rPr>
              <a:t> </a:t>
            </a:r>
            <a:r>
              <a:rPr lang="en-US" dirty="0" smtClean="0">
                <a:solidFill>
                  <a:srgbClr val="7F7F7F"/>
                </a:solidFill>
              </a:rPr>
              <a:t>– longitudinal relaxation time</a:t>
            </a:r>
            <a:endParaRPr lang="en-US" dirty="0">
              <a:solidFill>
                <a:srgbClr val="7F7F7F"/>
              </a:solidFill>
            </a:endParaRPr>
          </a:p>
        </p:txBody>
      </p:sp>
      <p:sp>
        <p:nvSpPr>
          <p:cNvPr id="2" name="TextBox 1"/>
          <p:cNvSpPr txBox="1"/>
          <p:nvPr/>
        </p:nvSpPr>
        <p:spPr>
          <a:xfrm rot="20842280">
            <a:off x="5965948" y="703605"/>
            <a:ext cx="2795639" cy="923330"/>
          </a:xfrm>
          <a:prstGeom prst="rect">
            <a:avLst/>
          </a:prstGeom>
          <a:noFill/>
        </p:spPr>
        <p:txBody>
          <a:bodyPr wrap="square" rtlCol="0">
            <a:spAutoFit/>
          </a:bodyPr>
          <a:lstStyle/>
          <a:p>
            <a:r>
              <a:rPr lang="en-US" dirty="0" smtClean="0">
                <a:solidFill>
                  <a:srgbClr val="000090"/>
                </a:solidFill>
              </a:rPr>
              <a:t>Determined by interactions with the environment: highly sample-dependent!</a:t>
            </a:r>
            <a:endParaRPr lang="en-US" dirty="0">
              <a:solidFill>
                <a:srgbClr val="000090"/>
              </a:solidFill>
            </a:endParaRPr>
          </a:p>
        </p:txBody>
      </p:sp>
      <p:grpSp>
        <p:nvGrpSpPr>
          <p:cNvPr id="103" name="Group 102"/>
          <p:cNvGrpSpPr/>
          <p:nvPr/>
        </p:nvGrpSpPr>
        <p:grpSpPr>
          <a:xfrm>
            <a:off x="513118" y="1721965"/>
            <a:ext cx="3028414" cy="1069319"/>
            <a:chOff x="340581" y="2852195"/>
            <a:chExt cx="2418608" cy="909548"/>
          </a:xfrm>
        </p:grpSpPr>
        <p:grpSp>
          <p:nvGrpSpPr>
            <p:cNvPr id="31" name="Group 30"/>
            <p:cNvGrpSpPr/>
            <p:nvPr/>
          </p:nvGrpSpPr>
          <p:grpSpPr>
            <a:xfrm>
              <a:off x="340581" y="2852195"/>
              <a:ext cx="2418608" cy="769848"/>
              <a:chOff x="334231" y="2853417"/>
              <a:chExt cx="5246655" cy="769848"/>
            </a:xfrm>
          </p:grpSpPr>
          <p:grpSp>
            <p:nvGrpSpPr>
              <p:cNvPr id="29" name="Group 28"/>
              <p:cNvGrpSpPr/>
              <p:nvPr/>
            </p:nvGrpSpPr>
            <p:grpSpPr>
              <a:xfrm>
                <a:off x="334231" y="2853417"/>
                <a:ext cx="5246655" cy="769848"/>
                <a:chOff x="334231" y="2853417"/>
                <a:chExt cx="5246655" cy="769848"/>
              </a:xfrm>
            </p:grpSpPr>
            <p:grpSp>
              <p:nvGrpSpPr>
                <p:cNvPr id="249" name="Group 248"/>
                <p:cNvGrpSpPr/>
                <p:nvPr/>
              </p:nvGrpSpPr>
              <p:grpSpPr>
                <a:xfrm>
                  <a:off x="334231" y="2853417"/>
                  <a:ext cx="5246655" cy="769848"/>
                  <a:chOff x="334231" y="1850764"/>
                  <a:chExt cx="5246655" cy="769848"/>
                </a:xfrm>
              </p:grpSpPr>
              <p:cxnSp>
                <p:nvCxnSpPr>
                  <p:cNvPr id="265" name="Straight Connector 264"/>
                  <p:cNvCxnSpPr/>
                  <p:nvPr/>
                </p:nvCxnSpPr>
                <p:spPr>
                  <a:xfrm>
                    <a:off x="334231" y="2606736"/>
                    <a:ext cx="256244"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flipV="1">
                    <a:off x="579334" y="2309079"/>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flipV="1">
                    <a:off x="722209" y="2312254"/>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a:off x="569181" y="2318665"/>
                    <a:ext cx="165728"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a:off x="722208" y="2609973"/>
                    <a:ext cx="4387910"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flipV="1">
                    <a:off x="5110118" y="2312254"/>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flipV="1">
                    <a:off x="5252994" y="2312254"/>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5096790" y="2321840"/>
                    <a:ext cx="165727"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5262517" y="2609972"/>
                    <a:ext cx="256245"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graphicFrame>
                <p:nvGraphicFramePr>
                  <p:cNvPr id="274" name="Object 273"/>
                  <p:cNvGraphicFramePr>
                    <a:graphicFrameLocks noChangeAspect="1"/>
                  </p:cNvGraphicFramePr>
                  <p:nvPr>
                    <p:extLst>
                      <p:ext uri="{D42A27DB-BD31-4B8C-83A1-F6EECF244321}">
                        <p14:modId xmlns:p14="http://schemas.microsoft.com/office/powerpoint/2010/main" val="4194534662"/>
                      </p:ext>
                    </p:extLst>
                  </p:nvPr>
                </p:nvGraphicFramePr>
                <p:xfrm>
                  <a:off x="372662" y="1867754"/>
                  <a:ext cx="693532" cy="444500"/>
                </p:xfrm>
                <a:graphic>
                  <a:graphicData uri="http://schemas.openxmlformats.org/presentationml/2006/ole">
                    <mc:AlternateContent xmlns:mc="http://schemas.openxmlformats.org/markup-compatibility/2006">
                      <mc:Choice xmlns:v="urn:schemas-microsoft-com:vml" Requires="v">
                        <p:oleObj spid="_x0000_s56594" name="Equation" r:id="rId5" imgW="342900" imgH="444500" progId="Equation.3">
                          <p:embed/>
                        </p:oleObj>
                      </mc:Choice>
                      <mc:Fallback>
                        <p:oleObj name="Equation" r:id="rId5" imgW="342900" imgH="444500" progId="Equation.3">
                          <p:embed/>
                          <p:pic>
                            <p:nvPicPr>
                              <p:cNvPr id="0" name="Picture 2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662" y="1867754"/>
                                <a:ext cx="693532"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5" name="Object 274"/>
                  <p:cNvGraphicFramePr>
                    <a:graphicFrameLocks noChangeAspect="1"/>
                  </p:cNvGraphicFramePr>
                  <p:nvPr>
                    <p:extLst>
                      <p:ext uri="{D42A27DB-BD31-4B8C-83A1-F6EECF244321}">
                        <p14:modId xmlns:p14="http://schemas.microsoft.com/office/powerpoint/2010/main" val="1454854198"/>
                      </p:ext>
                    </p:extLst>
                  </p:nvPr>
                </p:nvGraphicFramePr>
                <p:xfrm>
                  <a:off x="4887354" y="1850764"/>
                  <a:ext cx="693532" cy="444500"/>
                </p:xfrm>
                <a:graphic>
                  <a:graphicData uri="http://schemas.openxmlformats.org/presentationml/2006/ole">
                    <mc:AlternateContent xmlns:mc="http://schemas.openxmlformats.org/markup-compatibility/2006">
                      <mc:Choice xmlns:v="urn:schemas-microsoft-com:vml" Requires="v">
                        <p:oleObj spid="_x0000_s56595" name="Equation" r:id="rId7" imgW="342900" imgH="444500" progId="Equation.3">
                          <p:embed/>
                        </p:oleObj>
                      </mc:Choice>
                      <mc:Fallback>
                        <p:oleObj name="Equation" r:id="rId7" imgW="342900" imgH="444500" progId="Equation.3">
                          <p:embed/>
                          <p:pic>
                            <p:nvPicPr>
                              <p:cNvPr id="0" name="Picture 2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7354" y="1850764"/>
                                <a:ext cx="693532"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 name="Rectangle 275"/>
                  <p:cNvSpPr/>
                  <p:nvPr/>
                </p:nvSpPr>
                <p:spPr>
                  <a:xfrm>
                    <a:off x="755034" y="2454397"/>
                    <a:ext cx="2064055" cy="1333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2819089" y="3294742"/>
                  <a:ext cx="268184" cy="311533"/>
                  <a:chOff x="2819089" y="3294742"/>
                  <a:chExt cx="268184" cy="311533"/>
                </a:xfrm>
              </p:grpSpPr>
              <p:cxnSp>
                <p:nvCxnSpPr>
                  <p:cNvPr id="278" name="Straight Connector 277"/>
                  <p:cNvCxnSpPr/>
                  <p:nvPr/>
                </p:nvCxnSpPr>
                <p:spPr>
                  <a:xfrm flipV="1">
                    <a:off x="2843869" y="3294742"/>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79" name="Straight Connector 278"/>
                  <p:cNvCxnSpPr/>
                  <p:nvPr/>
                </p:nvCxnSpPr>
                <p:spPr>
                  <a:xfrm flipV="1">
                    <a:off x="3060797" y="3297917"/>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a:off x="2819089" y="3304328"/>
                    <a:ext cx="268184"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a:off x="2872345" y="3603100"/>
                    <a:ext cx="156188"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aphicFrame>
            <p:nvGraphicFramePr>
              <p:cNvPr id="30" name="Object 29"/>
              <p:cNvGraphicFramePr>
                <a:graphicFrameLocks noChangeAspect="1"/>
              </p:cNvGraphicFramePr>
              <p:nvPr>
                <p:extLst>
                  <p:ext uri="{D42A27DB-BD31-4B8C-83A1-F6EECF244321}">
                    <p14:modId xmlns:p14="http://schemas.microsoft.com/office/powerpoint/2010/main" val="1462517057"/>
                  </p:ext>
                </p:extLst>
              </p:nvPr>
            </p:nvGraphicFramePr>
            <p:xfrm>
              <a:off x="2835883" y="3069317"/>
              <a:ext cx="385298" cy="215900"/>
            </p:xfrm>
            <a:graphic>
              <a:graphicData uri="http://schemas.openxmlformats.org/presentationml/2006/ole">
                <mc:AlternateContent xmlns:mc="http://schemas.openxmlformats.org/markup-compatibility/2006">
                  <mc:Choice xmlns:v="urn:schemas-microsoft-com:vml" Requires="v">
                    <p:oleObj spid="_x0000_s56596" name="Equation" r:id="rId8" imgW="190500" imgH="215900" progId="Equation.3">
                      <p:embed/>
                    </p:oleObj>
                  </mc:Choice>
                  <mc:Fallback>
                    <p:oleObj name="Equation" r:id="rId8" imgW="190500" imgH="215900" progId="Equation.3">
                      <p:embed/>
                      <p:pic>
                        <p:nvPicPr>
                          <p:cNvPr id="0" name="Picture 25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5883" y="3069317"/>
                            <a:ext cx="385298"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62" name="Rectangle 361"/>
            <p:cNvSpPr/>
            <p:nvPr/>
          </p:nvSpPr>
          <p:spPr>
            <a:xfrm flipV="1">
              <a:off x="1614264" y="3628393"/>
              <a:ext cx="913066" cy="1333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a:off x="1940286" y="3146529"/>
              <a:ext cx="274434" cy="314149"/>
            </a:xfrm>
            <a:prstGeom prst="rect">
              <a:avLst/>
            </a:prstGeom>
          </p:spPr>
          <p:txBody>
            <a:bodyPr wrap="square">
              <a:spAutoFit/>
            </a:bodyPr>
            <a:lstStyle/>
            <a:p>
              <a:r>
                <a:rPr lang="en-US" dirty="0" err="1"/>
                <a:t>τ</a:t>
              </a:r>
              <a:endParaRPr lang="en-US" dirty="0"/>
            </a:p>
          </p:txBody>
        </p:sp>
        <p:sp>
          <p:nvSpPr>
            <p:cNvPr id="363" name="Rectangle 362"/>
            <p:cNvSpPr/>
            <p:nvPr/>
          </p:nvSpPr>
          <p:spPr>
            <a:xfrm>
              <a:off x="881254" y="3133136"/>
              <a:ext cx="274434" cy="314149"/>
            </a:xfrm>
            <a:prstGeom prst="rect">
              <a:avLst/>
            </a:prstGeom>
          </p:spPr>
          <p:txBody>
            <a:bodyPr wrap="square">
              <a:spAutoFit/>
            </a:bodyPr>
            <a:lstStyle/>
            <a:p>
              <a:r>
                <a:rPr lang="en-US" dirty="0" err="1"/>
                <a:t>τ</a:t>
              </a:r>
              <a:endParaRPr lang="en-US" dirty="0"/>
            </a:p>
          </p:txBody>
        </p:sp>
      </p:grpSp>
      <p:sp>
        <p:nvSpPr>
          <p:cNvPr id="120" name="TextBox 119"/>
          <p:cNvSpPr txBox="1"/>
          <p:nvPr/>
        </p:nvSpPr>
        <p:spPr>
          <a:xfrm rot="20015142">
            <a:off x="4029657" y="1935339"/>
            <a:ext cx="1813498" cy="646331"/>
          </a:xfrm>
          <a:prstGeom prst="rect">
            <a:avLst/>
          </a:prstGeom>
          <a:noFill/>
        </p:spPr>
        <p:txBody>
          <a:bodyPr wrap="square" rtlCol="0">
            <a:spAutoFit/>
          </a:bodyPr>
          <a:lstStyle/>
          <a:p>
            <a:r>
              <a:rPr lang="en-US" dirty="0" smtClean="0"/>
              <a:t>Decouples noise slower than </a:t>
            </a:r>
            <a:r>
              <a:rPr lang="en-US" dirty="0" err="1" smtClean="0"/>
              <a:t>τ</a:t>
            </a:r>
            <a:endParaRPr lang="en-US" dirty="0"/>
          </a:p>
        </p:txBody>
      </p:sp>
      <p:sp>
        <p:nvSpPr>
          <p:cNvPr id="109" name="TextBox 108"/>
          <p:cNvSpPr txBox="1"/>
          <p:nvPr/>
        </p:nvSpPr>
        <p:spPr>
          <a:xfrm>
            <a:off x="0"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NV electronic spin coherence properties</a:t>
            </a:r>
            <a:endParaRPr lang="en-US" sz="2800" b="1" dirty="0">
              <a:solidFill>
                <a:schemeClr val="bg1"/>
              </a:solidFill>
            </a:endParaRPr>
          </a:p>
        </p:txBody>
      </p:sp>
      <p:grpSp>
        <p:nvGrpSpPr>
          <p:cNvPr id="105" name="Group 104"/>
          <p:cNvGrpSpPr/>
          <p:nvPr/>
        </p:nvGrpSpPr>
        <p:grpSpPr>
          <a:xfrm>
            <a:off x="222488" y="2764210"/>
            <a:ext cx="1129810" cy="1778098"/>
            <a:chOff x="222488" y="2764210"/>
            <a:chExt cx="1129810" cy="1778098"/>
          </a:xfrm>
        </p:grpSpPr>
        <p:sp>
          <p:nvSpPr>
            <p:cNvPr id="107" name="TextBox 106"/>
            <p:cNvSpPr txBox="1"/>
            <p:nvPr/>
          </p:nvSpPr>
          <p:spPr>
            <a:xfrm>
              <a:off x="222488" y="3064980"/>
              <a:ext cx="1129810" cy="1477328"/>
            </a:xfrm>
            <a:prstGeom prst="rect">
              <a:avLst/>
            </a:prstGeom>
            <a:noFill/>
          </p:spPr>
          <p:txBody>
            <a:bodyPr wrap="square" rtlCol="0">
              <a:spAutoFit/>
            </a:bodyPr>
            <a:lstStyle/>
            <a:p>
              <a:r>
                <a:rPr lang="en-US" dirty="0" smtClean="0"/>
                <a:t>Create spin super-position state</a:t>
              </a:r>
              <a:endParaRPr lang="en-US" dirty="0"/>
            </a:p>
          </p:txBody>
        </p:sp>
        <p:cxnSp>
          <p:nvCxnSpPr>
            <p:cNvPr id="108" name="Straight Arrow Connector 107"/>
            <p:cNvCxnSpPr/>
            <p:nvPr/>
          </p:nvCxnSpPr>
          <p:spPr>
            <a:xfrm rot="16200000" flipV="1">
              <a:off x="317800" y="2914168"/>
              <a:ext cx="308598" cy="86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24" name="Group 123"/>
          <p:cNvGrpSpPr/>
          <p:nvPr/>
        </p:nvGrpSpPr>
        <p:grpSpPr>
          <a:xfrm>
            <a:off x="1162115" y="2764209"/>
            <a:ext cx="2343559" cy="3633252"/>
            <a:chOff x="1162115" y="2764209"/>
            <a:chExt cx="2343559" cy="3633252"/>
          </a:xfrm>
        </p:grpSpPr>
        <p:grpSp>
          <p:nvGrpSpPr>
            <p:cNvPr id="110" name="Group 109"/>
            <p:cNvGrpSpPr/>
            <p:nvPr/>
          </p:nvGrpSpPr>
          <p:grpSpPr>
            <a:xfrm>
              <a:off x="1162115" y="2764209"/>
              <a:ext cx="1811337" cy="3633252"/>
              <a:chOff x="1162115" y="2764209"/>
              <a:chExt cx="1811337" cy="3633252"/>
            </a:xfrm>
          </p:grpSpPr>
          <p:sp>
            <p:nvSpPr>
              <p:cNvPr id="114" name="TextBox 113"/>
              <p:cNvSpPr txBox="1"/>
              <p:nvPr/>
            </p:nvSpPr>
            <p:spPr>
              <a:xfrm>
                <a:off x="1215203" y="3965193"/>
                <a:ext cx="1525872" cy="646331"/>
              </a:xfrm>
              <a:prstGeom prst="rect">
                <a:avLst/>
              </a:prstGeom>
              <a:noFill/>
            </p:spPr>
            <p:txBody>
              <a:bodyPr wrap="square" rtlCol="0">
                <a:spAutoFit/>
              </a:bodyPr>
              <a:lstStyle/>
              <a:p>
                <a:r>
                  <a:rPr lang="en-US" dirty="0" smtClean="0"/>
                  <a:t>Allow phase to accumulate</a:t>
                </a:r>
                <a:endParaRPr lang="en-US" dirty="0"/>
              </a:p>
            </p:txBody>
          </p:sp>
          <p:cxnSp>
            <p:nvCxnSpPr>
              <p:cNvPr id="115" name="Straight Arrow Connector 114"/>
              <p:cNvCxnSpPr/>
              <p:nvPr/>
            </p:nvCxnSpPr>
            <p:spPr>
              <a:xfrm rot="16200000" flipV="1">
                <a:off x="841874" y="3273328"/>
                <a:ext cx="1200983" cy="1827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116" name="Object 115"/>
              <p:cNvGraphicFramePr>
                <a:graphicFrameLocks noChangeAspect="1"/>
              </p:cNvGraphicFramePr>
              <p:nvPr/>
            </p:nvGraphicFramePr>
            <p:xfrm>
              <a:off x="1162115" y="4611524"/>
              <a:ext cx="1811337" cy="1785937"/>
            </p:xfrm>
            <a:graphic>
              <a:graphicData uri="http://schemas.openxmlformats.org/presentationml/2006/ole">
                <mc:AlternateContent xmlns:mc="http://schemas.openxmlformats.org/markup-compatibility/2006">
                  <mc:Choice xmlns:v="urn:schemas-microsoft-com:vml" Requires="v">
                    <p:oleObj spid="_x0000_s56597" name="Equation" r:id="rId10" imgW="901700" imgH="889000" progId="Equation.3">
                      <p:embed/>
                    </p:oleObj>
                  </mc:Choice>
                  <mc:Fallback>
                    <p:oleObj name="Equation" r:id="rId10" imgW="901700" imgH="889000" progId="Equation.3">
                      <p:embed/>
                      <p:pic>
                        <p:nvPicPr>
                          <p:cNvPr id="0" name="Picture 25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62115" y="4611524"/>
                            <a:ext cx="1811337" cy="178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23" name="TextBox 122"/>
            <p:cNvSpPr txBox="1"/>
            <p:nvPr/>
          </p:nvSpPr>
          <p:spPr>
            <a:xfrm>
              <a:off x="2114999" y="6000721"/>
              <a:ext cx="1390675" cy="369332"/>
            </a:xfrm>
            <a:prstGeom prst="rect">
              <a:avLst/>
            </a:prstGeom>
            <a:noFill/>
          </p:spPr>
          <p:txBody>
            <a:bodyPr wrap="none" rtlCol="0">
              <a:spAutoFit/>
            </a:bodyPr>
            <a:lstStyle/>
            <a:p>
              <a:r>
                <a:rPr lang="en-US" dirty="0" smtClean="0"/>
                <a:t>(quasi-static)</a:t>
              </a:r>
              <a:endParaRPr lang="en-US" dirty="0"/>
            </a:p>
          </p:txBody>
        </p:sp>
      </p:grpSp>
      <p:grpSp>
        <p:nvGrpSpPr>
          <p:cNvPr id="126" name="Group 125"/>
          <p:cNvGrpSpPr/>
          <p:nvPr/>
        </p:nvGrpSpPr>
        <p:grpSpPr>
          <a:xfrm>
            <a:off x="2882081" y="2916609"/>
            <a:ext cx="3422140" cy="2822671"/>
            <a:chOff x="207829" y="2764209"/>
            <a:chExt cx="3422140" cy="2822671"/>
          </a:xfrm>
        </p:grpSpPr>
        <p:grpSp>
          <p:nvGrpSpPr>
            <p:cNvPr id="127" name="Group 109"/>
            <p:cNvGrpSpPr/>
            <p:nvPr/>
          </p:nvGrpSpPr>
          <p:grpSpPr>
            <a:xfrm>
              <a:off x="207829" y="2764209"/>
              <a:ext cx="2905302" cy="2822671"/>
              <a:chOff x="207829" y="2764209"/>
              <a:chExt cx="2905302" cy="2822671"/>
            </a:xfrm>
          </p:grpSpPr>
          <p:sp>
            <p:nvSpPr>
              <p:cNvPr id="129" name="TextBox 128"/>
              <p:cNvSpPr txBox="1"/>
              <p:nvPr/>
            </p:nvSpPr>
            <p:spPr>
              <a:xfrm>
                <a:off x="1215203" y="3965193"/>
                <a:ext cx="1525872" cy="369332"/>
              </a:xfrm>
              <a:prstGeom prst="rect">
                <a:avLst/>
              </a:prstGeom>
              <a:noFill/>
            </p:spPr>
            <p:txBody>
              <a:bodyPr wrap="square" rtlCol="0">
                <a:spAutoFit/>
              </a:bodyPr>
              <a:lstStyle/>
              <a:p>
                <a:r>
                  <a:rPr lang="en-US" dirty="0" smtClean="0"/>
                  <a:t>Unwind phase</a:t>
                </a:r>
                <a:endParaRPr lang="en-US" dirty="0"/>
              </a:p>
            </p:txBody>
          </p:sp>
          <p:cxnSp>
            <p:nvCxnSpPr>
              <p:cNvPr id="130" name="Straight Arrow Connector 129"/>
              <p:cNvCxnSpPr>
                <a:stCxn id="129" idx="1"/>
              </p:cNvCxnSpPr>
              <p:nvPr/>
            </p:nvCxnSpPr>
            <p:spPr>
              <a:xfrm rot="10800000">
                <a:off x="207829" y="2764209"/>
                <a:ext cx="1007375" cy="13856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131" name="Object 130"/>
              <p:cNvGraphicFramePr>
                <a:graphicFrameLocks noChangeAspect="1"/>
              </p:cNvGraphicFramePr>
              <p:nvPr/>
            </p:nvGraphicFramePr>
            <p:xfrm>
              <a:off x="1071606" y="4286717"/>
              <a:ext cx="2041525" cy="1300163"/>
            </p:xfrm>
            <a:graphic>
              <a:graphicData uri="http://schemas.openxmlformats.org/presentationml/2006/ole">
                <mc:AlternateContent xmlns:mc="http://schemas.openxmlformats.org/markup-compatibility/2006">
                  <mc:Choice xmlns:v="urn:schemas-microsoft-com:vml" Requires="v">
                    <p:oleObj spid="_x0000_s56598" name="Equation" r:id="rId12" imgW="1016000" imgH="647700" progId="Equation.3">
                      <p:embed/>
                    </p:oleObj>
                  </mc:Choice>
                  <mc:Fallback>
                    <p:oleObj name="Equation" r:id="rId12" imgW="1016000" imgH="647700" progId="Equation.3">
                      <p:embed/>
                      <p:pic>
                        <p:nvPicPr>
                          <p:cNvPr id="0" name="Picture 25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1606" y="4286717"/>
                            <a:ext cx="2041525" cy="1300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28" name="TextBox 127"/>
            <p:cNvSpPr txBox="1"/>
            <p:nvPr/>
          </p:nvSpPr>
          <p:spPr>
            <a:xfrm>
              <a:off x="2239294" y="5217548"/>
              <a:ext cx="1390675" cy="369332"/>
            </a:xfrm>
            <a:prstGeom prst="rect">
              <a:avLst/>
            </a:prstGeom>
            <a:noFill/>
          </p:spPr>
          <p:txBody>
            <a:bodyPr wrap="none" rtlCol="0">
              <a:spAutoFit/>
            </a:bodyPr>
            <a:lstStyle/>
            <a:p>
              <a:r>
                <a:rPr lang="en-US" dirty="0" smtClean="0"/>
                <a:t>(quasi-static)</a:t>
              </a:r>
              <a:endParaRPr lang="en-US" dirty="0"/>
            </a:p>
          </p:txBody>
        </p:sp>
      </p:grpSp>
      <p:grpSp>
        <p:nvGrpSpPr>
          <p:cNvPr id="134" name="Group 133"/>
          <p:cNvGrpSpPr/>
          <p:nvPr/>
        </p:nvGrpSpPr>
        <p:grpSpPr>
          <a:xfrm>
            <a:off x="3387327" y="2791284"/>
            <a:ext cx="5266792" cy="1647833"/>
            <a:chOff x="3387327" y="2791284"/>
            <a:chExt cx="5266792" cy="1647833"/>
          </a:xfrm>
        </p:grpSpPr>
        <p:grpSp>
          <p:nvGrpSpPr>
            <p:cNvPr id="117" name="Group 116"/>
            <p:cNvGrpSpPr/>
            <p:nvPr/>
          </p:nvGrpSpPr>
          <p:grpSpPr>
            <a:xfrm>
              <a:off x="3387327" y="2791284"/>
              <a:ext cx="5266792" cy="1315579"/>
              <a:chOff x="2563742" y="2764209"/>
              <a:chExt cx="5266792" cy="1315579"/>
            </a:xfrm>
          </p:grpSpPr>
          <p:sp>
            <p:nvSpPr>
              <p:cNvPr id="118" name="TextBox 117"/>
              <p:cNvSpPr txBox="1"/>
              <p:nvPr/>
            </p:nvSpPr>
            <p:spPr>
              <a:xfrm>
                <a:off x="3987068" y="2799741"/>
                <a:ext cx="3843466" cy="646331"/>
              </a:xfrm>
              <a:prstGeom prst="rect">
                <a:avLst/>
              </a:prstGeom>
              <a:noFill/>
            </p:spPr>
            <p:txBody>
              <a:bodyPr wrap="square" rtlCol="0">
                <a:spAutoFit/>
              </a:bodyPr>
              <a:lstStyle/>
              <a:p>
                <a:r>
                  <a:rPr lang="en-US" dirty="0" smtClean="0"/>
                  <a:t>Convert total phase to population, measure average phase accumulation </a:t>
                </a:r>
                <a:endParaRPr lang="en-US" dirty="0"/>
              </a:p>
            </p:txBody>
          </p:sp>
          <p:cxnSp>
            <p:nvCxnSpPr>
              <p:cNvPr id="121" name="Straight Arrow Connector 120"/>
              <p:cNvCxnSpPr/>
              <p:nvPr/>
            </p:nvCxnSpPr>
            <p:spPr>
              <a:xfrm rot="10800000">
                <a:off x="2563742" y="2764209"/>
                <a:ext cx="1331958" cy="4774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122" name="Object 61"/>
              <p:cNvGraphicFramePr>
                <a:graphicFrameLocks noChangeAspect="1"/>
              </p:cNvGraphicFramePr>
              <p:nvPr/>
            </p:nvGraphicFramePr>
            <p:xfrm>
              <a:off x="4694565" y="3446375"/>
              <a:ext cx="2205038" cy="633413"/>
            </p:xfrm>
            <a:graphic>
              <a:graphicData uri="http://schemas.openxmlformats.org/presentationml/2006/ole">
                <mc:AlternateContent xmlns:mc="http://schemas.openxmlformats.org/markup-compatibility/2006">
                  <mc:Choice xmlns:v="urn:schemas-microsoft-com:vml" Requires="v">
                    <p:oleObj spid="_x0000_s56599" name="Equation" r:id="rId14" imgW="838200" imgH="241300" progId="Equation.3">
                      <p:embed/>
                    </p:oleObj>
                  </mc:Choice>
                  <mc:Fallback>
                    <p:oleObj name="Equation" r:id="rId14" imgW="838200" imgH="241300" progId="Equation.3">
                      <p:embed/>
                      <p:pic>
                        <p:nvPicPr>
                          <p:cNvPr id="0" name="Picture 25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94565" y="3446375"/>
                            <a:ext cx="2205038" cy="633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3" name="TextBox 132"/>
            <p:cNvSpPr txBox="1"/>
            <p:nvPr/>
          </p:nvSpPr>
          <p:spPr>
            <a:xfrm>
              <a:off x="7263444" y="4069785"/>
              <a:ext cx="1390675" cy="369332"/>
            </a:xfrm>
            <a:prstGeom prst="rect">
              <a:avLst/>
            </a:prstGeom>
            <a:noFill/>
          </p:spPr>
          <p:txBody>
            <a:bodyPr wrap="none" rtlCol="0">
              <a:spAutoFit/>
            </a:bodyPr>
            <a:lstStyle/>
            <a:p>
              <a:r>
                <a:rPr lang="en-US" dirty="0" smtClean="0"/>
                <a:t>(quasi-static)</a:t>
              </a:r>
              <a:endParaRPr lang="en-US" dirty="0"/>
            </a:p>
          </p:txBody>
        </p:sp>
      </p:grpSp>
    </p:spTree>
    <p:custDataLst>
      <p:tags r:id="rId2"/>
    </p:custDataLst>
    <p:extLst>
      <p:ext uri="{BB962C8B-B14F-4D97-AF65-F5344CB8AC3E}">
        <p14:creationId xmlns:p14="http://schemas.microsoft.com/office/powerpoint/2010/main" val="17272919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2488" y="631904"/>
            <a:ext cx="4108817" cy="369332"/>
          </a:xfrm>
          <a:prstGeom prst="rect">
            <a:avLst/>
          </a:prstGeom>
          <a:noFill/>
        </p:spPr>
        <p:txBody>
          <a:bodyPr wrap="none" rtlCol="0">
            <a:spAutoFit/>
          </a:bodyPr>
          <a:lstStyle/>
          <a:p>
            <a:r>
              <a:rPr lang="en-US" dirty="0" smtClean="0">
                <a:solidFill>
                  <a:srgbClr val="7F7F7F"/>
                </a:solidFill>
              </a:rPr>
              <a:t>T</a:t>
            </a:r>
            <a:r>
              <a:rPr lang="en-US" baseline="-25000" dirty="0" smtClean="0">
                <a:solidFill>
                  <a:srgbClr val="7F7F7F"/>
                </a:solidFill>
              </a:rPr>
              <a:t>2</a:t>
            </a:r>
            <a:r>
              <a:rPr lang="en-US" baseline="30000" dirty="0" smtClean="0">
                <a:solidFill>
                  <a:srgbClr val="7F7F7F"/>
                </a:solidFill>
              </a:rPr>
              <a:t>* </a:t>
            </a:r>
            <a:r>
              <a:rPr lang="en-US" dirty="0" smtClean="0">
                <a:solidFill>
                  <a:srgbClr val="7F7F7F"/>
                </a:solidFill>
              </a:rPr>
              <a:t>- as measured by free induction decay</a:t>
            </a:r>
            <a:endParaRPr lang="en-US" dirty="0">
              <a:solidFill>
                <a:srgbClr val="7F7F7F"/>
              </a:solidFill>
            </a:endParaRPr>
          </a:p>
        </p:txBody>
      </p:sp>
      <p:sp>
        <p:nvSpPr>
          <p:cNvPr id="5" name="TextBox 4"/>
          <p:cNvSpPr txBox="1"/>
          <p:nvPr/>
        </p:nvSpPr>
        <p:spPr>
          <a:xfrm>
            <a:off x="222488" y="985454"/>
            <a:ext cx="5564895" cy="369332"/>
          </a:xfrm>
          <a:prstGeom prst="rect">
            <a:avLst/>
          </a:prstGeom>
          <a:noFill/>
        </p:spPr>
        <p:txBody>
          <a:bodyPr wrap="none" rtlCol="0">
            <a:spAutoFit/>
          </a:bodyPr>
          <a:lstStyle/>
          <a:p>
            <a:r>
              <a:rPr lang="en-US" b="1" dirty="0" smtClean="0"/>
              <a:t>T</a:t>
            </a:r>
            <a:r>
              <a:rPr lang="en-US" b="1" baseline="-25000" dirty="0" smtClean="0"/>
              <a:t>2</a:t>
            </a:r>
            <a:r>
              <a:rPr lang="en-US" b="1" baseline="30000" dirty="0" smtClean="0"/>
              <a:t> </a:t>
            </a:r>
            <a:r>
              <a:rPr lang="en-US" b="1" dirty="0" smtClean="0"/>
              <a:t>– as measured by Hahn echo or decoupling sequences </a:t>
            </a:r>
            <a:endParaRPr lang="en-US" b="1" dirty="0"/>
          </a:p>
        </p:txBody>
      </p:sp>
      <p:sp>
        <p:nvSpPr>
          <p:cNvPr id="6" name="TextBox 5"/>
          <p:cNvSpPr txBox="1"/>
          <p:nvPr/>
        </p:nvSpPr>
        <p:spPr>
          <a:xfrm>
            <a:off x="231069" y="1371037"/>
            <a:ext cx="3156258" cy="369332"/>
          </a:xfrm>
          <a:prstGeom prst="rect">
            <a:avLst/>
          </a:prstGeom>
          <a:noFill/>
        </p:spPr>
        <p:txBody>
          <a:bodyPr wrap="none" rtlCol="0">
            <a:spAutoFit/>
          </a:bodyPr>
          <a:lstStyle/>
          <a:p>
            <a:r>
              <a:rPr lang="en-US" dirty="0" smtClean="0">
                <a:solidFill>
                  <a:srgbClr val="7F7F7F"/>
                </a:solidFill>
              </a:rPr>
              <a:t>T</a:t>
            </a:r>
            <a:r>
              <a:rPr lang="en-US" baseline="-25000" dirty="0" smtClean="0">
                <a:solidFill>
                  <a:srgbClr val="7F7F7F"/>
                </a:solidFill>
              </a:rPr>
              <a:t>1</a:t>
            </a:r>
            <a:r>
              <a:rPr lang="en-US" baseline="30000" dirty="0" smtClean="0">
                <a:solidFill>
                  <a:srgbClr val="7F7F7F"/>
                </a:solidFill>
              </a:rPr>
              <a:t> </a:t>
            </a:r>
            <a:r>
              <a:rPr lang="en-US" dirty="0" smtClean="0">
                <a:solidFill>
                  <a:srgbClr val="7F7F7F"/>
                </a:solidFill>
              </a:rPr>
              <a:t>– longitudinal relaxation time</a:t>
            </a:r>
            <a:endParaRPr lang="en-US" dirty="0">
              <a:solidFill>
                <a:srgbClr val="7F7F7F"/>
              </a:solidFill>
            </a:endParaRPr>
          </a:p>
        </p:txBody>
      </p:sp>
      <p:sp>
        <p:nvSpPr>
          <p:cNvPr id="2" name="TextBox 1"/>
          <p:cNvSpPr txBox="1"/>
          <p:nvPr/>
        </p:nvSpPr>
        <p:spPr>
          <a:xfrm rot="20842280">
            <a:off x="5965948" y="703605"/>
            <a:ext cx="2795639" cy="923330"/>
          </a:xfrm>
          <a:prstGeom prst="rect">
            <a:avLst/>
          </a:prstGeom>
          <a:noFill/>
        </p:spPr>
        <p:txBody>
          <a:bodyPr wrap="square" rtlCol="0">
            <a:spAutoFit/>
          </a:bodyPr>
          <a:lstStyle/>
          <a:p>
            <a:r>
              <a:rPr lang="en-US" dirty="0" smtClean="0">
                <a:solidFill>
                  <a:srgbClr val="000090"/>
                </a:solidFill>
              </a:rPr>
              <a:t>Determined by interactions with the environment: highly sample-dependent!</a:t>
            </a:r>
            <a:endParaRPr lang="en-US" dirty="0">
              <a:solidFill>
                <a:srgbClr val="000090"/>
              </a:solidFill>
            </a:endParaRPr>
          </a:p>
        </p:txBody>
      </p:sp>
      <p:sp>
        <p:nvSpPr>
          <p:cNvPr id="100" name="TextBox 99"/>
          <p:cNvSpPr txBox="1"/>
          <p:nvPr/>
        </p:nvSpPr>
        <p:spPr>
          <a:xfrm>
            <a:off x="335096" y="3242975"/>
            <a:ext cx="2936731" cy="923330"/>
          </a:xfrm>
          <a:prstGeom prst="rect">
            <a:avLst/>
          </a:prstGeom>
          <a:noFill/>
        </p:spPr>
        <p:txBody>
          <a:bodyPr wrap="square" rtlCol="0">
            <a:spAutoFit/>
          </a:bodyPr>
          <a:lstStyle/>
          <a:p>
            <a:r>
              <a:rPr lang="en-US" dirty="0" smtClean="0"/>
              <a:t>Environment has opposite effect during first and second free precession periods</a:t>
            </a:r>
            <a:endParaRPr lang="en-US" dirty="0"/>
          </a:p>
        </p:txBody>
      </p:sp>
      <p:grpSp>
        <p:nvGrpSpPr>
          <p:cNvPr id="3" name="Group 102"/>
          <p:cNvGrpSpPr/>
          <p:nvPr/>
        </p:nvGrpSpPr>
        <p:grpSpPr>
          <a:xfrm>
            <a:off x="513118" y="1721965"/>
            <a:ext cx="3028414" cy="1069319"/>
            <a:chOff x="340581" y="2852195"/>
            <a:chExt cx="2418608" cy="909548"/>
          </a:xfrm>
        </p:grpSpPr>
        <p:grpSp>
          <p:nvGrpSpPr>
            <p:cNvPr id="10" name="Group 30"/>
            <p:cNvGrpSpPr/>
            <p:nvPr/>
          </p:nvGrpSpPr>
          <p:grpSpPr>
            <a:xfrm>
              <a:off x="340581" y="2852195"/>
              <a:ext cx="2418608" cy="769848"/>
              <a:chOff x="334231" y="2853417"/>
              <a:chExt cx="5246655" cy="769848"/>
            </a:xfrm>
          </p:grpSpPr>
          <p:grpSp>
            <p:nvGrpSpPr>
              <p:cNvPr id="12" name="Group 28"/>
              <p:cNvGrpSpPr/>
              <p:nvPr/>
            </p:nvGrpSpPr>
            <p:grpSpPr>
              <a:xfrm>
                <a:off x="334231" y="2853417"/>
                <a:ext cx="5246655" cy="769848"/>
                <a:chOff x="334231" y="2853417"/>
                <a:chExt cx="5246655" cy="769848"/>
              </a:xfrm>
            </p:grpSpPr>
            <p:grpSp>
              <p:nvGrpSpPr>
                <p:cNvPr id="14" name="Group 248"/>
                <p:cNvGrpSpPr/>
                <p:nvPr/>
              </p:nvGrpSpPr>
              <p:grpSpPr>
                <a:xfrm>
                  <a:off x="334231" y="2853417"/>
                  <a:ext cx="5246655" cy="769848"/>
                  <a:chOff x="334231" y="1850764"/>
                  <a:chExt cx="5246655" cy="769848"/>
                </a:xfrm>
              </p:grpSpPr>
              <p:cxnSp>
                <p:nvCxnSpPr>
                  <p:cNvPr id="265" name="Straight Connector 264"/>
                  <p:cNvCxnSpPr/>
                  <p:nvPr/>
                </p:nvCxnSpPr>
                <p:spPr>
                  <a:xfrm>
                    <a:off x="334231" y="2606736"/>
                    <a:ext cx="256244"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66" name="Straight Connector 265"/>
                  <p:cNvCxnSpPr/>
                  <p:nvPr/>
                </p:nvCxnSpPr>
                <p:spPr>
                  <a:xfrm flipV="1">
                    <a:off x="579334" y="2309079"/>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67" name="Straight Connector 266"/>
                  <p:cNvCxnSpPr/>
                  <p:nvPr/>
                </p:nvCxnSpPr>
                <p:spPr>
                  <a:xfrm flipV="1">
                    <a:off x="722209" y="2312254"/>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a:off x="569181" y="2318665"/>
                    <a:ext cx="165728"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a:off x="722208" y="2609973"/>
                    <a:ext cx="4387910"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flipV="1">
                    <a:off x="5110118" y="2312254"/>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flipV="1">
                    <a:off x="5252994" y="2312254"/>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5096790" y="2321840"/>
                    <a:ext cx="165727"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5262517" y="2609972"/>
                    <a:ext cx="256245"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graphicFrame>
                <p:nvGraphicFramePr>
                  <p:cNvPr id="274" name="Object 273"/>
                  <p:cNvGraphicFramePr>
                    <a:graphicFrameLocks noChangeAspect="1"/>
                  </p:cNvGraphicFramePr>
                  <p:nvPr>
                    <p:extLst>
                      <p:ext uri="{D42A27DB-BD31-4B8C-83A1-F6EECF244321}">
                        <p14:modId xmlns:p14="http://schemas.microsoft.com/office/powerpoint/2010/main" val="4194534662"/>
                      </p:ext>
                    </p:extLst>
                  </p:nvPr>
                </p:nvGraphicFramePr>
                <p:xfrm>
                  <a:off x="372662" y="1867754"/>
                  <a:ext cx="693532" cy="444500"/>
                </p:xfrm>
                <a:graphic>
                  <a:graphicData uri="http://schemas.openxmlformats.org/presentationml/2006/ole">
                    <mc:AlternateContent xmlns:mc="http://schemas.openxmlformats.org/markup-compatibility/2006">
                      <mc:Choice xmlns:v="urn:schemas-microsoft-com:vml" Requires="v">
                        <p:oleObj spid="_x0000_s90306" name="Equation" r:id="rId5" imgW="342900" imgH="444500" progId="Equation.3">
                          <p:embed/>
                        </p:oleObj>
                      </mc:Choice>
                      <mc:Fallback>
                        <p:oleObj name="Equation" r:id="rId5" imgW="342900" imgH="444500" progId="Equation.3">
                          <p:embed/>
                          <p:pic>
                            <p:nvPicPr>
                              <p:cNvPr id="0" name="Picture 1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662" y="1867754"/>
                                <a:ext cx="693532"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5" name="Object 274"/>
                  <p:cNvGraphicFramePr>
                    <a:graphicFrameLocks noChangeAspect="1"/>
                  </p:cNvGraphicFramePr>
                  <p:nvPr>
                    <p:extLst>
                      <p:ext uri="{D42A27DB-BD31-4B8C-83A1-F6EECF244321}">
                        <p14:modId xmlns:p14="http://schemas.microsoft.com/office/powerpoint/2010/main" val="1454854198"/>
                      </p:ext>
                    </p:extLst>
                  </p:nvPr>
                </p:nvGraphicFramePr>
                <p:xfrm>
                  <a:off x="4887354" y="1850764"/>
                  <a:ext cx="693532" cy="444500"/>
                </p:xfrm>
                <a:graphic>
                  <a:graphicData uri="http://schemas.openxmlformats.org/presentationml/2006/ole">
                    <mc:AlternateContent xmlns:mc="http://schemas.openxmlformats.org/markup-compatibility/2006">
                      <mc:Choice xmlns:v="urn:schemas-microsoft-com:vml" Requires="v">
                        <p:oleObj spid="_x0000_s90307" name="Equation" r:id="rId7" imgW="342900" imgH="444500" progId="Equation.3">
                          <p:embed/>
                        </p:oleObj>
                      </mc:Choice>
                      <mc:Fallback>
                        <p:oleObj name="Equation" r:id="rId7" imgW="342900" imgH="444500" progId="Equation.3">
                          <p:embed/>
                          <p:pic>
                            <p:nvPicPr>
                              <p:cNvPr id="0" name="Picture 1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7354" y="1850764"/>
                                <a:ext cx="693532"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 name="Rectangle 275"/>
                  <p:cNvSpPr/>
                  <p:nvPr/>
                </p:nvSpPr>
                <p:spPr>
                  <a:xfrm>
                    <a:off x="755034" y="2454397"/>
                    <a:ext cx="2064055" cy="1333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27"/>
                <p:cNvGrpSpPr/>
                <p:nvPr/>
              </p:nvGrpSpPr>
              <p:grpSpPr>
                <a:xfrm>
                  <a:off x="2819089" y="3294742"/>
                  <a:ext cx="268184" cy="311533"/>
                  <a:chOff x="2819089" y="3294742"/>
                  <a:chExt cx="268184" cy="311533"/>
                </a:xfrm>
              </p:grpSpPr>
              <p:cxnSp>
                <p:nvCxnSpPr>
                  <p:cNvPr id="278" name="Straight Connector 277"/>
                  <p:cNvCxnSpPr/>
                  <p:nvPr/>
                </p:nvCxnSpPr>
                <p:spPr>
                  <a:xfrm flipV="1">
                    <a:off x="2843869" y="3294742"/>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79" name="Straight Connector 278"/>
                  <p:cNvCxnSpPr/>
                  <p:nvPr/>
                </p:nvCxnSpPr>
                <p:spPr>
                  <a:xfrm flipV="1">
                    <a:off x="3060797" y="3297917"/>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a:off x="2819089" y="3304328"/>
                    <a:ext cx="268184"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a:off x="2872345" y="3603100"/>
                    <a:ext cx="156188"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aphicFrame>
            <p:nvGraphicFramePr>
              <p:cNvPr id="30" name="Object 29"/>
              <p:cNvGraphicFramePr>
                <a:graphicFrameLocks noChangeAspect="1"/>
              </p:cNvGraphicFramePr>
              <p:nvPr>
                <p:extLst>
                  <p:ext uri="{D42A27DB-BD31-4B8C-83A1-F6EECF244321}">
                    <p14:modId xmlns:p14="http://schemas.microsoft.com/office/powerpoint/2010/main" val="1462517057"/>
                  </p:ext>
                </p:extLst>
              </p:nvPr>
            </p:nvGraphicFramePr>
            <p:xfrm>
              <a:off x="2835883" y="3069317"/>
              <a:ext cx="385298" cy="215900"/>
            </p:xfrm>
            <a:graphic>
              <a:graphicData uri="http://schemas.openxmlformats.org/presentationml/2006/ole">
                <mc:AlternateContent xmlns:mc="http://schemas.openxmlformats.org/markup-compatibility/2006">
                  <mc:Choice xmlns:v="urn:schemas-microsoft-com:vml" Requires="v">
                    <p:oleObj spid="_x0000_s90308" name="Equation" r:id="rId8" imgW="190500" imgH="215900" progId="Equation.3">
                      <p:embed/>
                    </p:oleObj>
                  </mc:Choice>
                  <mc:Fallback>
                    <p:oleObj name="Equation" r:id="rId8" imgW="190500" imgH="215900" progId="Equation.3">
                      <p:embed/>
                      <p:pic>
                        <p:nvPicPr>
                          <p:cNvPr id="0" name="Picture 15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5883" y="3069317"/>
                            <a:ext cx="385298"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62" name="Rectangle 361"/>
            <p:cNvSpPr/>
            <p:nvPr/>
          </p:nvSpPr>
          <p:spPr>
            <a:xfrm flipV="1">
              <a:off x="1614264" y="3628393"/>
              <a:ext cx="913066" cy="1333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a:off x="1940286" y="3146529"/>
              <a:ext cx="274434" cy="314149"/>
            </a:xfrm>
            <a:prstGeom prst="rect">
              <a:avLst/>
            </a:prstGeom>
          </p:spPr>
          <p:txBody>
            <a:bodyPr wrap="square">
              <a:spAutoFit/>
            </a:bodyPr>
            <a:lstStyle/>
            <a:p>
              <a:r>
                <a:rPr lang="en-US" dirty="0" err="1"/>
                <a:t>τ</a:t>
              </a:r>
              <a:endParaRPr lang="en-US" dirty="0"/>
            </a:p>
          </p:txBody>
        </p:sp>
        <p:sp>
          <p:nvSpPr>
            <p:cNvPr id="363" name="Rectangle 362"/>
            <p:cNvSpPr/>
            <p:nvPr/>
          </p:nvSpPr>
          <p:spPr>
            <a:xfrm>
              <a:off x="881254" y="3133136"/>
              <a:ext cx="274434" cy="314149"/>
            </a:xfrm>
            <a:prstGeom prst="rect">
              <a:avLst/>
            </a:prstGeom>
          </p:spPr>
          <p:txBody>
            <a:bodyPr wrap="square">
              <a:spAutoFit/>
            </a:bodyPr>
            <a:lstStyle/>
            <a:p>
              <a:r>
                <a:rPr lang="en-US" dirty="0" err="1"/>
                <a:t>τ</a:t>
              </a:r>
              <a:endParaRPr lang="en-US" dirty="0"/>
            </a:p>
          </p:txBody>
        </p:sp>
      </p:grpSp>
      <p:grpSp>
        <p:nvGrpSpPr>
          <p:cNvPr id="18" name="Group 224"/>
          <p:cNvGrpSpPr/>
          <p:nvPr/>
        </p:nvGrpSpPr>
        <p:grpSpPr>
          <a:xfrm>
            <a:off x="3577818" y="3063202"/>
            <a:ext cx="5756671" cy="2151779"/>
            <a:chOff x="3137381" y="3400840"/>
            <a:chExt cx="5756671" cy="2151779"/>
          </a:xfrm>
        </p:grpSpPr>
        <p:pic>
          <p:nvPicPr>
            <p:cNvPr id="24" name="Picture 23"/>
            <p:cNvPicPr>
              <a:picLocks noChangeAspect="1"/>
            </p:cNvPicPr>
            <p:nvPr/>
          </p:nvPicPr>
          <p:blipFill>
            <a:blip r:embed="rId10"/>
            <a:stretch>
              <a:fillRect/>
            </a:stretch>
          </p:blipFill>
          <p:spPr>
            <a:xfrm>
              <a:off x="3137381" y="3400840"/>
              <a:ext cx="4237687" cy="2151779"/>
            </a:xfrm>
            <a:prstGeom prst="rect">
              <a:avLst/>
            </a:prstGeom>
            <a:solidFill>
              <a:srgbClr val="FFFFFF"/>
            </a:solidFill>
          </p:spPr>
        </p:pic>
        <p:sp>
          <p:nvSpPr>
            <p:cNvPr id="25" name="TextBox 24"/>
            <p:cNvSpPr txBox="1"/>
            <p:nvPr/>
          </p:nvSpPr>
          <p:spPr>
            <a:xfrm>
              <a:off x="7130143" y="4084436"/>
              <a:ext cx="1763909" cy="1015663"/>
            </a:xfrm>
            <a:prstGeom prst="rect">
              <a:avLst/>
            </a:prstGeom>
            <a:noFill/>
          </p:spPr>
          <p:txBody>
            <a:bodyPr wrap="square" rtlCol="0">
              <a:spAutoFit/>
            </a:bodyPr>
            <a:lstStyle/>
            <a:p>
              <a:r>
                <a:rPr lang="en-US" sz="1200" dirty="0" smtClean="0"/>
                <a:t>De Lange et al. 2010 Science.</a:t>
              </a:r>
            </a:p>
            <a:p>
              <a:r>
                <a:rPr lang="en-US" sz="1200" dirty="0" smtClean="0"/>
                <a:t>See also: </a:t>
              </a:r>
            </a:p>
            <a:p>
              <a:r>
                <a:rPr lang="en-US" sz="1200" dirty="0" smtClean="0"/>
                <a:t>Ryan et al. 2010 PRL, </a:t>
              </a:r>
            </a:p>
            <a:p>
              <a:r>
                <a:rPr lang="en-US" sz="1200" dirty="0" err="1" smtClean="0"/>
                <a:t>Naydenov</a:t>
              </a:r>
              <a:r>
                <a:rPr lang="en-US" sz="1200" dirty="0" smtClean="0"/>
                <a:t> 2011 PRB</a:t>
              </a:r>
              <a:endParaRPr lang="en-US" sz="1200" dirty="0"/>
            </a:p>
          </p:txBody>
        </p:sp>
      </p:grpSp>
      <p:sp>
        <p:nvSpPr>
          <p:cNvPr id="119" name="TextBox 118"/>
          <p:cNvSpPr txBox="1"/>
          <p:nvPr/>
        </p:nvSpPr>
        <p:spPr>
          <a:xfrm>
            <a:off x="622701" y="4634953"/>
            <a:ext cx="3241727" cy="646331"/>
          </a:xfrm>
          <a:prstGeom prst="rect">
            <a:avLst/>
          </a:prstGeom>
          <a:noFill/>
        </p:spPr>
        <p:txBody>
          <a:bodyPr wrap="square" rtlCol="0">
            <a:spAutoFit/>
          </a:bodyPr>
          <a:lstStyle/>
          <a:p>
            <a:r>
              <a:rPr lang="en-US" dirty="0" smtClean="0"/>
              <a:t>=&gt; T</a:t>
            </a:r>
            <a:r>
              <a:rPr lang="en-US" baseline="-25000" dirty="0" smtClean="0"/>
              <a:t>2 </a:t>
            </a:r>
            <a:r>
              <a:rPr lang="en-US" dirty="0" smtClean="0"/>
              <a:t>&gt;&gt; T</a:t>
            </a:r>
            <a:r>
              <a:rPr lang="en-US" baseline="-25000" dirty="0" smtClean="0"/>
              <a:t>2</a:t>
            </a:r>
            <a:r>
              <a:rPr lang="en-US" baseline="30000" dirty="0" smtClean="0"/>
              <a:t>*</a:t>
            </a:r>
            <a:r>
              <a:rPr lang="en-US" dirty="0" smtClean="0"/>
              <a:t> when the environment is slowly-varying</a:t>
            </a:r>
            <a:endParaRPr lang="en-US" dirty="0"/>
          </a:p>
        </p:txBody>
      </p:sp>
      <p:sp>
        <p:nvSpPr>
          <p:cNvPr id="120" name="TextBox 119"/>
          <p:cNvSpPr txBox="1"/>
          <p:nvPr/>
        </p:nvSpPr>
        <p:spPr>
          <a:xfrm rot="20015142">
            <a:off x="4029657" y="1935339"/>
            <a:ext cx="1813498" cy="646331"/>
          </a:xfrm>
          <a:prstGeom prst="rect">
            <a:avLst/>
          </a:prstGeom>
          <a:noFill/>
        </p:spPr>
        <p:txBody>
          <a:bodyPr wrap="square" rtlCol="0">
            <a:spAutoFit/>
          </a:bodyPr>
          <a:lstStyle/>
          <a:p>
            <a:r>
              <a:rPr lang="en-US" dirty="0" smtClean="0"/>
              <a:t>Decouples noise slower than </a:t>
            </a:r>
            <a:r>
              <a:rPr lang="en-US" dirty="0" err="1" smtClean="0"/>
              <a:t>τ</a:t>
            </a:r>
            <a:endParaRPr lang="en-US" dirty="0"/>
          </a:p>
        </p:txBody>
      </p:sp>
      <p:grpSp>
        <p:nvGrpSpPr>
          <p:cNvPr id="19" name="Group 20"/>
          <p:cNvGrpSpPr/>
          <p:nvPr/>
        </p:nvGrpSpPr>
        <p:grpSpPr>
          <a:xfrm>
            <a:off x="6186714" y="2341465"/>
            <a:ext cx="2413000" cy="1405333"/>
            <a:chOff x="6186714" y="2341465"/>
            <a:chExt cx="2413000" cy="1405333"/>
          </a:xfrm>
        </p:grpSpPr>
        <p:sp>
          <p:nvSpPr>
            <p:cNvPr id="7" name="TextBox 6"/>
            <p:cNvSpPr txBox="1"/>
            <p:nvPr/>
          </p:nvSpPr>
          <p:spPr>
            <a:xfrm>
              <a:off x="6186714" y="2341465"/>
              <a:ext cx="2413000" cy="646331"/>
            </a:xfrm>
            <a:prstGeom prst="rect">
              <a:avLst/>
            </a:prstGeom>
            <a:noFill/>
          </p:spPr>
          <p:txBody>
            <a:bodyPr wrap="square" rtlCol="0">
              <a:spAutoFit/>
            </a:bodyPr>
            <a:lstStyle/>
            <a:p>
              <a:r>
                <a:rPr lang="en-US" dirty="0" smtClean="0">
                  <a:solidFill>
                    <a:srgbClr val="000090"/>
                  </a:solidFill>
                </a:rPr>
                <a:t>Ultimately limited by spin-lattice interactions</a:t>
              </a:r>
              <a:endParaRPr lang="en-US" dirty="0">
                <a:solidFill>
                  <a:srgbClr val="000090"/>
                </a:solidFill>
              </a:endParaRPr>
            </a:p>
          </p:txBody>
        </p:sp>
        <p:cxnSp>
          <p:nvCxnSpPr>
            <p:cNvPr id="15" name="Straight Arrow Connector 14"/>
            <p:cNvCxnSpPr/>
            <p:nvPr/>
          </p:nvCxnSpPr>
          <p:spPr>
            <a:xfrm flipH="1">
              <a:off x="6604000" y="2976982"/>
              <a:ext cx="571500" cy="7698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2" name="Rectangle 21"/>
          <p:cNvSpPr/>
          <p:nvPr/>
        </p:nvSpPr>
        <p:spPr>
          <a:xfrm>
            <a:off x="27209" y="3096608"/>
            <a:ext cx="3407898" cy="15133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504644" y="3105367"/>
            <a:ext cx="3036888" cy="1586704"/>
            <a:chOff x="504644" y="2985741"/>
            <a:chExt cx="2427082" cy="1321485"/>
          </a:xfrm>
        </p:grpSpPr>
        <p:grpSp>
          <p:nvGrpSpPr>
            <p:cNvPr id="21" name="Group 103"/>
            <p:cNvGrpSpPr/>
            <p:nvPr/>
          </p:nvGrpSpPr>
          <p:grpSpPr>
            <a:xfrm>
              <a:off x="504644" y="2985741"/>
              <a:ext cx="2427082" cy="892558"/>
              <a:chOff x="332107" y="3937796"/>
              <a:chExt cx="2427082" cy="892558"/>
            </a:xfrm>
          </p:grpSpPr>
          <p:grpSp>
            <p:nvGrpSpPr>
              <p:cNvPr id="26" name="Group 319"/>
              <p:cNvGrpSpPr/>
              <p:nvPr/>
            </p:nvGrpSpPr>
            <p:grpSpPr>
              <a:xfrm>
                <a:off x="332107" y="3937796"/>
                <a:ext cx="2427082" cy="752858"/>
                <a:chOff x="334231" y="2870407"/>
                <a:chExt cx="5265037" cy="752858"/>
              </a:xfrm>
            </p:grpSpPr>
            <p:grpSp>
              <p:nvGrpSpPr>
                <p:cNvPr id="28" name="Group 320"/>
                <p:cNvGrpSpPr/>
                <p:nvPr/>
              </p:nvGrpSpPr>
              <p:grpSpPr>
                <a:xfrm>
                  <a:off x="334231" y="2870407"/>
                  <a:ext cx="5265037" cy="752858"/>
                  <a:chOff x="334231" y="2870407"/>
                  <a:chExt cx="5265037" cy="752858"/>
                </a:xfrm>
              </p:grpSpPr>
              <p:grpSp>
                <p:nvGrpSpPr>
                  <p:cNvPr id="29" name="Group 322"/>
                  <p:cNvGrpSpPr/>
                  <p:nvPr/>
                </p:nvGrpSpPr>
                <p:grpSpPr>
                  <a:xfrm>
                    <a:off x="334231" y="2870407"/>
                    <a:ext cx="5265037" cy="752858"/>
                    <a:chOff x="334231" y="1867754"/>
                    <a:chExt cx="5265037" cy="752858"/>
                  </a:xfrm>
                </p:grpSpPr>
                <p:cxnSp>
                  <p:nvCxnSpPr>
                    <p:cNvPr id="330" name="Straight Connector 329"/>
                    <p:cNvCxnSpPr/>
                    <p:nvPr/>
                  </p:nvCxnSpPr>
                  <p:spPr>
                    <a:xfrm>
                      <a:off x="334231" y="2606736"/>
                      <a:ext cx="256244"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331" name="Straight Connector 330"/>
                    <p:cNvCxnSpPr/>
                    <p:nvPr/>
                  </p:nvCxnSpPr>
                  <p:spPr>
                    <a:xfrm flipV="1">
                      <a:off x="579334" y="2309079"/>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332" name="Straight Connector 331"/>
                    <p:cNvCxnSpPr/>
                    <p:nvPr/>
                  </p:nvCxnSpPr>
                  <p:spPr>
                    <a:xfrm flipV="1">
                      <a:off x="722209" y="2312254"/>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333" name="Straight Connector 332"/>
                    <p:cNvCxnSpPr/>
                    <p:nvPr/>
                  </p:nvCxnSpPr>
                  <p:spPr>
                    <a:xfrm>
                      <a:off x="569181" y="2318665"/>
                      <a:ext cx="165728"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334" name="Straight Connector 333"/>
                    <p:cNvCxnSpPr/>
                    <p:nvPr/>
                  </p:nvCxnSpPr>
                  <p:spPr>
                    <a:xfrm>
                      <a:off x="722208" y="2609973"/>
                      <a:ext cx="4387420"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335" name="Straight Connector 334"/>
                    <p:cNvCxnSpPr/>
                    <p:nvPr/>
                  </p:nvCxnSpPr>
                  <p:spPr>
                    <a:xfrm flipV="1">
                      <a:off x="5109628" y="2312254"/>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336" name="Straight Connector 335"/>
                    <p:cNvCxnSpPr/>
                    <p:nvPr/>
                  </p:nvCxnSpPr>
                  <p:spPr>
                    <a:xfrm flipV="1">
                      <a:off x="5252503" y="2312254"/>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337" name="Straight Connector 336"/>
                    <p:cNvCxnSpPr/>
                    <p:nvPr/>
                  </p:nvCxnSpPr>
                  <p:spPr>
                    <a:xfrm>
                      <a:off x="5096299" y="2321840"/>
                      <a:ext cx="165727"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338" name="Straight Connector 337"/>
                    <p:cNvCxnSpPr/>
                    <p:nvPr/>
                  </p:nvCxnSpPr>
                  <p:spPr>
                    <a:xfrm>
                      <a:off x="5262027" y="2606797"/>
                      <a:ext cx="256245"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graphicFrame>
                  <p:nvGraphicFramePr>
                    <p:cNvPr id="339" name="Object 338"/>
                    <p:cNvGraphicFramePr>
                      <a:graphicFrameLocks noChangeAspect="1"/>
                    </p:cNvGraphicFramePr>
                    <p:nvPr>
                      <p:extLst>
                        <p:ext uri="{D42A27DB-BD31-4B8C-83A1-F6EECF244321}">
                          <p14:modId xmlns:p14="http://schemas.microsoft.com/office/powerpoint/2010/main" val="2258103305"/>
                        </p:ext>
                      </p:extLst>
                    </p:nvPr>
                  </p:nvGraphicFramePr>
                  <p:xfrm>
                    <a:off x="345112" y="1867754"/>
                    <a:ext cx="693532" cy="444500"/>
                  </p:xfrm>
                  <a:graphic>
                    <a:graphicData uri="http://schemas.openxmlformats.org/presentationml/2006/ole">
                      <mc:AlternateContent xmlns:mc="http://schemas.openxmlformats.org/markup-compatibility/2006">
                        <mc:Choice xmlns:v="urn:schemas-microsoft-com:vml" Requires="v">
                          <p:oleObj spid="_x0000_s90309" name="Equation" r:id="rId11" imgW="342900" imgH="444500" progId="Equation.3">
                            <p:embed/>
                          </p:oleObj>
                        </mc:Choice>
                        <mc:Fallback>
                          <p:oleObj name="Equation" r:id="rId11" imgW="342900" imgH="444500" progId="Equation.3">
                            <p:embed/>
                            <p:pic>
                              <p:nvPicPr>
                                <p:cNvPr id="0" name="Picture 1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112" y="1867754"/>
                                  <a:ext cx="693532"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0" name="Object 339"/>
                    <p:cNvGraphicFramePr>
                      <a:graphicFrameLocks noChangeAspect="1"/>
                    </p:cNvGraphicFramePr>
                    <p:nvPr>
                      <p:extLst>
                        <p:ext uri="{D42A27DB-BD31-4B8C-83A1-F6EECF244321}">
                          <p14:modId xmlns:p14="http://schemas.microsoft.com/office/powerpoint/2010/main" val="4168136312"/>
                        </p:ext>
                      </p:extLst>
                    </p:nvPr>
                  </p:nvGraphicFramePr>
                  <p:xfrm>
                    <a:off x="4905736" y="1867815"/>
                    <a:ext cx="693532" cy="444500"/>
                  </p:xfrm>
                  <a:graphic>
                    <a:graphicData uri="http://schemas.openxmlformats.org/presentationml/2006/ole">
                      <mc:AlternateContent xmlns:mc="http://schemas.openxmlformats.org/markup-compatibility/2006">
                        <mc:Choice xmlns:v="urn:schemas-microsoft-com:vml" Requires="v">
                          <p:oleObj spid="_x0000_s90310" name="Equation" r:id="rId12" imgW="342900" imgH="444500" progId="Equation.3">
                            <p:embed/>
                          </p:oleObj>
                        </mc:Choice>
                        <mc:Fallback>
                          <p:oleObj name="Equation" r:id="rId12" imgW="342900" imgH="444500" progId="Equation.3">
                            <p:embed/>
                            <p:pic>
                              <p:nvPicPr>
                                <p:cNvPr id="0" name="Picture 1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5736" y="1867815"/>
                                  <a:ext cx="693532" cy="444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1" name="Rectangle 340"/>
                    <p:cNvSpPr/>
                    <p:nvPr/>
                  </p:nvSpPr>
                  <p:spPr>
                    <a:xfrm>
                      <a:off x="755034" y="2454397"/>
                      <a:ext cx="361184" cy="1333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 name="Group 324"/>
                  <p:cNvGrpSpPr/>
                  <p:nvPr/>
                </p:nvGrpSpPr>
                <p:grpSpPr>
                  <a:xfrm>
                    <a:off x="3301220" y="3301092"/>
                    <a:ext cx="268185" cy="311533"/>
                    <a:chOff x="3301220" y="3301092"/>
                    <a:chExt cx="268185" cy="311533"/>
                  </a:xfrm>
                </p:grpSpPr>
                <p:cxnSp>
                  <p:nvCxnSpPr>
                    <p:cNvPr id="326" name="Straight Connector 325"/>
                    <p:cNvCxnSpPr/>
                    <p:nvPr/>
                  </p:nvCxnSpPr>
                  <p:spPr>
                    <a:xfrm flipV="1">
                      <a:off x="3326000" y="3301092"/>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327" name="Straight Connector 326"/>
                    <p:cNvCxnSpPr/>
                    <p:nvPr/>
                  </p:nvCxnSpPr>
                  <p:spPr>
                    <a:xfrm flipV="1">
                      <a:off x="3542929" y="3304267"/>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328" name="Straight Connector 327"/>
                    <p:cNvCxnSpPr/>
                    <p:nvPr/>
                  </p:nvCxnSpPr>
                  <p:spPr>
                    <a:xfrm>
                      <a:off x="3301220" y="3310678"/>
                      <a:ext cx="268185"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329" name="Straight Connector 328"/>
                    <p:cNvCxnSpPr/>
                    <p:nvPr/>
                  </p:nvCxnSpPr>
                  <p:spPr>
                    <a:xfrm>
                      <a:off x="3354478" y="3599925"/>
                      <a:ext cx="156189"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aphicFrame>
              <p:nvGraphicFramePr>
                <p:cNvPr id="322" name="Object 321"/>
                <p:cNvGraphicFramePr>
                  <a:graphicFrameLocks noChangeAspect="1"/>
                </p:cNvGraphicFramePr>
                <p:nvPr>
                  <p:extLst>
                    <p:ext uri="{D42A27DB-BD31-4B8C-83A1-F6EECF244321}">
                      <p14:modId xmlns:p14="http://schemas.microsoft.com/office/powerpoint/2010/main" val="909222348"/>
                    </p:ext>
                  </p:extLst>
                </p:nvPr>
              </p:nvGraphicFramePr>
              <p:xfrm>
                <a:off x="1116218" y="3082017"/>
                <a:ext cx="385298" cy="215900"/>
              </p:xfrm>
              <a:graphic>
                <a:graphicData uri="http://schemas.openxmlformats.org/presentationml/2006/ole">
                  <mc:AlternateContent xmlns:mc="http://schemas.openxmlformats.org/markup-compatibility/2006">
                    <mc:Choice xmlns:v="urn:schemas-microsoft-com:vml" Requires="v">
                      <p:oleObj spid="_x0000_s90311" name="Equation" r:id="rId13" imgW="190500" imgH="215900" progId="Equation.3">
                        <p:embed/>
                      </p:oleObj>
                    </mc:Choice>
                    <mc:Fallback>
                      <p:oleObj name="Equation" r:id="rId13" imgW="190500" imgH="215900" progId="Equation.3">
                        <p:embed/>
                        <p:pic>
                          <p:nvPicPr>
                            <p:cNvPr id="0" name="Picture 16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6218" y="3082017"/>
                              <a:ext cx="385298"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cxnSp>
            <p:nvCxnSpPr>
              <p:cNvPr id="342" name="Straight Connector 341"/>
              <p:cNvCxnSpPr/>
              <p:nvPr/>
            </p:nvCxnSpPr>
            <p:spPr>
              <a:xfrm flipV="1">
                <a:off x="711126" y="4358956"/>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343" name="Straight Connector 342"/>
              <p:cNvCxnSpPr/>
              <p:nvPr/>
            </p:nvCxnSpPr>
            <p:spPr>
              <a:xfrm flipV="1">
                <a:off x="811126" y="4362131"/>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344" name="Straight Connector 343"/>
              <p:cNvCxnSpPr/>
              <p:nvPr/>
            </p:nvCxnSpPr>
            <p:spPr>
              <a:xfrm>
                <a:off x="699703" y="4368542"/>
                <a:ext cx="123628"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345" name="Straight Connector 344"/>
              <p:cNvCxnSpPr/>
              <p:nvPr/>
            </p:nvCxnSpPr>
            <p:spPr>
              <a:xfrm>
                <a:off x="724254" y="4667314"/>
                <a:ext cx="72000"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6" name="Straight Connector 345"/>
              <p:cNvCxnSpPr/>
              <p:nvPr/>
            </p:nvCxnSpPr>
            <p:spPr>
              <a:xfrm flipV="1">
                <a:off x="1200076" y="4371656"/>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347" name="Straight Connector 346"/>
              <p:cNvCxnSpPr/>
              <p:nvPr/>
            </p:nvCxnSpPr>
            <p:spPr>
              <a:xfrm flipV="1">
                <a:off x="1300076" y="4371656"/>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348" name="Straight Connector 347"/>
              <p:cNvCxnSpPr/>
              <p:nvPr/>
            </p:nvCxnSpPr>
            <p:spPr>
              <a:xfrm>
                <a:off x="1188653" y="4378067"/>
                <a:ext cx="123628"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349" name="Straight Connector 348"/>
              <p:cNvCxnSpPr/>
              <p:nvPr/>
            </p:nvCxnSpPr>
            <p:spPr>
              <a:xfrm>
                <a:off x="1213204" y="4664139"/>
                <a:ext cx="72000"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50" name="Rectangle 349"/>
              <p:cNvSpPr/>
              <p:nvPr/>
            </p:nvSpPr>
            <p:spPr>
              <a:xfrm flipV="1">
                <a:off x="820651" y="4695889"/>
                <a:ext cx="379499" cy="1333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2" name="Rectangle 351"/>
              <p:cNvSpPr/>
              <p:nvPr/>
            </p:nvSpPr>
            <p:spPr>
              <a:xfrm>
                <a:off x="1315456" y="4524439"/>
                <a:ext cx="379499" cy="1333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3" name="Rectangle 352"/>
              <p:cNvSpPr/>
              <p:nvPr/>
            </p:nvSpPr>
            <p:spPr>
              <a:xfrm flipV="1">
                <a:off x="1823460" y="4697004"/>
                <a:ext cx="379499" cy="1333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6" name="Group 95"/>
              <p:cNvGrpSpPr/>
              <p:nvPr/>
            </p:nvGrpSpPr>
            <p:grpSpPr>
              <a:xfrm>
                <a:off x="2207144" y="4379182"/>
                <a:ext cx="123628" cy="311533"/>
                <a:chOff x="1852232" y="4511356"/>
                <a:chExt cx="123628" cy="311533"/>
              </a:xfrm>
            </p:grpSpPr>
            <p:cxnSp>
              <p:nvCxnSpPr>
                <p:cNvPr id="354" name="Straight Connector 353"/>
                <p:cNvCxnSpPr/>
                <p:nvPr/>
              </p:nvCxnSpPr>
              <p:spPr>
                <a:xfrm flipV="1">
                  <a:off x="1863655" y="4511356"/>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355" name="Straight Connector 354"/>
                <p:cNvCxnSpPr/>
                <p:nvPr/>
              </p:nvCxnSpPr>
              <p:spPr>
                <a:xfrm flipV="1">
                  <a:off x="1963655" y="4514531"/>
                  <a:ext cx="0" cy="30835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356" name="Straight Connector 355"/>
                <p:cNvCxnSpPr/>
                <p:nvPr/>
              </p:nvCxnSpPr>
              <p:spPr>
                <a:xfrm>
                  <a:off x="1852232" y="4520942"/>
                  <a:ext cx="123628"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357" name="Straight Connector 356"/>
                <p:cNvCxnSpPr/>
                <p:nvPr/>
              </p:nvCxnSpPr>
              <p:spPr>
                <a:xfrm>
                  <a:off x="1876783" y="4819714"/>
                  <a:ext cx="72000"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58" name="Rectangle 357"/>
              <p:cNvSpPr/>
              <p:nvPr/>
            </p:nvSpPr>
            <p:spPr>
              <a:xfrm>
                <a:off x="2333948" y="4527614"/>
                <a:ext cx="183828" cy="1333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59" name="Object 358"/>
              <p:cNvGraphicFramePr>
                <a:graphicFrameLocks noChangeAspect="1"/>
              </p:cNvGraphicFramePr>
              <p:nvPr>
                <p:extLst>
                  <p:ext uri="{D42A27DB-BD31-4B8C-83A1-F6EECF244321}">
                    <p14:modId xmlns:p14="http://schemas.microsoft.com/office/powerpoint/2010/main" val="497971747"/>
                  </p:ext>
                </p:extLst>
              </p:nvPr>
            </p:nvGraphicFramePr>
            <p:xfrm>
              <a:off x="1184275" y="4166077"/>
              <a:ext cx="188913" cy="203200"/>
            </p:xfrm>
            <a:graphic>
              <a:graphicData uri="http://schemas.openxmlformats.org/presentationml/2006/ole">
                <mc:AlternateContent xmlns:mc="http://schemas.openxmlformats.org/markup-compatibility/2006">
                  <mc:Choice xmlns:v="urn:schemas-microsoft-com:vml" Requires="v">
                    <p:oleObj spid="_x0000_s90312" name="Equation" r:id="rId14" imgW="203200" imgH="203200" progId="Equation.3">
                      <p:embed/>
                    </p:oleObj>
                  </mc:Choice>
                  <mc:Fallback>
                    <p:oleObj name="Equation" r:id="rId14" imgW="203200" imgH="203200" progId="Equation.3">
                      <p:embed/>
                      <p:pic>
                        <p:nvPicPr>
                          <p:cNvPr id="0" name="Picture 16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84275" y="4166077"/>
                            <a:ext cx="188913"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 name="Object 359"/>
              <p:cNvGraphicFramePr>
                <a:graphicFrameLocks noChangeAspect="1"/>
              </p:cNvGraphicFramePr>
              <p:nvPr>
                <p:extLst>
                  <p:ext uri="{D42A27DB-BD31-4B8C-83A1-F6EECF244321}">
                    <p14:modId xmlns:p14="http://schemas.microsoft.com/office/powerpoint/2010/main" val="1704795714"/>
                  </p:ext>
                </p:extLst>
              </p:nvPr>
            </p:nvGraphicFramePr>
            <p:xfrm>
              <a:off x="1679819" y="4153377"/>
              <a:ext cx="177615" cy="215900"/>
            </p:xfrm>
            <a:graphic>
              <a:graphicData uri="http://schemas.openxmlformats.org/presentationml/2006/ole">
                <mc:AlternateContent xmlns:mc="http://schemas.openxmlformats.org/markup-compatibility/2006">
                  <mc:Choice xmlns:v="urn:schemas-microsoft-com:vml" Requires="v">
                    <p:oleObj spid="_x0000_s90313" name="Equation" r:id="rId16" imgW="190500" imgH="215900" progId="Equation.3">
                      <p:embed/>
                    </p:oleObj>
                  </mc:Choice>
                  <mc:Fallback>
                    <p:oleObj name="Equation" r:id="rId16" imgW="190500" imgH="215900" progId="Equation.3">
                      <p:embed/>
                      <p:pic>
                        <p:nvPicPr>
                          <p:cNvPr id="0" name="Picture 16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9819" y="4153377"/>
                            <a:ext cx="177615"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 name="Object 360"/>
              <p:cNvGraphicFramePr>
                <a:graphicFrameLocks noChangeAspect="1"/>
              </p:cNvGraphicFramePr>
              <p:nvPr>
                <p:extLst>
                  <p:ext uri="{D42A27DB-BD31-4B8C-83A1-F6EECF244321}">
                    <p14:modId xmlns:p14="http://schemas.microsoft.com/office/powerpoint/2010/main" val="2406385844"/>
                  </p:ext>
                </p:extLst>
              </p:nvPr>
            </p:nvGraphicFramePr>
            <p:xfrm>
              <a:off x="2198197" y="4166077"/>
              <a:ext cx="188913" cy="203200"/>
            </p:xfrm>
            <a:graphic>
              <a:graphicData uri="http://schemas.openxmlformats.org/presentationml/2006/ole">
                <mc:AlternateContent xmlns:mc="http://schemas.openxmlformats.org/markup-compatibility/2006">
                  <mc:Choice xmlns:v="urn:schemas-microsoft-com:vml" Requires="v">
                    <p:oleObj spid="_x0000_s90314" name="Equation" r:id="rId17" imgW="203200" imgH="203200" progId="Equation.3">
                      <p:embed/>
                    </p:oleObj>
                  </mc:Choice>
                  <mc:Fallback>
                    <p:oleObj name="Equation" r:id="rId17" imgW="203200" imgH="203200" progId="Equation.3">
                      <p:embed/>
                      <p:pic>
                        <p:nvPicPr>
                          <p:cNvPr id="0" name="Picture 16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98197" y="4166077"/>
                            <a:ext cx="188913"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4" name="Rectangle 363"/>
              <p:cNvSpPr/>
              <p:nvPr/>
            </p:nvSpPr>
            <p:spPr>
              <a:xfrm>
                <a:off x="870203" y="4195030"/>
                <a:ext cx="274434" cy="307598"/>
              </a:xfrm>
              <a:prstGeom prst="rect">
                <a:avLst/>
              </a:prstGeom>
            </p:spPr>
            <p:txBody>
              <a:bodyPr wrap="square">
                <a:spAutoFit/>
              </a:bodyPr>
              <a:lstStyle/>
              <a:p>
                <a:r>
                  <a:rPr lang="en-US" dirty="0" err="1"/>
                  <a:t>τ</a:t>
                </a:r>
                <a:endParaRPr lang="en-US" dirty="0"/>
              </a:p>
            </p:txBody>
          </p:sp>
          <p:sp>
            <p:nvSpPr>
              <p:cNvPr id="365" name="Rectangle 364"/>
              <p:cNvSpPr/>
              <p:nvPr/>
            </p:nvSpPr>
            <p:spPr>
              <a:xfrm>
                <a:off x="1373386" y="4193401"/>
                <a:ext cx="274434" cy="307598"/>
              </a:xfrm>
              <a:prstGeom prst="rect">
                <a:avLst/>
              </a:prstGeom>
            </p:spPr>
            <p:txBody>
              <a:bodyPr wrap="square">
                <a:spAutoFit/>
              </a:bodyPr>
              <a:lstStyle/>
              <a:p>
                <a:r>
                  <a:rPr lang="en-US" dirty="0" err="1"/>
                  <a:t>τ</a:t>
                </a:r>
                <a:endParaRPr lang="en-US" dirty="0"/>
              </a:p>
            </p:txBody>
          </p:sp>
          <p:sp>
            <p:nvSpPr>
              <p:cNvPr id="366" name="Rectangle 365"/>
              <p:cNvSpPr/>
              <p:nvPr/>
            </p:nvSpPr>
            <p:spPr>
              <a:xfrm>
                <a:off x="1874952" y="4210919"/>
                <a:ext cx="274434" cy="307598"/>
              </a:xfrm>
              <a:prstGeom prst="rect">
                <a:avLst/>
              </a:prstGeom>
            </p:spPr>
            <p:txBody>
              <a:bodyPr wrap="square">
                <a:spAutoFit/>
              </a:bodyPr>
              <a:lstStyle/>
              <a:p>
                <a:r>
                  <a:rPr lang="en-US" dirty="0" err="1"/>
                  <a:t>τ</a:t>
                </a:r>
                <a:endParaRPr lang="en-US" dirty="0"/>
              </a:p>
            </p:txBody>
          </p:sp>
        </p:grpSp>
        <p:grpSp>
          <p:nvGrpSpPr>
            <p:cNvPr id="257" name="Group 16"/>
            <p:cNvGrpSpPr/>
            <p:nvPr/>
          </p:nvGrpSpPr>
          <p:grpSpPr>
            <a:xfrm>
              <a:off x="708566" y="3999628"/>
              <a:ext cx="2007611" cy="307598"/>
              <a:chOff x="708566" y="3999628"/>
              <a:chExt cx="2007611" cy="307598"/>
            </a:xfrm>
          </p:grpSpPr>
          <p:cxnSp>
            <p:nvCxnSpPr>
              <p:cNvPr id="13" name="Straight Arrow Connector 12"/>
              <p:cNvCxnSpPr/>
              <p:nvPr/>
            </p:nvCxnSpPr>
            <p:spPr>
              <a:xfrm>
                <a:off x="708566" y="3999628"/>
                <a:ext cx="2007611"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632203" y="3999628"/>
                <a:ext cx="377026" cy="307598"/>
              </a:xfrm>
              <a:prstGeom prst="rect">
                <a:avLst/>
              </a:prstGeom>
              <a:noFill/>
            </p:spPr>
            <p:txBody>
              <a:bodyPr wrap="square" rtlCol="0">
                <a:spAutoFit/>
              </a:bodyPr>
              <a:lstStyle/>
              <a:p>
                <a:r>
                  <a:rPr lang="en-US" dirty="0" smtClean="0"/>
                  <a:t>T</a:t>
                </a:r>
                <a:r>
                  <a:rPr lang="en-US" baseline="-25000" dirty="0"/>
                  <a:t>2</a:t>
                </a:r>
                <a:endParaRPr lang="en-US" dirty="0"/>
              </a:p>
            </p:txBody>
          </p:sp>
        </p:grpSp>
      </p:grpSp>
      <p:grpSp>
        <p:nvGrpSpPr>
          <p:cNvPr id="258" name="Group 223"/>
          <p:cNvGrpSpPr/>
          <p:nvPr/>
        </p:nvGrpSpPr>
        <p:grpSpPr>
          <a:xfrm>
            <a:off x="856186" y="2791284"/>
            <a:ext cx="2615733" cy="1319808"/>
            <a:chOff x="819374" y="2762062"/>
            <a:chExt cx="2008473" cy="1234566"/>
          </a:xfrm>
        </p:grpSpPr>
        <p:grpSp>
          <p:nvGrpSpPr>
            <p:cNvPr id="259" name="Group 110"/>
            <p:cNvGrpSpPr/>
            <p:nvPr/>
          </p:nvGrpSpPr>
          <p:grpSpPr>
            <a:xfrm>
              <a:off x="819374" y="2976982"/>
              <a:ext cx="1727638" cy="1019646"/>
              <a:chOff x="828445" y="2976982"/>
              <a:chExt cx="1727638" cy="1019646"/>
            </a:xfrm>
          </p:grpSpPr>
          <p:sp>
            <p:nvSpPr>
              <p:cNvPr id="112" name="Left Bracket 111"/>
              <p:cNvSpPr/>
              <p:nvPr/>
            </p:nvSpPr>
            <p:spPr>
              <a:xfrm>
                <a:off x="828445" y="2976982"/>
                <a:ext cx="68346" cy="1010826"/>
              </a:xfrm>
              <a:prstGeom prst="leftBracket">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3" name="Left Bracket 112"/>
              <p:cNvSpPr/>
              <p:nvPr/>
            </p:nvSpPr>
            <p:spPr>
              <a:xfrm flipH="1">
                <a:off x="2487737" y="2985802"/>
                <a:ext cx="68346" cy="1010826"/>
              </a:xfrm>
              <a:prstGeom prst="leftBracket">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7" name="TextBox 26"/>
            <p:cNvSpPr txBox="1"/>
            <p:nvPr/>
          </p:nvSpPr>
          <p:spPr>
            <a:xfrm>
              <a:off x="2494177" y="2762062"/>
              <a:ext cx="333670" cy="345478"/>
            </a:xfrm>
            <a:prstGeom prst="rect">
              <a:avLst/>
            </a:prstGeom>
            <a:noFill/>
          </p:spPr>
          <p:txBody>
            <a:bodyPr wrap="square" rtlCol="0">
              <a:spAutoFit/>
            </a:bodyPr>
            <a:lstStyle/>
            <a:p>
              <a:r>
                <a:rPr lang="en-US" dirty="0" smtClean="0">
                  <a:solidFill>
                    <a:schemeClr val="tx1">
                      <a:lumMod val="65000"/>
                      <a:lumOff val="35000"/>
                    </a:schemeClr>
                  </a:solidFill>
                </a:rPr>
                <a:t>N</a:t>
              </a:r>
              <a:endParaRPr lang="en-US" dirty="0">
                <a:solidFill>
                  <a:schemeClr val="tx1">
                    <a:lumMod val="65000"/>
                    <a:lumOff val="35000"/>
                  </a:schemeClr>
                </a:solidFill>
              </a:endParaRPr>
            </a:p>
          </p:txBody>
        </p:sp>
      </p:grpSp>
      <p:sp>
        <p:nvSpPr>
          <p:cNvPr id="106" name="Rectangle 105"/>
          <p:cNvSpPr/>
          <p:nvPr/>
        </p:nvSpPr>
        <p:spPr>
          <a:xfrm>
            <a:off x="3541532" y="2976982"/>
            <a:ext cx="6072471" cy="39357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0" name="Group 11"/>
          <p:cNvGrpSpPr/>
          <p:nvPr/>
        </p:nvGrpSpPr>
        <p:grpSpPr>
          <a:xfrm>
            <a:off x="4010619" y="3197351"/>
            <a:ext cx="4678185" cy="3612751"/>
            <a:chOff x="4413045" y="3245249"/>
            <a:chExt cx="4678185" cy="3612751"/>
          </a:xfrm>
          <a:noFill/>
        </p:grpSpPr>
        <p:grpSp>
          <p:nvGrpSpPr>
            <p:cNvPr id="261" name="Group 9"/>
            <p:cNvGrpSpPr/>
            <p:nvPr/>
          </p:nvGrpSpPr>
          <p:grpSpPr>
            <a:xfrm>
              <a:off x="4413045" y="3383749"/>
              <a:ext cx="4511070" cy="3474251"/>
              <a:chOff x="2997200" y="2209799"/>
              <a:chExt cx="4511070" cy="3474251"/>
            </a:xfrm>
            <a:grpFill/>
          </p:grpSpPr>
          <p:pic>
            <p:nvPicPr>
              <p:cNvPr id="8" name="Picture 7"/>
              <p:cNvPicPr>
                <a:picLocks noChangeAspect="1"/>
              </p:cNvPicPr>
              <p:nvPr/>
            </p:nvPicPr>
            <p:blipFill>
              <a:blip r:embed="rId18"/>
              <a:stretch>
                <a:fillRect/>
              </a:stretch>
            </p:blipFill>
            <p:spPr>
              <a:xfrm>
                <a:off x="2997200" y="2209799"/>
                <a:ext cx="4511070" cy="3474251"/>
              </a:xfrm>
              <a:prstGeom prst="rect">
                <a:avLst/>
              </a:prstGeom>
              <a:grpFill/>
            </p:spPr>
          </p:pic>
          <p:sp>
            <p:nvSpPr>
              <p:cNvPr id="9" name="TextBox 8"/>
              <p:cNvSpPr txBox="1"/>
              <p:nvPr/>
            </p:nvSpPr>
            <p:spPr>
              <a:xfrm>
                <a:off x="5958897" y="4727883"/>
                <a:ext cx="1433007" cy="461665"/>
              </a:xfrm>
              <a:prstGeom prst="rect">
                <a:avLst/>
              </a:prstGeom>
              <a:grpFill/>
            </p:spPr>
            <p:txBody>
              <a:bodyPr wrap="square" rtlCol="0">
                <a:spAutoFit/>
              </a:bodyPr>
              <a:lstStyle/>
              <a:p>
                <a:pPr algn="r"/>
                <a:r>
                  <a:rPr lang="en-US" sz="1200" dirty="0" smtClean="0"/>
                  <a:t>Bar-Gill et al. </a:t>
                </a:r>
              </a:p>
              <a:p>
                <a:pPr algn="r"/>
                <a:r>
                  <a:rPr lang="en-US" sz="1200" dirty="0" smtClean="0"/>
                  <a:t>2013 Nat. Comm.</a:t>
                </a:r>
                <a:endParaRPr lang="en-US" sz="1200" dirty="0"/>
              </a:p>
            </p:txBody>
          </p:sp>
        </p:grpSp>
        <p:sp>
          <p:nvSpPr>
            <p:cNvPr id="11" name="TextBox 10"/>
            <p:cNvSpPr txBox="1"/>
            <p:nvPr/>
          </p:nvSpPr>
          <p:spPr>
            <a:xfrm>
              <a:off x="6294681" y="3245249"/>
              <a:ext cx="2796549" cy="276999"/>
            </a:xfrm>
            <a:prstGeom prst="rect">
              <a:avLst/>
            </a:prstGeom>
            <a:grpFill/>
          </p:spPr>
          <p:txBody>
            <a:bodyPr wrap="square" rtlCol="0">
              <a:spAutoFit/>
            </a:bodyPr>
            <a:lstStyle/>
            <a:p>
              <a:r>
                <a:rPr lang="en-US" sz="1200" dirty="0" err="1" smtClean="0"/>
                <a:t>Isotopically</a:t>
              </a:r>
              <a:r>
                <a:rPr lang="en-US" sz="1200" dirty="0" smtClean="0"/>
                <a:t> purified sample (0.01% </a:t>
              </a:r>
              <a:r>
                <a:rPr lang="en-US" sz="1200" baseline="30000" dirty="0" smtClean="0"/>
                <a:t>13</a:t>
              </a:r>
              <a:r>
                <a:rPr lang="en-US" sz="1200" dirty="0" smtClean="0"/>
                <a:t>C)</a:t>
              </a:r>
              <a:endParaRPr lang="en-US" sz="1200" dirty="0"/>
            </a:p>
          </p:txBody>
        </p:sp>
      </p:grpSp>
      <p:sp>
        <p:nvSpPr>
          <p:cNvPr id="23" name="TextBox 22"/>
          <p:cNvSpPr txBox="1"/>
          <p:nvPr/>
        </p:nvSpPr>
        <p:spPr>
          <a:xfrm>
            <a:off x="850539" y="5950857"/>
            <a:ext cx="2834129" cy="707886"/>
          </a:xfrm>
          <a:prstGeom prst="rect">
            <a:avLst/>
          </a:prstGeom>
          <a:noFill/>
        </p:spPr>
        <p:txBody>
          <a:bodyPr wrap="none" rtlCol="0">
            <a:spAutoFit/>
          </a:bodyPr>
          <a:lstStyle/>
          <a:p>
            <a:r>
              <a:rPr lang="en-US" sz="2000" b="1" dirty="0" smtClean="0">
                <a:solidFill>
                  <a:schemeClr val="accent2">
                    <a:lumMod val="75000"/>
                  </a:schemeClr>
                </a:solidFill>
              </a:rPr>
              <a:t>T</a:t>
            </a:r>
            <a:r>
              <a:rPr lang="en-US" sz="2000" b="1" baseline="-25000" dirty="0" smtClean="0">
                <a:solidFill>
                  <a:schemeClr val="accent2">
                    <a:lumMod val="75000"/>
                  </a:schemeClr>
                </a:solidFill>
              </a:rPr>
              <a:t>2</a:t>
            </a:r>
            <a:r>
              <a:rPr lang="en-US" sz="2000" b="1" dirty="0" smtClean="0">
                <a:solidFill>
                  <a:schemeClr val="accent2">
                    <a:lumMod val="75000"/>
                  </a:schemeClr>
                </a:solidFill>
              </a:rPr>
              <a:t> up to ~few </a:t>
            </a:r>
            <a:r>
              <a:rPr lang="en-US" sz="2000" b="1" dirty="0" err="1" smtClean="0">
                <a:solidFill>
                  <a:schemeClr val="accent2">
                    <a:lumMod val="75000"/>
                  </a:schemeClr>
                </a:solidFill>
              </a:rPr>
              <a:t>ms</a:t>
            </a:r>
            <a:r>
              <a:rPr lang="en-US" sz="2000" b="1" dirty="0" smtClean="0">
                <a:solidFill>
                  <a:schemeClr val="accent2">
                    <a:lumMod val="75000"/>
                  </a:schemeClr>
                </a:solidFill>
              </a:rPr>
              <a:t> at 300K </a:t>
            </a:r>
          </a:p>
          <a:p>
            <a:r>
              <a:rPr lang="en-US" sz="2000" b="1" dirty="0">
                <a:solidFill>
                  <a:schemeClr val="accent2">
                    <a:lumMod val="75000"/>
                  </a:schemeClr>
                </a:solidFill>
              </a:rPr>
              <a:t>	</a:t>
            </a:r>
            <a:r>
              <a:rPr lang="en-US" sz="2000" b="1" dirty="0" smtClean="0">
                <a:solidFill>
                  <a:schemeClr val="accent2">
                    <a:lumMod val="75000"/>
                  </a:schemeClr>
                </a:solidFill>
              </a:rPr>
              <a:t>580 </a:t>
            </a:r>
            <a:r>
              <a:rPr lang="en-US" sz="2000" b="1" dirty="0" err="1" smtClean="0">
                <a:solidFill>
                  <a:schemeClr val="accent2">
                    <a:lumMod val="75000"/>
                  </a:schemeClr>
                </a:solidFill>
              </a:rPr>
              <a:t>ms</a:t>
            </a:r>
            <a:r>
              <a:rPr lang="en-US" sz="2000" b="1" dirty="0" smtClean="0">
                <a:solidFill>
                  <a:schemeClr val="accent2">
                    <a:lumMod val="75000"/>
                  </a:schemeClr>
                </a:solidFill>
              </a:rPr>
              <a:t> at 77K</a:t>
            </a:r>
            <a:endParaRPr lang="en-US" sz="2000" b="1" dirty="0">
              <a:solidFill>
                <a:schemeClr val="accent2">
                  <a:lumMod val="75000"/>
                </a:schemeClr>
              </a:solidFill>
            </a:endParaRPr>
          </a:p>
        </p:txBody>
      </p:sp>
      <p:sp>
        <p:nvSpPr>
          <p:cNvPr id="109" name="TextBox 108"/>
          <p:cNvSpPr txBox="1"/>
          <p:nvPr/>
        </p:nvSpPr>
        <p:spPr>
          <a:xfrm>
            <a:off x="0"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NV electronic spin coherence properties</a:t>
            </a:r>
            <a:endParaRPr lang="en-US" sz="2800" b="1" dirty="0">
              <a:solidFill>
                <a:schemeClr val="bg1"/>
              </a:solidFill>
            </a:endParaRPr>
          </a:p>
        </p:txBody>
      </p:sp>
    </p:spTree>
    <p:custDataLst>
      <p:tags r:id="rId2"/>
    </p:custDataLst>
    <p:extLst>
      <p:ext uri="{BB962C8B-B14F-4D97-AF65-F5344CB8AC3E}">
        <p14:creationId xmlns:p14="http://schemas.microsoft.com/office/powerpoint/2010/main" val="17272919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00"/>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6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6"/>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1"/>
      <p:bldP spid="119" grpId="0"/>
      <p:bldP spid="22" grpId="0" animBg="1"/>
      <p:bldP spid="106" grpId="0" animBg="1"/>
      <p:bldP spid="106" grpId="1" animBg="1"/>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2488" y="631904"/>
            <a:ext cx="4108817" cy="369332"/>
          </a:xfrm>
          <a:prstGeom prst="rect">
            <a:avLst/>
          </a:prstGeom>
          <a:noFill/>
        </p:spPr>
        <p:txBody>
          <a:bodyPr wrap="none" rtlCol="0">
            <a:spAutoFit/>
          </a:bodyPr>
          <a:lstStyle/>
          <a:p>
            <a:r>
              <a:rPr lang="en-US" dirty="0" smtClean="0">
                <a:solidFill>
                  <a:srgbClr val="7F7F7F"/>
                </a:solidFill>
              </a:rPr>
              <a:t>T</a:t>
            </a:r>
            <a:r>
              <a:rPr lang="en-US" baseline="-25000" dirty="0" smtClean="0">
                <a:solidFill>
                  <a:srgbClr val="7F7F7F"/>
                </a:solidFill>
              </a:rPr>
              <a:t>2</a:t>
            </a:r>
            <a:r>
              <a:rPr lang="en-US" baseline="30000" dirty="0" smtClean="0">
                <a:solidFill>
                  <a:srgbClr val="7F7F7F"/>
                </a:solidFill>
              </a:rPr>
              <a:t>* </a:t>
            </a:r>
            <a:r>
              <a:rPr lang="en-US" dirty="0" smtClean="0">
                <a:solidFill>
                  <a:srgbClr val="7F7F7F"/>
                </a:solidFill>
              </a:rPr>
              <a:t>- as measured by free induction decay</a:t>
            </a:r>
            <a:endParaRPr lang="en-US" dirty="0">
              <a:solidFill>
                <a:srgbClr val="7F7F7F"/>
              </a:solidFill>
            </a:endParaRPr>
          </a:p>
        </p:txBody>
      </p:sp>
      <p:sp>
        <p:nvSpPr>
          <p:cNvPr id="5" name="TextBox 4"/>
          <p:cNvSpPr txBox="1"/>
          <p:nvPr/>
        </p:nvSpPr>
        <p:spPr>
          <a:xfrm>
            <a:off x="222488" y="985454"/>
            <a:ext cx="5482052" cy="369332"/>
          </a:xfrm>
          <a:prstGeom prst="rect">
            <a:avLst/>
          </a:prstGeom>
          <a:noFill/>
        </p:spPr>
        <p:txBody>
          <a:bodyPr wrap="none" rtlCol="0">
            <a:spAutoFit/>
          </a:bodyPr>
          <a:lstStyle/>
          <a:p>
            <a:r>
              <a:rPr lang="en-US" dirty="0" smtClean="0">
                <a:solidFill>
                  <a:schemeClr val="bg1">
                    <a:lumMod val="50000"/>
                  </a:schemeClr>
                </a:solidFill>
              </a:rPr>
              <a:t>T</a:t>
            </a:r>
            <a:r>
              <a:rPr lang="en-US" baseline="-25000" dirty="0" smtClean="0">
                <a:solidFill>
                  <a:schemeClr val="bg1">
                    <a:lumMod val="50000"/>
                  </a:schemeClr>
                </a:solidFill>
              </a:rPr>
              <a:t>2</a:t>
            </a:r>
            <a:r>
              <a:rPr lang="en-US" baseline="30000" dirty="0" smtClean="0">
                <a:solidFill>
                  <a:schemeClr val="bg1">
                    <a:lumMod val="50000"/>
                  </a:schemeClr>
                </a:solidFill>
              </a:rPr>
              <a:t> </a:t>
            </a:r>
            <a:r>
              <a:rPr lang="en-US" dirty="0" smtClean="0">
                <a:solidFill>
                  <a:schemeClr val="bg1">
                    <a:lumMod val="50000"/>
                  </a:schemeClr>
                </a:solidFill>
              </a:rPr>
              <a:t>– as measured by Hahn echo or decoupling sequences </a:t>
            </a:r>
            <a:endParaRPr lang="en-US" dirty="0">
              <a:solidFill>
                <a:schemeClr val="bg1">
                  <a:lumMod val="50000"/>
                </a:schemeClr>
              </a:solidFill>
            </a:endParaRPr>
          </a:p>
        </p:txBody>
      </p:sp>
      <p:sp>
        <p:nvSpPr>
          <p:cNvPr id="6" name="TextBox 5"/>
          <p:cNvSpPr txBox="1"/>
          <p:nvPr/>
        </p:nvSpPr>
        <p:spPr>
          <a:xfrm>
            <a:off x="231069" y="1371037"/>
            <a:ext cx="3236784" cy="369332"/>
          </a:xfrm>
          <a:prstGeom prst="rect">
            <a:avLst/>
          </a:prstGeom>
          <a:noFill/>
        </p:spPr>
        <p:txBody>
          <a:bodyPr wrap="none" rtlCol="0">
            <a:spAutoFit/>
          </a:bodyPr>
          <a:lstStyle/>
          <a:p>
            <a:r>
              <a:rPr lang="en-US" b="1" dirty="0" smtClean="0"/>
              <a:t>T</a:t>
            </a:r>
            <a:r>
              <a:rPr lang="en-US" b="1" baseline="-25000" dirty="0" smtClean="0"/>
              <a:t>1</a:t>
            </a:r>
            <a:r>
              <a:rPr lang="en-US" b="1" baseline="30000" dirty="0" smtClean="0"/>
              <a:t> </a:t>
            </a:r>
            <a:r>
              <a:rPr lang="en-US" b="1" dirty="0" smtClean="0"/>
              <a:t>– longitudinal relaxation time</a:t>
            </a:r>
            <a:endParaRPr lang="en-US" b="1" dirty="0"/>
          </a:p>
        </p:txBody>
      </p:sp>
      <p:sp>
        <p:nvSpPr>
          <p:cNvPr id="2" name="TextBox 1"/>
          <p:cNvSpPr txBox="1"/>
          <p:nvPr/>
        </p:nvSpPr>
        <p:spPr>
          <a:xfrm rot="20842280">
            <a:off x="5965948" y="703605"/>
            <a:ext cx="2795639" cy="923330"/>
          </a:xfrm>
          <a:prstGeom prst="rect">
            <a:avLst/>
          </a:prstGeom>
          <a:noFill/>
        </p:spPr>
        <p:txBody>
          <a:bodyPr wrap="square" rtlCol="0">
            <a:spAutoFit/>
          </a:bodyPr>
          <a:lstStyle/>
          <a:p>
            <a:r>
              <a:rPr lang="en-US" dirty="0" smtClean="0">
                <a:solidFill>
                  <a:srgbClr val="000090"/>
                </a:solidFill>
              </a:rPr>
              <a:t>Determined by interactions with the environment: highly sample-dependent!</a:t>
            </a:r>
            <a:endParaRPr lang="en-US" dirty="0">
              <a:solidFill>
                <a:srgbClr val="000090"/>
              </a:solidFill>
            </a:endParaRPr>
          </a:p>
        </p:txBody>
      </p:sp>
      <p:sp>
        <p:nvSpPr>
          <p:cNvPr id="14" name="TextBox 13"/>
          <p:cNvSpPr txBox="1"/>
          <p:nvPr/>
        </p:nvSpPr>
        <p:spPr>
          <a:xfrm>
            <a:off x="907143" y="1740369"/>
            <a:ext cx="4494064" cy="369332"/>
          </a:xfrm>
          <a:prstGeom prst="rect">
            <a:avLst/>
          </a:prstGeom>
          <a:noFill/>
        </p:spPr>
        <p:txBody>
          <a:bodyPr wrap="none" rtlCol="0">
            <a:spAutoFit/>
          </a:bodyPr>
          <a:lstStyle/>
          <a:p>
            <a:r>
              <a:rPr lang="en-US" dirty="0" smtClean="0">
                <a:solidFill>
                  <a:srgbClr val="000090"/>
                </a:solidFill>
              </a:rPr>
              <a:t>Ultimate limit to the coherence time (T</a:t>
            </a:r>
            <a:r>
              <a:rPr lang="en-US" baseline="-25000" dirty="0" smtClean="0">
                <a:solidFill>
                  <a:srgbClr val="000090"/>
                </a:solidFill>
              </a:rPr>
              <a:t>2</a:t>
            </a:r>
            <a:r>
              <a:rPr lang="en-US" dirty="0" smtClean="0">
                <a:solidFill>
                  <a:srgbClr val="000090"/>
                </a:solidFill>
              </a:rPr>
              <a:t> ≤ 2T</a:t>
            </a:r>
            <a:r>
              <a:rPr lang="en-US" baseline="-25000" dirty="0" smtClean="0">
                <a:solidFill>
                  <a:srgbClr val="000090"/>
                </a:solidFill>
              </a:rPr>
              <a:t>1</a:t>
            </a:r>
            <a:r>
              <a:rPr lang="en-US" dirty="0" smtClean="0">
                <a:solidFill>
                  <a:srgbClr val="000090"/>
                </a:solidFill>
              </a:rPr>
              <a:t>)</a:t>
            </a:r>
            <a:endParaRPr lang="en-US" dirty="0">
              <a:solidFill>
                <a:srgbClr val="000090"/>
              </a:solidFill>
            </a:endParaRPr>
          </a:p>
        </p:txBody>
      </p:sp>
      <p:sp>
        <p:nvSpPr>
          <p:cNvPr id="18" name="TextBox 17"/>
          <p:cNvSpPr txBox="1"/>
          <p:nvPr/>
        </p:nvSpPr>
        <p:spPr>
          <a:xfrm>
            <a:off x="4925784" y="2512785"/>
            <a:ext cx="3619502" cy="1477328"/>
          </a:xfrm>
          <a:prstGeom prst="rect">
            <a:avLst/>
          </a:prstGeom>
          <a:noFill/>
        </p:spPr>
        <p:txBody>
          <a:bodyPr wrap="square" rtlCol="0">
            <a:spAutoFit/>
          </a:bodyPr>
          <a:lstStyle/>
          <a:p>
            <a:r>
              <a:rPr lang="en-US" b="1" dirty="0" smtClean="0"/>
              <a:t>Mechanisms:</a:t>
            </a:r>
            <a:r>
              <a:rPr lang="en-US" dirty="0" smtClean="0"/>
              <a:t> </a:t>
            </a:r>
          </a:p>
          <a:p>
            <a:pPr marL="285750" indent="-285750">
              <a:buFont typeface="Arial"/>
              <a:buChar char="•"/>
            </a:pPr>
            <a:r>
              <a:rPr lang="en-US" dirty="0" smtClean="0"/>
              <a:t>Coupling to local and lattice phonons (two-phonon processes)</a:t>
            </a:r>
          </a:p>
          <a:p>
            <a:pPr marL="285750" indent="-285750">
              <a:buFont typeface="Arial"/>
              <a:buChar char="•"/>
            </a:pPr>
            <a:r>
              <a:rPr lang="en-US" dirty="0" smtClean="0"/>
              <a:t>Cross-relaxation with paramagnetic impurities</a:t>
            </a:r>
            <a:endParaRPr lang="en-US" dirty="0"/>
          </a:p>
        </p:txBody>
      </p:sp>
      <p:grpSp>
        <p:nvGrpSpPr>
          <p:cNvPr id="226" name="Group 225"/>
          <p:cNvGrpSpPr/>
          <p:nvPr/>
        </p:nvGrpSpPr>
        <p:grpSpPr>
          <a:xfrm>
            <a:off x="222488" y="2512785"/>
            <a:ext cx="4582740" cy="3474356"/>
            <a:chOff x="222488" y="2512785"/>
            <a:chExt cx="4582740" cy="3474356"/>
          </a:xfrm>
        </p:grpSpPr>
        <p:pic>
          <p:nvPicPr>
            <p:cNvPr id="19" name="Picture 18"/>
            <p:cNvPicPr>
              <a:picLocks noChangeAspect="1"/>
            </p:cNvPicPr>
            <p:nvPr/>
          </p:nvPicPr>
          <p:blipFill>
            <a:blip r:embed="rId3"/>
            <a:stretch>
              <a:fillRect/>
            </a:stretch>
          </p:blipFill>
          <p:spPr>
            <a:xfrm>
              <a:off x="222488" y="2512785"/>
              <a:ext cx="4582740" cy="3474356"/>
            </a:xfrm>
            <a:prstGeom prst="rect">
              <a:avLst/>
            </a:prstGeom>
          </p:spPr>
        </p:pic>
        <p:sp>
          <p:nvSpPr>
            <p:cNvPr id="26" name="TextBox 25"/>
            <p:cNvSpPr txBox="1"/>
            <p:nvPr/>
          </p:nvSpPr>
          <p:spPr>
            <a:xfrm>
              <a:off x="2212575" y="5119690"/>
              <a:ext cx="2403929" cy="307777"/>
            </a:xfrm>
            <a:prstGeom prst="rect">
              <a:avLst/>
            </a:prstGeom>
            <a:noFill/>
          </p:spPr>
          <p:txBody>
            <a:bodyPr wrap="square" rtlCol="0">
              <a:spAutoFit/>
            </a:bodyPr>
            <a:lstStyle/>
            <a:p>
              <a:pPr algn="r"/>
              <a:r>
                <a:rPr lang="en-US" sz="1400" dirty="0" err="1" smtClean="0"/>
                <a:t>Jarmola</a:t>
              </a:r>
              <a:r>
                <a:rPr lang="en-US" sz="1400" dirty="0" smtClean="0"/>
                <a:t> et al. 2012 PRL</a:t>
              </a:r>
              <a:endParaRPr lang="en-US" sz="1400" dirty="0"/>
            </a:p>
          </p:txBody>
        </p:sp>
      </p:grpSp>
      <p:sp>
        <p:nvSpPr>
          <p:cNvPr id="228" name="TextBox 227"/>
          <p:cNvSpPr txBox="1"/>
          <p:nvPr/>
        </p:nvSpPr>
        <p:spPr>
          <a:xfrm>
            <a:off x="5577540" y="3990113"/>
            <a:ext cx="3089457" cy="923330"/>
          </a:xfrm>
          <a:prstGeom prst="rect">
            <a:avLst/>
          </a:prstGeom>
          <a:noFill/>
        </p:spPr>
        <p:txBody>
          <a:bodyPr wrap="none" rtlCol="0">
            <a:spAutoFit/>
          </a:bodyPr>
          <a:lstStyle/>
          <a:p>
            <a:r>
              <a:rPr lang="en-US" dirty="0" smtClean="0"/>
              <a:t>S2: HPHT, high [N], [NV]</a:t>
            </a:r>
          </a:p>
          <a:p>
            <a:r>
              <a:rPr lang="en-US" dirty="0" smtClean="0">
                <a:solidFill>
                  <a:srgbClr val="CC0A20"/>
                </a:solidFill>
              </a:rPr>
              <a:t>S8: HPHT, high [N], low [NV]</a:t>
            </a:r>
          </a:p>
          <a:p>
            <a:r>
              <a:rPr lang="en-US" dirty="0" smtClean="0">
                <a:solidFill>
                  <a:srgbClr val="000090"/>
                </a:solidFill>
              </a:rPr>
              <a:t>S3: CVD, low [N], very low [NV]</a:t>
            </a:r>
            <a:endParaRPr lang="en-US" dirty="0">
              <a:solidFill>
                <a:srgbClr val="000090"/>
              </a:solidFill>
            </a:endParaRPr>
          </a:p>
        </p:txBody>
      </p:sp>
      <p:sp>
        <p:nvSpPr>
          <p:cNvPr id="229" name="TextBox 228"/>
          <p:cNvSpPr txBox="1"/>
          <p:nvPr/>
        </p:nvSpPr>
        <p:spPr>
          <a:xfrm>
            <a:off x="3641237" y="5617809"/>
            <a:ext cx="961358" cy="369332"/>
          </a:xfrm>
          <a:prstGeom prst="rect">
            <a:avLst/>
          </a:prstGeom>
          <a:noFill/>
        </p:spPr>
        <p:txBody>
          <a:bodyPr wrap="none" rtlCol="0">
            <a:spAutoFit/>
          </a:bodyPr>
          <a:lstStyle/>
          <a:p>
            <a:r>
              <a:rPr lang="en-US" dirty="0" smtClean="0"/>
              <a:t>B = 25 G</a:t>
            </a:r>
            <a:endParaRPr lang="en-US" dirty="0"/>
          </a:p>
        </p:txBody>
      </p:sp>
      <p:sp>
        <p:nvSpPr>
          <p:cNvPr id="114" name="TextBox 113"/>
          <p:cNvSpPr txBox="1"/>
          <p:nvPr/>
        </p:nvSpPr>
        <p:spPr>
          <a:xfrm>
            <a:off x="0"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NV electronic spin coherence properties</a:t>
            </a:r>
            <a:endParaRPr lang="en-US" sz="2800" b="1" dirty="0">
              <a:solidFill>
                <a:schemeClr val="bg1"/>
              </a:solidFill>
            </a:endParaRPr>
          </a:p>
        </p:txBody>
      </p:sp>
      <p:sp>
        <p:nvSpPr>
          <p:cNvPr id="230" name="TextBox 229"/>
          <p:cNvSpPr txBox="1"/>
          <p:nvPr/>
        </p:nvSpPr>
        <p:spPr>
          <a:xfrm>
            <a:off x="3767137" y="2328119"/>
            <a:ext cx="1306931" cy="369332"/>
          </a:xfrm>
          <a:prstGeom prst="rect">
            <a:avLst/>
          </a:prstGeom>
          <a:noFill/>
        </p:spPr>
        <p:txBody>
          <a:bodyPr wrap="none" rtlCol="0">
            <a:spAutoFit/>
          </a:bodyPr>
          <a:lstStyle/>
          <a:p>
            <a:r>
              <a:rPr lang="en-US" b="1" dirty="0" smtClean="0">
                <a:solidFill>
                  <a:schemeClr val="accent2"/>
                </a:solidFill>
              </a:rPr>
              <a:t>6 </a:t>
            </a:r>
            <a:r>
              <a:rPr lang="en-US" b="1" dirty="0" err="1" smtClean="0">
                <a:solidFill>
                  <a:schemeClr val="accent2"/>
                </a:solidFill>
              </a:rPr>
              <a:t>ms</a:t>
            </a:r>
            <a:r>
              <a:rPr lang="en-US" b="1" dirty="0" smtClean="0">
                <a:solidFill>
                  <a:schemeClr val="accent2"/>
                </a:solidFill>
              </a:rPr>
              <a:t> (300K)</a:t>
            </a:r>
            <a:endParaRPr lang="en-US" b="1" dirty="0">
              <a:solidFill>
                <a:schemeClr val="accent2"/>
              </a:solidFill>
            </a:endParaRPr>
          </a:p>
        </p:txBody>
      </p:sp>
      <p:sp>
        <p:nvSpPr>
          <p:cNvPr id="115" name="TextBox 114"/>
          <p:cNvSpPr txBox="1"/>
          <p:nvPr/>
        </p:nvSpPr>
        <p:spPr>
          <a:xfrm>
            <a:off x="289069" y="5424228"/>
            <a:ext cx="1236148" cy="369332"/>
          </a:xfrm>
          <a:prstGeom prst="rect">
            <a:avLst/>
          </a:prstGeom>
          <a:noFill/>
        </p:spPr>
        <p:txBody>
          <a:bodyPr wrap="none" rtlCol="0">
            <a:spAutoFit/>
          </a:bodyPr>
          <a:lstStyle/>
          <a:p>
            <a:r>
              <a:rPr lang="en-US" b="1" dirty="0" smtClean="0">
                <a:solidFill>
                  <a:schemeClr val="accent2"/>
                </a:solidFill>
              </a:rPr>
              <a:t>200 s (10K)</a:t>
            </a:r>
            <a:endParaRPr lang="en-US" b="1" dirty="0">
              <a:solidFill>
                <a:schemeClr val="accent2"/>
              </a:solidFill>
            </a:endParaRPr>
          </a:p>
        </p:txBody>
      </p:sp>
    </p:spTree>
    <p:extLst>
      <p:ext uri="{BB962C8B-B14F-4D97-AF65-F5344CB8AC3E}">
        <p14:creationId xmlns:p14="http://schemas.microsoft.com/office/powerpoint/2010/main" val="33870299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8" grpId="0"/>
      <p:bldP spid="229" grpId="0"/>
      <p:bldP spid="230" grpId="0"/>
      <p:bldP spid="1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a:spLocks noChangeArrowheads="1"/>
          </p:cNvSpPr>
          <p:nvPr/>
        </p:nvSpPr>
        <p:spPr bwMode="auto">
          <a:xfrm>
            <a:off x="1" y="0"/>
            <a:ext cx="9144000" cy="523220"/>
          </a:xfrm>
          <a:prstGeom prst="rect">
            <a:avLst/>
          </a:prstGeom>
          <a:solidFill>
            <a:schemeClr val="accent2">
              <a:lumMod val="75000"/>
            </a:schemeClr>
          </a:solid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2800" b="1" dirty="0" smtClean="0">
                <a:solidFill>
                  <a:srgbClr val="FFFFFF"/>
                </a:solidFill>
              </a:rPr>
              <a:t>Why the NV center in diamond?</a:t>
            </a:r>
            <a:endParaRPr lang="en-US" sz="2800" b="1" dirty="0">
              <a:solidFill>
                <a:srgbClr val="FFFFFF"/>
              </a:solidFill>
            </a:endParaRPr>
          </a:p>
        </p:txBody>
      </p:sp>
      <p:grpSp>
        <p:nvGrpSpPr>
          <p:cNvPr id="10" name="Group 9"/>
          <p:cNvGrpSpPr/>
          <p:nvPr/>
        </p:nvGrpSpPr>
        <p:grpSpPr>
          <a:xfrm>
            <a:off x="550733" y="1271426"/>
            <a:ext cx="2714193" cy="2795780"/>
            <a:chOff x="3635508" y="2347542"/>
            <a:chExt cx="2714193" cy="2795780"/>
          </a:xfrm>
        </p:grpSpPr>
        <p:pic>
          <p:nvPicPr>
            <p:cNvPr id="2" name="Picture 1"/>
            <p:cNvPicPr>
              <a:picLocks noChangeAspect="1"/>
            </p:cNvPicPr>
            <p:nvPr/>
          </p:nvPicPr>
          <p:blipFill>
            <a:blip r:embed="rId4"/>
            <a:stretch>
              <a:fillRect/>
            </a:stretch>
          </p:blipFill>
          <p:spPr>
            <a:xfrm>
              <a:off x="3635508" y="2744585"/>
              <a:ext cx="2627209" cy="2142759"/>
            </a:xfrm>
            <a:prstGeom prst="rect">
              <a:avLst/>
            </a:prstGeom>
          </p:spPr>
        </p:pic>
        <p:sp>
          <p:nvSpPr>
            <p:cNvPr id="7" name="TextBox 6"/>
            <p:cNvSpPr txBox="1"/>
            <p:nvPr/>
          </p:nvSpPr>
          <p:spPr>
            <a:xfrm>
              <a:off x="4931892" y="4681657"/>
              <a:ext cx="1417809" cy="461665"/>
            </a:xfrm>
            <a:prstGeom prst="rect">
              <a:avLst/>
            </a:prstGeom>
            <a:noFill/>
          </p:spPr>
          <p:txBody>
            <a:bodyPr wrap="square" rtlCol="0">
              <a:spAutoFit/>
            </a:bodyPr>
            <a:lstStyle/>
            <a:p>
              <a:r>
                <a:rPr lang="en-US" sz="1200" dirty="0" smtClean="0"/>
                <a:t>Rogers et al. PRL 113, 263602 (2014)</a:t>
              </a:r>
              <a:endParaRPr lang="en-US" sz="1200" dirty="0"/>
            </a:p>
          </p:txBody>
        </p:sp>
        <p:sp>
          <p:nvSpPr>
            <p:cNvPr id="8" name="TextBox 7"/>
            <p:cNvSpPr txBox="1"/>
            <p:nvPr/>
          </p:nvSpPr>
          <p:spPr>
            <a:xfrm>
              <a:off x="4067599" y="2347542"/>
              <a:ext cx="2146090" cy="461665"/>
            </a:xfrm>
            <a:prstGeom prst="rect">
              <a:avLst/>
            </a:prstGeom>
            <a:noFill/>
          </p:spPr>
          <p:txBody>
            <a:bodyPr wrap="none" rtlCol="0">
              <a:spAutoFit/>
            </a:bodyPr>
            <a:lstStyle/>
            <a:p>
              <a:r>
                <a:rPr lang="en-US" sz="2400" b="1" dirty="0" err="1" smtClean="0">
                  <a:solidFill>
                    <a:schemeClr val="accent2"/>
                  </a:solidFill>
                </a:rPr>
                <a:t>SiV</a:t>
              </a:r>
              <a:r>
                <a:rPr lang="en-US" sz="2400" b="1" baseline="30000" dirty="0" smtClean="0">
                  <a:solidFill>
                    <a:schemeClr val="accent2"/>
                  </a:solidFill>
                </a:rPr>
                <a:t>- </a:t>
              </a:r>
              <a:r>
                <a:rPr lang="en-US" sz="2400" dirty="0" smtClean="0">
                  <a:solidFill>
                    <a:schemeClr val="accent2"/>
                  </a:solidFill>
                </a:rPr>
                <a:t>in diamond</a:t>
              </a:r>
              <a:endParaRPr lang="en-US" sz="2400" dirty="0">
                <a:solidFill>
                  <a:schemeClr val="accent2"/>
                </a:solidFill>
              </a:endParaRPr>
            </a:p>
          </p:txBody>
        </p:sp>
        <p:sp>
          <p:nvSpPr>
            <p:cNvPr id="9" name="Rectangle 8"/>
            <p:cNvSpPr/>
            <p:nvPr/>
          </p:nvSpPr>
          <p:spPr>
            <a:xfrm>
              <a:off x="3792422" y="2379954"/>
              <a:ext cx="2470295" cy="2763368"/>
            </a:xfrm>
            <a:prstGeom prst="rect">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374127" y="681254"/>
            <a:ext cx="8596374" cy="461665"/>
          </a:xfrm>
          <a:prstGeom prst="rect">
            <a:avLst/>
          </a:prstGeom>
          <a:noFill/>
        </p:spPr>
        <p:txBody>
          <a:bodyPr wrap="none" rtlCol="0">
            <a:spAutoFit/>
          </a:bodyPr>
          <a:lstStyle/>
          <a:p>
            <a:r>
              <a:rPr lang="en-US" sz="2400" dirty="0" smtClean="0"/>
              <a:t>There are a many optically active, paramagnetic crystalline defects!</a:t>
            </a:r>
            <a:endParaRPr lang="en-US" sz="2400" dirty="0"/>
          </a:p>
        </p:txBody>
      </p:sp>
      <p:grpSp>
        <p:nvGrpSpPr>
          <p:cNvPr id="16" name="Group 15"/>
          <p:cNvGrpSpPr/>
          <p:nvPr/>
        </p:nvGrpSpPr>
        <p:grpSpPr>
          <a:xfrm>
            <a:off x="6316439" y="1654355"/>
            <a:ext cx="3295301" cy="2654816"/>
            <a:chOff x="3762508" y="2387158"/>
            <a:chExt cx="3295301" cy="2654816"/>
          </a:xfrm>
        </p:grpSpPr>
        <p:pic>
          <p:nvPicPr>
            <p:cNvPr id="12" name="Picture 11"/>
            <p:cNvPicPr>
              <a:picLocks noChangeAspect="1"/>
            </p:cNvPicPr>
            <p:nvPr/>
          </p:nvPicPr>
          <p:blipFill>
            <a:blip r:embed="rId5"/>
            <a:stretch>
              <a:fillRect/>
            </a:stretch>
          </p:blipFill>
          <p:spPr>
            <a:xfrm>
              <a:off x="3797300" y="2870200"/>
              <a:ext cx="2512462" cy="1791674"/>
            </a:xfrm>
            <a:prstGeom prst="rect">
              <a:avLst/>
            </a:prstGeom>
          </p:spPr>
        </p:pic>
        <p:sp>
          <p:nvSpPr>
            <p:cNvPr id="13" name="TextBox 12"/>
            <p:cNvSpPr txBox="1"/>
            <p:nvPr/>
          </p:nvSpPr>
          <p:spPr>
            <a:xfrm>
              <a:off x="3762508" y="2387158"/>
              <a:ext cx="2392302" cy="461665"/>
            </a:xfrm>
            <a:prstGeom prst="rect">
              <a:avLst/>
            </a:prstGeom>
            <a:noFill/>
          </p:spPr>
          <p:txBody>
            <a:bodyPr wrap="none" rtlCol="0">
              <a:spAutoFit/>
            </a:bodyPr>
            <a:lstStyle/>
            <a:p>
              <a:r>
                <a:rPr lang="en-US" sz="2400" dirty="0" err="1" smtClean="0">
                  <a:solidFill>
                    <a:schemeClr val="accent1"/>
                  </a:solidFill>
                </a:rPr>
                <a:t>Divacancies</a:t>
              </a:r>
              <a:r>
                <a:rPr lang="en-US" sz="2400" dirty="0" smtClean="0">
                  <a:solidFill>
                    <a:schemeClr val="accent1"/>
                  </a:solidFill>
                </a:rPr>
                <a:t> in </a:t>
              </a:r>
              <a:r>
                <a:rPr lang="en-US" sz="2400" dirty="0" err="1" smtClean="0">
                  <a:solidFill>
                    <a:schemeClr val="accent1"/>
                  </a:solidFill>
                </a:rPr>
                <a:t>SiC</a:t>
              </a:r>
              <a:endParaRPr lang="en-US" sz="2400" dirty="0">
                <a:solidFill>
                  <a:schemeClr val="accent1"/>
                </a:solidFill>
              </a:endParaRPr>
            </a:p>
          </p:txBody>
        </p:sp>
        <p:sp>
          <p:nvSpPr>
            <p:cNvPr id="14" name="Rectangle 13"/>
            <p:cNvSpPr/>
            <p:nvPr/>
          </p:nvSpPr>
          <p:spPr>
            <a:xfrm>
              <a:off x="3762508" y="2439342"/>
              <a:ext cx="2392302" cy="257897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314316" y="4580309"/>
              <a:ext cx="2743493" cy="461665"/>
            </a:xfrm>
            <a:prstGeom prst="rect">
              <a:avLst/>
            </a:prstGeom>
            <a:noFill/>
          </p:spPr>
          <p:txBody>
            <a:bodyPr wrap="square" rtlCol="0">
              <a:spAutoFit/>
            </a:bodyPr>
            <a:lstStyle/>
            <a:p>
              <a:r>
                <a:rPr lang="en-US" sz="1200" dirty="0" err="1" smtClean="0"/>
                <a:t>Christle</a:t>
              </a:r>
              <a:r>
                <a:rPr lang="en-US" sz="1200" dirty="0" smtClean="0"/>
                <a:t> et al. Nature </a:t>
              </a:r>
            </a:p>
            <a:p>
              <a:r>
                <a:rPr lang="en-US" sz="1200" dirty="0" smtClean="0"/>
                <a:t>Mat. 14, 160 (2015)</a:t>
              </a:r>
              <a:endParaRPr lang="en-US" sz="1200" dirty="0"/>
            </a:p>
          </p:txBody>
        </p:sp>
      </p:grpSp>
      <p:sp>
        <p:nvSpPr>
          <p:cNvPr id="17" name="TextBox 16"/>
          <p:cNvSpPr txBox="1"/>
          <p:nvPr/>
        </p:nvSpPr>
        <p:spPr>
          <a:xfrm>
            <a:off x="157021" y="5153015"/>
            <a:ext cx="8586205" cy="461665"/>
          </a:xfrm>
          <a:prstGeom prst="rect">
            <a:avLst/>
          </a:prstGeom>
          <a:noFill/>
        </p:spPr>
        <p:txBody>
          <a:bodyPr wrap="none" rtlCol="0">
            <a:spAutoFit/>
          </a:bodyPr>
          <a:lstStyle/>
          <a:p>
            <a:r>
              <a:rPr lang="en-US" sz="2400" b="1" dirty="0" smtClean="0"/>
              <a:t>The host: </a:t>
            </a:r>
            <a:r>
              <a:rPr lang="en-US" sz="2000" dirty="0" smtClean="0"/>
              <a:t>Wide </a:t>
            </a:r>
            <a:r>
              <a:rPr lang="en-US" sz="2000" dirty="0" err="1" smtClean="0"/>
              <a:t>bandgap</a:t>
            </a:r>
            <a:r>
              <a:rPr lang="en-US" sz="2000" dirty="0" smtClean="0"/>
              <a:t>, low spin-orbit interactions, spin-free nuclear isotopes</a:t>
            </a:r>
            <a:r>
              <a:rPr lang="en-US" sz="2000" b="1" dirty="0" smtClean="0"/>
              <a:t> </a:t>
            </a:r>
            <a:endParaRPr lang="en-US" sz="2000" b="1" dirty="0"/>
          </a:p>
        </p:txBody>
      </p:sp>
      <p:sp>
        <p:nvSpPr>
          <p:cNvPr id="18" name="TextBox 17"/>
          <p:cNvSpPr txBox="1"/>
          <p:nvPr/>
        </p:nvSpPr>
        <p:spPr>
          <a:xfrm>
            <a:off x="174668" y="5614680"/>
            <a:ext cx="8969332" cy="1077218"/>
          </a:xfrm>
          <a:prstGeom prst="rect">
            <a:avLst/>
          </a:prstGeom>
          <a:noFill/>
        </p:spPr>
        <p:txBody>
          <a:bodyPr wrap="square" rtlCol="0">
            <a:spAutoFit/>
          </a:bodyPr>
          <a:lstStyle/>
          <a:p>
            <a:r>
              <a:rPr lang="en-US" sz="2400" b="1" dirty="0" smtClean="0"/>
              <a:t>The diamond NV center: </a:t>
            </a:r>
          </a:p>
          <a:p>
            <a:pPr marL="342900" indent="-342900">
              <a:buFont typeface="Arial"/>
              <a:buChar char="•"/>
            </a:pPr>
            <a:r>
              <a:rPr lang="en-US" sz="2000" dirty="0" smtClean="0"/>
              <a:t>Long spin coherence times </a:t>
            </a:r>
            <a:r>
              <a:rPr lang="en-US" sz="2000" i="1" dirty="0" smtClean="0"/>
              <a:t>and</a:t>
            </a:r>
            <a:r>
              <a:rPr lang="en-US" sz="2000" dirty="0" smtClean="0"/>
              <a:t> coherent resonant optical transitions</a:t>
            </a:r>
          </a:p>
          <a:p>
            <a:pPr marL="342900" indent="-342900">
              <a:buFont typeface="Arial"/>
              <a:buChar char="•"/>
            </a:pPr>
            <a:r>
              <a:rPr lang="en-US" sz="2000" b="1" dirty="0" smtClean="0"/>
              <a:t>By far the most studied…</a:t>
            </a:r>
            <a:endParaRPr lang="en-US" sz="2000" b="1" dirty="0"/>
          </a:p>
        </p:txBody>
      </p:sp>
      <p:grpSp>
        <p:nvGrpSpPr>
          <p:cNvPr id="23" name="Group 22"/>
          <p:cNvGrpSpPr/>
          <p:nvPr/>
        </p:nvGrpSpPr>
        <p:grpSpPr>
          <a:xfrm>
            <a:off x="3902201" y="1303838"/>
            <a:ext cx="2019648" cy="3276815"/>
            <a:chOff x="3803296" y="2115652"/>
            <a:chExt cx="2019648" cy="3276815"/>
          </a:xfrm>
        </p:grpSpPr>
        <p:pic>
          <p:nvPicPr>
            <p:cNvPr id="19" name="Picture 18"/>
            <p:cNvPicPr>
              <a:picLocks noChangeAspect="1"/>
            </p:cNvPicPr>
            <p:nvPr/>
          </p:nvPicPr>
          <p:blipFill>
            <a:blip r:embed="rId6"/>
            <a:stretch>
              <a:fillRect/>
            </a:stretch>
          </p:blipFill>
          <p:spPr>
            <a:xfrm>
              <a:off x="3803296" y="2305213"/>
              <a:ext cx="2019648" cy="2730791"/>
            </a:xfrm>
            <a:prstGeom prst="rect">
              <a:avLst/>
            </a:prstGeom>
          </p:spPr>
        </p:pic>
        <p:sp>
          <p:nvSpPr>
            <p:cNvPr id="20" name="TextBox 19"/>
            <p:cNvSpPr txBox="1"/>
            <p:nvPr/>
          </p:nvSpPr>
          <p:spPr>
            <a:xfrm>
              <a:off x="4093055" y="2115652"/>
              <a:ext cx="1278966" cy="461665"/>
            </a:xfrm>
            <a:prstGeom prst="rect">
              <a:avLst/>
            </a:prstGeom>
            <a:noFill/>
          </p:spPr>
          <p:txBody>
            <a:bodyPr wrap="none" rtlCol="0">
              <a:spAutoFit/>
            </a:bodyPr>
            <a:lstStyle/>
            <a:p>
              <a:r>
                <a:rPr lang="en-US" sz="2400" dirty="0" smtClean="0">
                  <a:solidFill>
                    <a:schemeClr val="accent1"/>
                  </a:solidFill>
                </a:rPr>
                <a:t>T</a:t>
              </a:r>
              <a:r>
                <a:rPr lang="en-US" sz="2400" baseline="-25000" dirty="0" smtClean="0">
                  <a:solidFill>
                    <a:schemeClr val="accent1"/>
                  </a:solidFill>
                </a:rPr>
                <a:t>v2</a:t>
              </a:r>
              <a:r>
                <a:rPr lang="en-US" sz="2400" dirty="0" smtClean="0">
                  <a:solidFill>
                    <a:schemeClr val="accent1"/>
                  </a:solidFill>
                </a:rPr>
                <a:t> in </a:t>
              </a:r>
              <a:r>
                <a:rPr lang="en-US" sz="2400" dirty="0" err="1" smtClean="0">
                  <a:solidFill>
                    <a:schemeClr val="accent1"/>
                  </a:solidFill>
                </a:rPr>
                <a:t>SiC</a:t>
              </a:r>
              <a:endParaRPr lang="en-US" sz="2400" dirty="0">
                <a:solidFill>
                  <a:schemeClr val="accent1"/>
                </a:solidFill>
              </a:endParaRPr>
            </a:p>
          </p:txBody>
        </p:sp>
        <p:sp>
          <p:nvSpPr>
            <p:cNvPr id="21" name="Rectangle 20"/>
            <p:cNvSpPr/>
            <p:nvPr/>
          </p:nvSpPr>
          <p:spPr>
            <a:xfrm>
              <a:off x="3803296" y="2139593"/>
              <a:ext cx="2019648" cy="325287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023471" y="4930801"/>
              <a:ext cx="1656174" cy="461665"/>
            </a:xfrm>
            <a:prstGeom prst="rect">
              <a:avLst/>
            </a:prstGeom>
            <a:noFill/>
          </p:spPr>
          <p:txBody>
            <a:bodyPr wrap="square" rtlCol="0">
              <a:spAutoFit/>
            </a:bodyPr>
            <a:lstStyle/>
            <a:p>
              <a:r>
                <a:rPr lang="en-US" sz="1200" dirty="0" err="1" smtClean="0"/>
                <a:t>Widmann</a:t>
              </a:r>
              <a:r>
                <a:rPr lang="en-US" sz="1200" dirty="0" smtClean="0"/>
                <a:t> et al. Nature Mat 14, 164 (2015)</a:t>
              </a:r>
              <a:endParaRPr lang="en-US" sz="1200" dirty="0"/>
            </a:p>
          </p:txBody>
        </p:sp>
      </p:grpSp>
      <p:sp>
        <p:nvSpPr>
          <p:cNvPr id="24" name="TextBox 23"/>
          <p:cNvSpPr txBox="1"/>
          <p:nvPr/>
        </p:nvSpPr>
        <p:spPr>
          <a:xfrm>
            <a:off x="374127" y="4580652"/>
            <a:ext cx="2609608" cy="461665"/>
          </a:xfrm>
          <a:prstGeom prst="rect">
            <a:avLst/>
          </a:prstGeom>
          <a:noFill/>
        </p:spPr>
        <p:txBody>
          <a:bodyPr wrap="none" rtlCol="0">
            <a:spAutoFit/>
          </a:bodyPr>
          <a:lstStyle/>
          <a:p>
            <a:r>
              <a:rPr lang="en-US" sz="2400" dirty="0" smtClean="0"/>
              <a:t>…and many others!</a:t>
            </a:r>
            <a:endParaRPr lang="en-US" sz="2400" dirty="0"/>
          </a:p>
        </p:txBody>
      </p:sp>
    </p:spTree>
    <p:custDataLst>
      <p:tags r:id="rId1"/>
    </p:custDataLst>
    <p:extLst>
      <p:ext uri="{BB962C8B-B14F-4D97-AF65-F5344CB8AC3E}">
        <p14:creationId xmlns:p14="http://schemas.microsoft.com/office/powerpoint/2010/main" val="217170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2488" y="631904"/>
            <a:ext cx="4108817" cy="369332"/>
          </a:xfrm>
          <a:prstGeom prst="rect">
            <a:avLst/>
          </a:prstGeom>
          <a:noFill/>
        </p:spPr>
        <p:txBody>
          <a:bodyPr wrap="none" rtlCol="0">
            <a:spAutoFit/>
          </a:bodyPr>
          <a:lstStyle/>
          <a:p>
            <a:r>
              <a:rPr lang="en-US" dirty="0" smtClean="0"/>
              <a:t>T</a:t>
            </a:r>
            <a:r>
              <a:rPr lang="en-US" baseline="-25000" dirty="0" smtClean="0"/>
              <a:t>2</a:t>
            </a:r>
            <a:r>
              <a:rPr lang="en-US" baseline="30000" dirty="0" smtClean="0"/>
              <a:t>* </a:t>
            </a:r>
            <a:r>
              <a:rPr lang="en-US" dirty="0" smtClean="0"/>
              <a:t>- as measured by free induction decay</a:t>
            </a:r>
            <a:endParaRPr lang="en-US" dirty="0"/>
          </a:p>
        </p:txBody>
      </p:sp>
      <p:sp>
        <p:nvSpPr>
          <p:cNvPr id="5" name="TextBox 4"/>
          <p:cNvSpPr txBox="1"/>
          <p:nvPr/>
        </p:nvSpPr>
        <p:spPr>
          <a:xfrm>
            <a:off x="222488" y="985454"/>
            <a:ext cx="5482052" cy="369332"/>
          </a:xfrm>
          <a:prstGeom prst="rect">
            <a:avLst/>
          </a:prstGeom>
          <a:noFill/>
        </p:spPr>
        <p:txBody>
          <a:bodyPr wrap="none" rtlCol="0">
            <a:spAutoFit/>
          </a:bodyPr>
          <a:lstStyle/>
          <a:p>
            <a:r>
              <a:rPr lang="en-US" dirty="0" smtClean="0"/>
              <a:t>T</a:t>
            </a:r>
            <a:r>
              <a:rPr lang="en-US" baseline="-25000" dirty="0" smtClean="0"/>
              <a:t>2</a:t>
            </a:r>
            <a:r>
              <a:rPr lang="en-US" baseline="30000" dirty="0" smtClean="0"/>
              <a:t> </a:t>
            </a:r>
            <a:r>
              <a:rPr lang="en-US" dirty="0" smtClean="0"/>
              <a:t>– as measured by Hahn echo or decoupling sequences </a:t>
            </a:r>
            <a:endParaRPr lang="en-US" dirty="0"/>
          </a:p>
        </p:txBody>
      </p:sp>
      <p:sp>
        <p:nvSpPr>
          <p:cNvPr id="6" name="TextBox 5"/>
          <p:cNvSpPr txBox="1"/>
          <p:nvPr/>
        </p:nvSpPr>
        <p:spPr>
          <a:xfrm>
            <a:off x="231069" y="1371037"/>
            <a:ext cx="3156258" cy="369332"/>
          </a:xfrm>
          <a:prstGeom prst="rect">
            <a:avLst/>
          </a:prstGeom>
          <a:noFill/>
        </p:spPr>
        <p:txBody>
          <a:bodyPr wrap="none" rtlCol="0">
            <a:spAutoFit/>
          </a:bodyPr>
          <a:lstStyle/>
          <a:p>
            <a:r>
              <a:rPr lang="en-US" dirty="0" smtClean="0"/>
              <a:t>T</a:t>
            </a:r>
            <a:r>
              <a:rPr lang="en-US" baseline="-25000" dirty="0" smtClean="0"/>
              <a:t>1</a:t>
            </a:r>
            <a:r>
              <a:rPr lang="en-US" baseline="30000" dirty="0" smtClean="0"/>
              <a:t> </a:t>
            </a:r>
            <a:r>
              <a:rPr lang="en-US" dirty="0" smtClean="0"/>
              <a:t>– longitudinal relaxation time</a:t>
            </a:r>
            <a:endParaRPr lang="en-US" dirty="0"/>
          </a:p>
        </p:txBody>
      </p:sp>
      <p:sp>
        <p:nvSpPr>
          <p:cNvPr id="2" name="TextBox 1"/>
          <p:cNvSpPr txBox="1"/>
          <p:nvPr/>
        </p:nvSpPr>
        <p:spPr>
          <a:xfrm rot="20842280">
            <a:off x="5978655" y="818435"/>
            <a:ext cx="1745208" cy="923330"/>
          </a:xfrm>
          <a:prstGeom prst="rect">
            <a:avLst/>
          </a:prstGeom>
          <a:noFill/>
        </p:spPr>
        <p:txBody>
          <a:bodyPr wrap="square" rtlCol="0">
            <a:spAutoFit/>
          </a:bodyPr>
          <a:lstStyle/>
          <a:p>
            <a:r>
              <a:rPr lang="en-US" dirty="0" smtClean="0">
                <a:solidFill>
                  <a:srgbClr val="000090"/>
                </a:solidFill>
              </a:rPr>
              <a:t>Expect ~1000 x better than electronic spin</a:t>
            </a:r>
            <a:endParaRPr lang="en-US" dirty="0">
              <a:solidFill>
                <a:srgbClr val="000090"/>
              </a:solidFill>
            </a:endParaRPr>
          </a:p>
        </p:txBody>
      </p:sp>
      <p:sp>
        <p:nvSpPr>
          <p:cNvPr id="114" name="TextBox 113"/>
          <p:cNvSpPr txBox="1"/>
          <p:nvPr/>
        </p:nvSpPr>
        <p:spPr>
          <a:xfrm>
            <a:off x="0"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Nuclear spin coherence properties</a:t>
            </a:r>
            <a:endParaRPr lang="en-US" sz="2800" b="1" dirty="0">
              <a:solidFill>
                <a:schemeClr val="bg1"/>
              </a:solidFill>
            </a:endParaRPr>
          </a:p>
        </p:txBody>
      </p:sp>
      <p:sp>
        <p:nvSpPr>
          <p:cNvPr id="3" name="TextBox 2"/>
          <p:cNvSpPr txBox="1"/>
          <p:nvPr/>
        </p:nvSpPr>
        <p:spPr>
          <a:xfrm>
            <a:off x="1206500" y="1965263"/>
            <a:ext cx="6948011" cy="369332"/>
          </a:xfrm>
          <a:prstGeom prst="rect">
            <a:avLst/>
          </a:prstGeom>
          <a:noFill/>
        </p:spPr>
        <p:txBody>
          <a:bodyPr wrap="none" rtlCol="0">
            <a:spAutoFit/>
          </a:bodyPr>
          <a:lstStyle/>
          <a:p>
            <a:r>
              <a:rPr lang="en-US" b="1" dirty="0" smtClean="0">
                <a:solidFill>
                  <a:schemeClr val="accent2">
                    <a:lumMod val="75000"/>
                  </a:schemeClr>
                </a:solidFill>
              </a:rPr>
              <a:t>Potential issue: </a:t>
            </a:r>
            <a:r>
              <a:rPr lang="en-US" dirty="0" smtClean="0">
                <a:solidFill>
                  <a:schemeClr val="accent2">
                    <a:lumMod val="75000"/>
                  </a:schemeClr>
                </a:solidFill>
              </a:rPr>
              <a:t>NV electronic spin relaxation can </a:t>
            </a:r>
            <a:r>
              <a:rPr lang="en-US" dirty="0" err="1" smtClean="0">
                <a:solidFill>
                  <a:schemeClr val="accent2">
                    <a:lumMod val="75000"/>
                  </a:schemeClr>
                </a:solidFill>
              </a:rPr>
              <a:t>dephase</a:t>
            </a:r>
            <a:r>
              <a:rPr lang="en-US" dirty="0" smtClean="0">
                <a:solidFill>
                  <a:schemeClr val="accent2">
                    <a:lumMod val="75000"/>
                  </a:schemeClr>
                </a:solidFill>
              </a:rPr>
              <a:t> nearby nuclei</a:t>
            </a:r>
            <a:endParaRPr lang="en-US" dirty="0">
              <a:solidFill>
                <a:schemeClr val="accent2">
                  <a:lumMod val="75000"/>
                </a:schemeClr>
              </a:solidFill>
            </a:endParaRPr>
          </a:p>
        </p:txBody>
      </p:sp>
      <p:grpSp>
        <p:nvGrpSpPr>
          <p:cNvPr id="24" name="Group 23"/>
          <p:cNvGrpSpPr/>
          <p:nvPr/>
        </p:nvGrpSpPr>
        <p:grpSpPr>
          <a:xfrm>
            <a:off x="747599" y="3560870"/>
            <a:ext cx="5636576" cy="2359060"/>
            <a:chOff x="835189" y="3560870"/>
            <a:chExt cx="5636576" cy="2359060"/>
          </a:xfrm>
        </p:grpSpPr>
        <p:sp>
          <p:nvSpPr>
            <p:cNvPr id="17" name="TextBox 16"/>
            <p:cNvSpPr txBox="1"/>
            <p:nvPr/>
          </p:nvSpPr>
          <p:spPr>
            <a:xfrm>
              <a:off x="2309794" y="5550598"/>
              <a:ext cx="4161971" cy="369332"/>
            </a:xfrm>
            <a:prstGeom prst="rect">
              <a:avLst/>
            </a:prstGeom>
            <a:noFill/>
          </p:spPr>
          <p:txBody>
            <a:bodyPr wrap="square" rtlCol="0">
              <a:spAutoFit/>
            </a:bodyPr>
            <a:lstStyle/>
            <a:p>
              <a:r>
                <a:rPr lang="en-US" b="1" dirty="0" smtClean="0">
                  <a:solidFill>
                    <a:schemeClr val="accent2">
                      <a:lumMod val="75000"/>
                    </a:schemeClr>
                  </a:solidFill>
                </a:rPr>
                <a:t>T</a:t>
              </a:r>
              <a:r>
                <a:rPr lang="en-US" b="1" baseline="-25000" dirty="0" smtClean="0">
                  <a:solidFill>
                    <a:schemeClr val="accent2">
                      <a:lumMod val="75000"/>
                    </a:schemeClr>
                  </a:solidFill>
                </a:rPr>
                <a:t>2</a:t>
              </a:r>
              <a:r>
                <a:rPr lang="en-US" b="1" baseline="30000" dirty="0" smtClean="0">
                  <a:solidFill>
                    <a:schemeClr val="accent2">
                      <a:lumMod val="75000"/>
                    </a:schemeClr>
                  </a:solidFill>
                </a:rPr>
                <a:t>*</a:t>
              </a:r>
              <a:r>
                <a:rPr lang="en-US" b="1" dirty="0" smtClean="0">
                  <a:solidFill>
                    <a:schemeClr val="accent2">
                      <a:lumMod val="75000"/>
                    </a:schemeClr>
                  </a:solidFill>
                </a:rPr>
                <a:t> = 0.5 seconds at room temperature</a:t>
              </a:r>
              <a:endParaRPr lang="en-US" b="1" dirty="0">
                <a:solidFill>
                  <a:schemeClr val="accent2">
                    <a:lumMod val="75000"/>
                  </a:schemeClr>
                </a:solidFill>
              </a:endParaRPr>
            </a:p>
          </p:txBody>
        </p:sp>
        <p:grpSp>
          <p:nvGrpSpPr>
            <p:cNvPr id="22" name="Group 21"/>
            <p:cNvGrpSpPr/>
            <p:nvPr/>
          </p:nvGrpSpPr>
          <p:grpSpPr>
            <a:xfrm>
              <a:off x="835189" y="3560870"/>
              <a:ext cx="4043363" cy="1767230"/>
              <a:chOff x="826430" y="3777001"/>
              <a:chExt cx="4043363" cy="1767230"/>
            </a:xfrm>
          </p:grpSpPr>
          <p:grpSp>
            <p:nvGrpSpPr>
              <p:cNvPr id="15" name="Group 14"/>
              <p:cNvGrpSpPr/>
              <p:nvPr/>
            </p:nvGrpSpPr>
            <p:grpSpPr>
              <a:xfrm>
                <a:off x="826430" y="3890862"/>
                <a:ext cx="4043363" cy="1653369"/>
                <a:chOff x="826430" y="3615982"/>
                <a:chExt cx="4043363" cy="1653369"/>
              </a:xfrm>
            </p:grpSpPr>
            <p:grpSp>
              <p:nvGrpSpPr>
                <p:cNvPr id="12" name="Group 11"/>
                <p:cNvGrpSpPr/>
                <p:nvPr/>
              </p:nvGrpSpPr>
              <p:grpSpPr>
                <a:xfrm>
                  <a:off x="826430" y="3615982"/>
                  <a:ext cx="2878466" cy="1653369"/>
                  <a:chOff x="826430" y="3615982"/>
                  <a:chExt cx="2878466" cy="1653369"/>
                </a:xfrm>
              </p:grpSpPr>
              <p:pic>
                <p:nvPicPr>
                  <p:cNvPr id="9" name="Picture 8"/>
                  <p:cNvPicPr>
                    <a:picLocks noChangeAspect="1"/>
                  </p:cNvPicPr>
                  <p:nvPr/>
                </p:nvPicPr>
                <p:blipFill rotWithShape="1">
                  <a:blip r:embed="rId3"/>
                  <a:srcRect t="5425" b="1"/>
                  <a:stretch/>
                </p:blipFill>
                <p:spPr>
                  <a:xfrm>
                    <a:off x="826430" y="3684017"/>
                    <a:ext cx="2878466" cy="1585334"/>
                  </a:xfrm>
                  <a:prstGeom prst="rect">
                    <a:avLst/>
                  </a:prstGeom>
                </p:spPr>
              </p:pic>
              <p:sp>
                <p:nvSpPr>
                  <p:cNvPr id="11" name="Rectangle 10"/>
                  <p:cNvSpPr/>
                  <p:nvPr/>
                </p:nvSpPr>
                <p:spPr>
                  <a:xfrm>
                    <a:off x="966568" y="3615982"/>
                    <a:ext cx="280275" cy="251966"/>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3634828" y="4484417"/>
                  <a:ext cx="1234965" cy="461665"/>
                </a:xfrm>
                <a:prstGeom prst="rect">
                  <a:avLst/>
                </a:prstGeom>
                <a:noFill/>
              </p:spPr>
              <p:txBody>
                <a:bodyPr wrap="square" rtlCol="0">
                  <a:spAutoFit/>
                </a:bodyPr>
                <a:lstStyle/>
                <a:p>
                  <a:r>
                    <a:rPr lang="en-US" sz="1200" dirty="0" smtClean="0"/>
                    <a:t>Maurer et al. 2012 Science</a:t>
                  </a:r>
                  <a:endParaRPr lang="en-US" sz="1200" dirty="0"/>
                </a:p>
              </p:txBody>
            </p:sp>
          </p:grpSp>
          <p:sp>
            <p:nvSpPr>
              <p:cNvPr id="21" name="TextBox 20"/>
              <p:cNvSpPr txBox="1"/>
              <p:nvPr/>
            </p:nvSpPr>
            <p:spPr>
              <a:xfrm>
                <a:off x="1383984" y="3777001"/>
                <a:ext cx="2539878" cy="276999"/>
              </a:xfrm>
              <a:prstGeom prst="rect">
                <a:avLst/>
              </a:prstGeom>
              <a:noFill/>
            </p:spPr>
            <p:txBody>
              <a:bodyPr wrap="none" rtlCol="0">
                <a:spAutoFit/>
              </a:bodyPr>
              <a:lstStyle/>
              <a:p>
                <a:r>
                  <a:rPr lang="en-US" sz="1200" dirty="0" err="1" smtClean="0"/>
                  <a:t>Isotopically</a:t>
                </a:r>
                <a:r>
                  <a:rPr lang="en-US" sz="1200" dirty="0" smtClean="0"/>
                  <a:t> purified sample 0.01% </a:t>
                </a:r>
                <a:r>
                  <a:rPr lang="en-US" sz="1200" baseline="30000" dirty="0" smtClean="0"/>
                  <a:t>13</a:t>
                </a:r>
                <a:r>
                  <a:rPr lang="en-US" sz="1200" dirty="0" smtClean="0"/>
                  <a:t>C </a:t>
                </a:r>
                <a:endParaRPr lang="en-US" sz="1200" dirty="0"/>
              </a:p>
            </p:txBody>
          </p:sp>
        </p:grpSp>
      </p:grpSp>
      <p:grpSp>
        <p:nvGrpSpPr>
          <p:cNvPr id="23" name="Group 22"/>
          <p:cNvGrpSpPr/>
          <p:nvPr/>
        </p:nvGrpSpPr>
        <p:grpSpPr>
          <a:xfrm>
            <a:off x="476057" y="2712356"/>
            <a:ext cx="6598427" cy="1029609"/>
            <a:chOff x="476057" y="2712356"/>
            <a:chExt cx="6598427" cy="1029609"/>
          </a:xfrm>
        </p:grpSpPr>
        <p:grpSp>
          <p:nvGrpSpPr>
            <p:cNvPr id="16" name="Group 15"/>
            <p:cNvGrpSpPr/>
            <p:nvPr/>
          </p:nvGrpSpPr>
          <p:grpSpPr>
            <a:xfrm>
              <a:off x="497113" y="2712356"/>
              <a:ext cx="6577371" cy="848514"/>
              <a:chOff x="497113" y="2712356"/>
              <a:chExt cx="6577371" cy="848514"/>
            </a:xfrm>
          </p:grpSpPr>
          <p:pic>
            <p:nvPicPr>
              <p:cNvPr id="7" name="Picture 6"/>
              <p:cNvPicPr>
                <a:picLocks noChangeAspect="1"/>
              </p:cNvPicPr>
              <p:nvPr/>
            </p:nvPicPr>
            <p:blipFill rotWithShape="1">
              <a:blip r:embed="rId4"/>
              <a:srcRect t="20631" b="40229"/>
              <a:stretch/>
            </p:blipFill>
            <p:spPr>
              <a:xfrm>
                <a:off x="497113" y="2712356"/>
                <a:ext cx="3631903" cy="807358"/>
              </a:xfrm>
              <a:prstGeom prst="rect">
                <a:avLst/>
              </a:prstGeom>
            </p:spPr>
          </p:pic>
          <p:sp>
            <p:nvSpPr>
              <p:cNvPr id="10" name="TextBox 9"/>
              <p:cNvSpPr txBox="1"/>
              <p:nvPr/>
            </p:nvSpPr>
            <p:spPr>
              <a:xfrm>
                <a:off x="3923862" y="2729873"/>
                <a:ext cx="3150622" cy="830997"/>
              </a:xfrm>
              <a:prstGeom prst="rect">
                <a:avLst/>
              </a:prstGeom>
              <a:noFill/>
            </p:spPr>
            <p:txBody>
              <a:bodyPr wrap="none" rtlCol="0">
                <a:spAutoFit/>
              </a:bodyPr>
              <a:lstStyle/>
              <a:p>
                <a:r>
                  <a:rPr lang="en-US" sz="1600" dirty="0" smtClean="0">
                    <a:solidFill>
                      <a:srgbClr val="008000"/>
                    </a:solidFill>
                  </a:rPr>
                  <a:t>Continuous illumination </a:t>
                </a:r>
              </a:p>
              <a:p>
                <a:r>
                  <a:rPr lang="en-US" sz="1600" dirty="0">
                    <a:solidFill>
                      <a:srgbClr val="008000"/>
                    </a:solidFill>
                  </a:rPr>
                  <a:t>	</a:t>
                </a:r>
                <a:r>
                  <a:rPr lang="en-US" sz="1600" dirty="0" smtClean="0">
                    <a:solidFill>
                      <a:srgbClr val="008000"/>
                    </a:solidFill>
                  </a:rPr>
                  <a:t>=&gt; electronic spin polarization</a:t>
                </a:r>
              </a:p>
              <a:p>
                <a:r>
                  <a:rPr lang="en-US" sz="1600" dirty="0">
                    <a:solidFill>
                      <a:srgbClr val="008000"/>
                    </a:solidFill>
                  </a:rPr>
                  <a:t>	</a:t>
                </a:r>
                <a:r>
                  <a:rPr lang="en-US" sz="1600" dirty="0" smtClean="0">
                    <a:solidFill>
                      <a:srgbClr val="008000"/>
                    </a:solidFill>
                  </a:rPr>
                  <a:t>=&gt; motional averaging</a:t>
                </a:r>
                <a:endParaRPr lang="en-US" sz="1600" dirty="0">
                  <a:solidFill>
                    <a:srgbClr val="008000"/>
                  </a:solidFill>
                </a:endParaRPr>
              </a:p>
            </p:txBody>
          </p:sp>
        </p:grpSp>
        <p:pic>
          <p:nvPicPr>
            <p:cNvPr id="30" name="Picture 29"/>
            <p:cNvPicPr>
              <a:picLocks noChangeAspect="1"/>
            </p:cNvPicPr>
            <p:nvPr/>
          </p:nvPicPr>
          <p:blipFill rotWithShape="1">
            <a:blip r:embed="rId4"/>
            <a:srcRect t="64190" r="82636" b="14634"/>
            <a:stretch/>
          </p:blipFill>
          <p:spPr>
            <a:xfrm>
              <a:off x="476057" y="3305175"/>
              <a:ext cx="630649" cy="436790"/>
            </a:xfrm>
            <a:prstGeom prst="rect">
              <a:avLst/>
            </a:prstGeom>
          </p:spPr>
        </p:pic>
      </p:grpSp>
      <p:sp>
        <p:nvSpPr>
          <p:cNvPr id="25" name="TextBox 24"/>
          <p:cNvSpPr txBox="1"/>
          <p:nvPr/>
        </p:nvSpPr>
        <p:spPr>
          <a:xfrm>
            <a:off x="3166771" y="5919930"/>
            <a:ext cx="4556021" cy="369332"/>
          </a:xfrm>
          <a:prstGeom prst="rect">
            <a:avLst/>
          </a:prstGeom>
          <a:noFill/>
        </p:spPr>
        <p:txBody>
          <a:bodyPr wrap="square" rtlCol="0">
            <a:spAutoFit/>
          </a:bodyPr>
          <a:lstStyle/>
          <a:p>
            <a:r>
              <a:rPr lang="en-US" dirty="0" smtClean="0">
                <a:solidFill>
                  <a:srgbClr val="953735"/>
                </a:solidFill>
              </a:rPr>
              <a:t>Cryogenic relaxation times can exceed a day… </a:t>
            </a:r>
            <a:endParaRPr lang="en-US" dirty="0">
              <a:solidFill>
                <a:srgbClr val="953735"/>
              </a:solidFill>
            </a:endParaRPr>
          </a:p>
        </p:txBody>
      </p:sp>
    </p:spTree>
    <p:extLst>
      <p:ext uri="{BB962C8B-B14F-4D97-AF65-F5344CB8AC3E}">
        <p14:creationId xmlns:p14="http://schemas.microsoft.com/office/powerpoint/2010/main" val="1385125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Outline</a:t>
            </a:r>
            <a:endParaRPr lang="en-US" sz="2800" b="1" dirty="0">
              <a:solidFill>
                <a:schemeClr val="bg1"/>
              </a:solidFill>
            </a:endParaRPr>
          </a:p>
        </p:txBody>
      </p:sp>
      <p:grpSp>
        <p:nvGrpSpPr>
          <p:cNvPr id="2" name="Group 50"/>
          <p:cNvGrpSpPr/>
          <p:nvPr/>
        </p:nvGrpSpPr>
        <p:grpSpPr>
          <a:xfrm>
            <a:off x="231280" y="811783"/>
            <a:ext cx="5232274" cy="1056631"/>
            <a:chOff x="231280" y="811783"/>
            <a:chExt cx="5232274" cy="1056631"/>
          </a:xfrm>
        </p:grpSpPr>
        <p:grpSp>
          <p:nvGrpSpPr>
            <p:cNvPr id="7" name="Group 49"/>
            <p:cNvGrpSpPr/>
            <p:nvPr/>
          </p:nvGrpSpPr>
          <p:grpSpPr>
            <a:xfrm>
              <a:off x="231280" y="811783"/>
              <a:ext cx="5232274" cy="1056631"/>
              <a:chOff x="231280" y="811783"/>
              <a:chExt cx="5232274" cy="1056631"/>
            </a:xfrm>
          </p:grpSpPr>
          <p:sp>
            <p:nvSpPr>
              <p:cNvPr id="4" name="TextBox 3"/>
              <p:cNvSpPr txBox="1"/>
              <p:nvPr/>
            </p:nvSpPr>
            <p:spPr>
              <a:xfrm>
                <a:off x="1854874" y="945084"/>
                <a:ext cx="3608680" cy="923330"/>
              </a:xfrm>
              <a:prstGeom prst="rect">
                <a:avLst/>
              </a:prstGeom>
              <a:noFill/>
            </p:spPr>
            <p:txBody>
              <a:bodyPr wrap="none" rtlCol="0">
                <a:spAutoFit/>
              </a:bodyPr>
              <a:lstStyle/>
              <a:p>
                <a:pPr>
                  <a:buFont typeface="Arial"/>
                  <a:buChar char="•"/>
                </a:pPr>
                <a:r>
                  <a:rPr lang="en-US" b="1" dirty="0" smtClean="0">
                    <a:solidFill>
                      <a:schemeClr val="bg1">
                        <a:lumMod val="65000"/>
                      </a:schemeClr>
                    </a:solidFill>
                  </a:rPr>
                  <a:t> Introduction</a:t>
                </a:r>
              </a:p>
              <a:p>
                <a:pPr lvl="1">
                  <a:buFont typeface="Arial"/>
                  <a:buChar char="•"/>
                </a:pPr>
                <a:r>
                  <a:rPr lang="en-US" dirty="0">
                    <a:solidFill>
                      <a:schemeClr val="bg1">
                        <a:lumMod val="65000"/>
                      </a:schemeClr>
                    </a:solidFill>
                  </a:rPr>
                  <a:t> </a:t>
                </a:r>
                <a:r>
                  <a:rPr lang="en-US" dirty="0" smtClean="0">
                    <a:solidFill>
                      <a:schemeClr val="bg1">
                        <a:lumMod val="65000"/>
                      </a:schemeClr>
                    </a:solidFill>
                  </a:rPr>
                  <a:t>Context and motivation</a:t>
                </a:r>
              </a:p>
              <a:p>
                <a:pPr lvl="1">
                  <a:buFont typeface="Arial"/>
                  <a:buChar char="•"/>
                </a:pPr>
                <a:r>
                  <a:rPr lang="en-US" dirty="0" smtClean="0">
                    <a:solidFill>
                      <a:schemeClr val="bg1">
                        <a:lumMod val="65000"/>
                      </a:schemeClr>
                    </a:solidFill>
                  </a:rPr>
                  <a:t> A brief overview of NV physics</a:t>
                </a:r>
              </a:p>
            </p:txBody>
          </p:sp>
          <p:pic>
            <p:nvPicPr>
              <p:cNvPr id="5" name="Picture 4" descr="diamond.jpg"/>
              <p:cNvPicPr>
                <a:picLocks noChangeAspect="1"/>
              </p:cNvPicPr>
              <p:nvPr/>
            </p:nvPicPr>
            <p:blipFill>
              <a:blip r:embed="rId3"/>
              <a:srcRect l="14725" t="17050" r="7910" b="23443"/>
              <a:stretch>
                <a:fillRect/>
              </a:stretch>
            </p:blipFill>
            <p:spPr>
              <a:xfrm>
                <a:off x="231280" y="811783"/>
                <a:ext cx="1623594" cy="936619"/>
              </a:xfrm>
              <a:prstGeom prst="rect">
                <a:avLst/>
              </a:prstGeom>
            </p:spPr>
          </p:pic>
        </p:grpSp>
        <p:cxnSp>
          <p:nvCxnSpPr>
            <p:cNvPr id="6" name="Straight Arrow Connector 5"/>
            <p:cNvCxnSpPr/>
            <p:nvPr/>
          </p:nvCxnSpPr>
          <p:spPr>
            <a:xfrm rot="16200000" flipV="1">
              <a:off x="808278" y="1125168"/>
              <a:ext cx="434976" cy="257211"/>
            </a:xfrm>
            <a:prstGeom prst="straightConnector1">
              <a:avLst/>
            </a:prstGeom>
            <a:ln w="76200" cap="flat" cmpd="sng" algn="ctr">
              <a:solidFill>
                <a:srgbClr val="8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49" name="Rectangle 48"/>
          <p:cNvSpPr/>
          <p:nvPr/>
        </p:nvSpPr>
        <p:spPr>
          <a:xfrm>
            <a:off x="1854874" y="5590418"/>
            <a:ext cx="4801314" cy="646331"/>
          </a:xfrm>
          <a:prstGeom prst="rect">
            <a:avLst/>
          </a:prstGeom>
        </p:spPr>
        <p:txBody>
          <a:bodyPr wrap="none">
            <a:spAutoFit/>
          </a:bodyPr>
          <a:lstStyle/>
          <a:p>
            <a:pPr>
              <a:buFont typeface="Arial"/>
              <a:buChar char="•"/>
            </a:pPr>
            <a:r>
              <a:rPr lang="en-US" b="1" dirty="0" smtClean="0">
                <a:solidFill>
                  <a:srgbClr val="A6A6A6"/>
                </a:solidFill>
              </a:rPr>
              <a:t> Outlook</a:t>
            </a:r>
          </a:p>
          <a:p>
            <a:pPr lvl="1">
              <a:buFont typeface="Arial"/>
              <a:buChar char="•"/>
            </a:pPr>
            <a:r>
              <a:rPr lang="en-US" b="1" dirty="0" smtClean="0">
                <a:solidFill>
                  <a:srgbClr val="A6A6A6"/>
                </a:solidFill>
              </a:rPr>
              <a:t> </a:t>
            </a:r>
            <a:r>
              <a:rPr lang="en-US" dirty="0" smtClean="0">
                <a:solidFill>
                  <a:srgbClr val="A6A6A6"/>
                </a:solidFill>
              </a:rPr>
              <a:t>New directions and outstanding challenges</a:t>
            </a:r>
          </a:p>
        </p:txBody>
      </p:sp>
      <p:grpSp>
        <p:nvGrpSpPr>
          <p:cNvPr id="8" name="Group 82"/>
          <p:cNvGrpSpPr/>
          <p:nvPr/>
        </p:nvGrpSpPr>
        <p:grpSpPr>
          <a:xfrm>
            <a:off x="306543" y="2880125"/>
            <a:ext cx="6343639" cy="1601184"/>
            <a:chOff x="306543" y="2560093"/>
            <a:chExt cx="6343639" cy="1601184"/>
          </a:xfrm>
        </p:grpSpPr>
        <p:sp>
          <p:nvSpPr>
            <p:cNvPr id="47" name="TextBox 46"/>
            <p:cNvSpPr txBox="1"/>
            <p:nvPr/>
          </p:nvSpPr>
          <p:spPr>
            <a:xfrm>
              <a:off x="1834874" y="3170231"/>
              <a:ext cx="4815308" cy="923330"/>
            </a:xfrm>
            <a:prstGeom prst="rect">
              <a:avLst/>
            </a:prstGeom>
            <a:noFill/>
          </p:spPr>
          <p:txBody>
            <a:bodyPr wrap="square" rtlCol="0">
              <a:spAutoFit/>
            </a:bodyPr>
            <a:lstStyle/>
            <a:p>
              <a:pPr>
                <a:buFont typeface="Arial"/>
                <a:buChar char="•"/>
              </a:pPr>
              <a:r>
                <a:rPr lang="en-US" b="1" dirty="0" smtClean="0">
                  <a:solidFill>
                    <a:schemeClr val="bg1">
                      <a:lumMod val="65000"/>
                    </a:schemeClr>
                  </a:solidFill>
                </a:rPr>
                <a:t> Spin physics with NV centers</a:t>
              </a:r>
            </a:p>
            <a:p>
              <a:pPr lvl="1">
                <a:buFont typeface="Arial"/>
                <a:buChar char="•"/>
              </a:pPr>
              <a:r>
                <a:rPr lang="en-US" dirty="0" smtClean="0">
                  <a:solidFill>
                    <a:schemeClr val="bg1">
                      <a:lumMod val="65000"/>
                    </a:schemeClr>
                  </a:solidFill>
                </a:rPr>
                <a:t> Hyperfine interactions</a:t>
              </a:r>
            </a:p>
            <a:p>
              <a:pPr lvl="1">
                <a:buFont typeface="Arial"/>
                <a:buChar char="•"/>
              </a:pPr>
              <a:r>
                <a:rPr lang="en-US" dirty="0" smtClean="0">
                  <a:solidFill>
                    <a:schemeClr val="bg1">
                      <a:lumMod val="65000"/>
                    </a:schemeClr>
                  </a:solidFill>
                </a:rPr>
                <a:t> Coherence properties</a:t>
              </a:r>
            </a:p>
          </p:txBody>
        </p:sp>
        <p:grpSp>
          <p:nvGrpSpPr>
            <p:cNvPr id="9" name="Group 81"/>
            <p:cNvGrpSpPr/>
            <p:nvPr/>
          </p:nvGrpSpPr>
          <p:grpSpPr>
            <a:xfrm>
              <a:off x="306543" y="2560093"/>
              <a:ext cx="1369699" cy="1601184"/>
              <a:chOff x="146543" y="2560093"/>
              <a:chExt cx="1369699" cy="1601184"/>
            </a:xfrm>
          </p:grpSpPr>
          <p:grpSp>
            <p:nvGrpSpPr>
              <p:cNvPr id="10" name="Group 3"/>
              <p:cNvGrpSpPr>
                <a:grpSpLocks/>
              </p:cNvGrpSpPr>
              <p:nvPr/>
            </p:nvGrpSpPr>
            <p:grpSpPr bwMode="auto">
              <a:xfrm>
                <a:off x="754242" y="3068013"/>
                <a:ext cx="762000" cy="685800"/>
                <a:chOff x="2592" y="2064"/>
                <a:chExt cx="480" cy="432"/>
              </a:xfrm>
            </p:grpSpPr>
            <p:sp>
              <p:nvSpPr>
                <p:cNvPr id="67" name="Line 4"/>
                <p:cNvSpPr>
                  <a:spLocks noChangeShapeType="1"/>
                </p:cNvSpPr>
                <p:nvPr/>
              </p:nvSpPr>
              <p:spPr bwMode="auto">
                <a:xfrm flipV="1">
                  <a:off x="2592" y="2064"/>
                  <a:ext cx="480" cy="432"/>
                </a:xfrm>
                <a:prstGeom prst="line">
                  <a:avLst/>
                </a:prstGeom>
                <a:noFill/>
                <a:ln w="76200">
                  <a:solidFill>
                    <a:srgbClr val="CC0000"/>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sp>
              <p:nvSpPr>
                <p:cNvPr id="68" name="Oval 5"/>
                <p:cNvSpPr>
                  <a:spLocks noChangeArrowheads="1"/>
                </p:cNvSpPr>
                <p:nvPr/>
              </p:nvSpPr>
              <p:spPr bwMode="auto">
                <a:xfrm>
                  <a:off x="2688" y="2208"/>
                  <a:ext cx="240" cy="240"/>
                </a:xfrm>
                <a:prstGeom prst="ellipse">
                  <a:avLst/>
                </a:prstGeom>
                <a:solidFill>
                  <a:srgbClr val="CC0000"/>
                </a:solidFill>
                <a:ln w="9525">
                  <a:solidFill>
                    <a:srgbClr val="CC0000"/>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grpSp>
          <p:grpSp>
            <p:nvGrpSpPr>
              <p:cNvPr id="50" name="Group 6"/>
              <p:cNvGrpSpPr>
                <a:grpSpLocks/>
              </p:cNvGrpSpPr>
              <p:nvPr/>
            </p:nvGrpSpPr>
            <p:grpSpPr bwMode="auto">
              <a:xfrm rot="13851304">
                <a:off x="149200" y="2604675"/>
                <a:ext cx="665571" cy="576408"/>
                <a:chOff x="2592" y="2064"/>
                <a:chExt cx="480" cy="432"/>
              </a:xfrm>
            </p:grpSpPr>
            <p:sp>
              <p:nvSpPr>
                <p:cNvPr id="70" name="Line 7"/>
                <p:cNvSpPr>
                  <a:spLocks noChangeShapeType="1"/>
                </p:cNvSpPr>
                <p:nvPr/>
              </p:nvSpPr>
              <p:spPr bwMode="auto">
                <a:xfrm flipV="1">
                  <a:off x="2592" y="2064"/>
                  <a:ext cx="480" cy="432"/>
                </a:xfrm>
                <a:prstGeom prst="line">
                  <a:avLst/>
                </a:prstGeom>
                <a:noFill/>
                <a:ln w="76200">
                  <a:solidFill>
                    <a:srgbClr val="000000"/>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sp>
              <p:nvSpPr>
                <p:cNvPr id="71" name="Oval 8"/>
                <p:cNvSpPr>
                  <a:spLocks noChangeArrowheads="1"/>
                </p:cNvSpPr>
                <p:nvPr/>
              </p:nvSpPr>
              <p:spPr bwMode="auto">
                <a:xfrm>
                  <a:off x="2688" y="2208"/>
                  <a:ext cx="240" cy="240"/>
                </a:xfrm>
                <a:prstGeom prst="ellipse">
                  <a:avLst/>
                </a:prstGeom>
                <a:solidFill>
                  <a:srgbClr val="000000"/>
                </a:solidFill>
                <a:ln w="9525">
                  <a:solidFill>
                    <a:srgbClr val="000000"/>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grpSp>
          <p:grpSp>
            <p:nvGrpSpPr>
              <p:cNvPr id="51" name="Group 30"/>
              <p:cNvGrpSpPr>
                <a:grpSpLocks/>
              </p:cNvGrpSpPr>
              <p:nvPr/>
            </p:nvGrpSpPr>
            <p:grpSpPr bwMode="auto">
              <a:xfrm rot="4476267">
                <a:off x="1185647" y="3703856"/>
                <a:ext cx="228600" cy="228600"/>
                <a:chOff x="4368" y="2160"/>
                <a:chExt cx="144" cy="144"/>
              </a:xfrm>
            </p:grpSpPr>
            <p:sp>
              <p:nvSpPr>
                <p:cNvPr id="73" name="Line 31"/>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sp>
              <p:nvSpPr>
                <p:cNvPr id="74" name="Oval 32"/>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grpSp>
          <p:grpSp>
            <p:nvGrpSpPr>
              <p:cNvPr id="52" name="Group 45"/>
              <p:cNvGrpSpPr>
                <a:grpSpLocks/>
              </p:cNvGrpSpPr>
              <p:nvPr/>
            </p:nvGrpSpPr>
            <p:grpSpPr bwMode="auto">
              <a:xfrm rot="1107673">
                <a:off x="638248" y="3108300"/>
                <a:ext cx="228600" cy="228600"/>
                <a:chOff x="4368" y="2160"/>
                <a:chExt cx="144" cy="144"/>
              </a:xfrm>
            </p:grpSpPr>
            <p:sp>
              <p:nvSpPr>
                <p:cNvPr id="76" name="Line 46"/>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sp>
              <p:nvSpPr>
                <p:cNvPr id="77" name="Oval 47"/>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grpSp>
          <p:sp>
            <p:nvSpPr>
              <p:cNvPr id="78" name="Freeform 109"/>
              <p:cNvSpPr>
                <a:spLocks/>
              </p:cNvSpPr>
              <p:nvPr/>
            </p:nvSpPr>
            <p:spPr bwMode="auto">
              <a:xfrm rot="18284940">
                <a:off x="79861" y="3347304"/>
                <a:ext cx="941052" cy="686894"/>
              </a:xfrm>
              <a:custGeom>
                <a:avLst/>
                <a:gdLst>
                  <a:gd name="T0" fmla="*/ 2147483647 w 1552"/>
                  <a:gd name="T1" fmla="*/ 2147483647 h 848"/>
                  <a:gd name="T2" fmla="*/ 2147483647 w 1552"/>
                  <a:gd name="T3" fmla="*/ 2147483647 h 848"/>
                  <a:gd name="T4" fmla="*/ 2147483647 w 1552"/>
                  <a:gd name="T5" fmla="*/ 2147483647 h 848"/>
                  <a:gd name="T6" fmla="*/ 2147483647 w 1552"/>
                  <a:gd name="T7" fmla="*/ 2147483647 h 848"/>
                  <a:gd name="T8" fmla="*/ 2147483647 w 1552"/>
                  <a:gd name="T9" fmla="*/ 2147483647 h 848"/>
                  <a:gd name="T10" fmla="*/ 2147483647 w 1552"/>
                  <a:gd name="T11" fmla="*/ 2147483647 h 848"/>
                  <a:gd name="T12" fmla="*/ 2147483647 w 1552"/>
                  <a:gd name="T13" fmla="*/ 2147483647 h 848"/>
                  <a:gd name="T14" fmla="*/ 2147483647 w 1552"/>
                  <a:gd name="T15" fmla="*/ 2147483647 h 848"/>
                  <a:gd name="T16" fmla="*/ 2147483647 w 1552"/>
                  <a:gd name="T17" fmla="*/ 2147483647 h 8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2"/>
                  <a:gd name="T28" fmla="*/ 0 h 848"/>
                  <a:gd name="T29" fmla="*/ 1552 w 1552"/>
                  <a:gd name="T30" fmla="*/ 848 h 8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2" h="848">
                    <a:moveTo>
                      <a:pt x="16" y="848"/>
                    </a:moveTo>
                    <a:cubicBezTo>
                      <a:pt x="8" y="736"/>
                      <a:pt x="0" y="624"/>
                      <a:pt x="64" y="608"/>
                    </a:cubicBezTo>
                    <a:cubicBezTo>
                      <a:pt x="128" y="592"/>
                      <a:pt x="336" y="784"/>
                      <a:pt x="400" y="752"/>
                    </a:cubicBezTo>
                    <a:cubicBezTo>
                      <a:pt x="464" y="720"/>
                      <a:pt x="384" y="448"/>
                      <a:pt x="448" y="416"/>
                    </a:cubicBezTo>
                    <a:cubicBezTo>
                      <a:pt x="512" y="384"/>
                      <a:pt x="712" y="592"/>
                      <a:pt x="784" y="560"/>
                    </a:cubicBezTo>
                    <a:cubicBezTo>
                      <a:pt x="856" y="528"/>
                      <a:pt x="808" y="256"/>
                      <a:pt x="880" y="224"/>
                    </a:cubicBezTo>
                    <a:cubicBezTo>
                      <a:pt x="952" y="192"/>
                      <a:pt x="1152" y="400"/>
                      <a:pt x="1216" y="368"/>
                    </a:cubicBezTo>
                    <a:cubicBezTo>
                      <a:pt x="1280" y="336"/>
                      <a:pt x="1208" y="64"/>
                      <a:pt x="1264" y="32"/>
                    </a:cubicBezTo>
                    <a:cubicBezTo>
                      <a:pt x="1320" y="0"/>
                      <a:pt x="1436" y="88"/>
                      <a:pt x="1552" y="176"/>
                    </a:cubicBezTo>
                  </a:path>
                </a:pathLst>
              </a:custGeom>
              <a:noFill/>
              <a:ln w="9525">
                <a:solidFill>
                  <a:srgbClr val="FF9933"/>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grpSp>
            <p:nvGrpSpPr>
              <p:cNvPr id="53" name="Group 30"/>
              <p:cNvGrpSpPr>
                <a:grpSpLocks/>
              </p:cNvGrpSpPr>
              <p:nvPr/>
            </p:nvGrpSpPr>
            <p:grpSpPr bwMode="auto">
              <a:xfrm rot="4476267" flipH="1">
                <a:off x="123920" y="3669076"/>
                <a:ext cx="214719" cy="169474"/>
                <a:chOff x="4368" y="2160"/>
                <a:chExt cx="144" cy="144"/>
              </a:xfrm>
            </p:grpSpPr>
            <p:sp>
              <p:nvSpPr>
                <p:cNvPr id="80" name="Line 31"/>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sp>
              <p:nvSpPr>
                <p:cNvPr id="81" name="Oval 32"/>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grpSp>
        </p:grpSp>
      </p:grpSp>
      <p:grpSp>
        <p:nvGrpSpPr>
          <p:cNvPr id="54" name="Group 87"/>
          <p:cNvGrpSpPr/>
          <p:nvPr/>
        </p:nvGrpSpPr>
        <p:grpSpPr>
          <a:xfrm>
            <a:off x="1854874" y="1311384"/>
            <a:ext cx="7134382" cy="2349415"/>
            <a:chOff x="1854874" y="1311384"/>
            <a:chExt cx="7134382" cy="2349415"/>
          </a:xfrm>
        </p:grpSpPr>
        <p:sp>
          <p:nvSpPr>
            <p:cNvPr id="46" name="TextBox 45"/>
            <p:cNvSpPr txBox="1"/>
            <p:nvPr/>
          </p:nvSpPr>
          <p:spPr>
            <a:xfrm>
              <a:off x="1854874" y="1922540"/>
              <a:ext cx="4213056" cy="1477328"/>
            </a:xfrm>
            <a:prstGeom prst="rect">
              <a:avLst/>
            </a:prstGeom>
            <a:noFill/>
          </p:spPr>
          <p:txBody>
            <a:bodyPr wrap="square" rtlCol="0">
              <a:spAutoFit/>
            </a:bodyPr>
            <a:lstStyle/>
            <a:p>
              <a:pPr>
                <a:buFont typeface="Arial"/>
                <a:buChar char="•"/>
              </a:pPr>
              <a:r>
                <a:rPr lang="en-US" b="1" dirty="0" smtClean="0">
                  <a:solidFill>
                    <a:schemeClr val="bg1">
                      <a:lumMod val="65000"/>
                    </a:schemeClr>
                  </a:solidFill>
                </a:rPr>
                <a:t> The structure of the NV center</a:t>
              </a:r>
            </a:p>
            <a:p>
              <a:pPr lvl="1">
                <a:buFont typeface="Arial"/>
                <a:buChar char="•"/>
              </a:pPr>
              <a:r>
                <a:rPr lang="en-US" dirty="0" smtClean="0">
                  <a:solidFill>
                    <a:schemeClr val="bg1">
                      <a:lumMod val="65000"/>
                    </a:schemeClr>
                  </a:solidFill>
                </a:rPr>
                <a:t> </a:t>
              </a:r>
              <a:r>
                <a:rPr lang="en-US" dirty="0">
                  <a:solidFill>
                    <a:schemeClr val="bg1">
                      <a:lumMod val="65000"/>
                    </a:schemeClr>
                  </a:solidFill>
                </a:rPr>
                <a:t>Physical and </a:t>
              </a:r>
              <a:r>
                <a:rPr lang="en-US" dirty="0" smtClean="0">
                  <a:solidFill>
                    <a:schemeClr val="bg1">
                      <a:lumMod val="65000"/>
                    </a:schemeClr>
                  </a:solidFill>
                </a:rPr>
                <a:t>electronic structure, optical transitions</a:t>
              </a:r>
            </a:p>
            <a:p>
              <a:pPr lvl="1">
                <a:buFont typeface="Arial"/>
                <a:buChar char="•"/>
              </a:pPr>
              <a:r>
                <a:rPr lang="en-US" dirty="0" smtClean="0">
                  <a:solidFill>
                    <a:schemeClr val="bg1">
                      <a:lumMod val="65000"/>
                    </a:schemeClr>
                  </a:solidFill>
                </a:rPr>
                <a:t> Spin-dependent optical processes at cryogenic and ambient temperatures</a:t>
              </a:r>
            </a:p>
          </p:txBody>
        </p:sp>
        <p:grpSp>
          <p:nvGrpSpPr>
            <p:cNvPr id="55" name="Group 66"/>
            <p:cNvGrpSpPr>
              <a:grpSpLocks/>
            </p:cNvGrpSpPr>
            <p:nvPr/>
          </p:nvGrpSpPr>
          <p:grpSpPr bwMode="auto">
            <a:xfrm>
              <a:off x="5997158" y="1828119"/>
              <a:ext cx="2722971" cy="1832680"/>
              <a:chOff x="613786" y="691150"/>
              <a:chExt cx="4296569" cy="3036760"/>
            </a:xfrm>
          </p:grpSpPr>
          <p:pic>
            <p:nvPicPr>
              <p:cNvPr id="85" name="Picture 93"/>
              <p:cNvPicPr>
                <a:picLocks noChangeAspect="1" noChangeArrowheads="1"/>
              </p:cNvPicPr>
              <p:nvPr/>
            </p:nvPicPr>
            <p:blipFill>
              <a:blip r:embed="rId4"/>
              <a:srcRect/>
              <a:stretch>
                <a:fillRect/>
              </a:stretch>
            </p:blipFill>
            <p:spPr bwMode="auto">
              <a:xfrm>
                <a:off x="795555" y="733885"/>
                <a:ext cx="4114800" cy="2994025"/>
              </a:xfrm>
              <a:prstGeom prst="rect">
                <a:avLst/>
              </a:prstGeom>
              <a:noFill/>
              <a:ln w="9525">
                <a:noFill/>
                <a:miter lim="800000"/>
                <a:headEnd/>
                <a:tailEnd/>
              </a:ln>
            </p:spPr>
          </p:pic>
          <p:sp>
            <p:nvSpPr>
              <p:cNvPr id="86" name="Rectangle 94"/>
              <p:cNvSpPr>
                <a:spLocks noChangeArrowheads="1"/>
              </p:cNvSpPr>
              <p:nvPr/>
            </p:nvSpPr>
            <p:spPr bwMode="auto">
              <a:xfrm>
                <a:off x="613786" y="691150"/>
                <a:ext cx="363538" cy="4318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solidFill>
                    <a:prstClr val="black"/>
                  </a:solidFill>
                </a:endParaRPr>
              </a:p>
            </p:txBody>
          </p:sp>
          <p:sp>
            <p:nvSpPr>
              <p:cNvPr id="87" name="Rectangle 94"/>
              <p:cNvSpPr>
                <a:spLocks noChangeArrowheads="1"/>
              </p:cNvSpPr>
              <p:nvPr/>
            </p:nvSpPr>
            <p:spPr bwMode="auto">
              <a:xfrm>
                <a:off x="2655107" y="2012622"/>
                <a:ext cx="1885917" cy="1221115"/>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solidFill>
                    <a:prstClr val="black"/>
                  </a:solidFill>
                </a:endParaRPr>
              </a:p>
            </p:txBody>
          </p:sp>
        </p:grpSp>
        <p:grpSp>
          <p:nvGrpSpPr>
            <p:cNvPr id="56" name="Group 3"/>
            <p:cNvGrpSpPr/>
            <p:nvPr/>
          </p:nvGrpSpPr>
          <p:grpSpPr>
            <a:xfrm flipH="1">
              <a:off x="7407559" y="1311384"/>
              <a:ext cx="1581697" cy="1459559"/>
              <a:chOff x="643411" y="1164471"/>
              <a:chExt cx="1946238" cy="2031460"/>
            </a:xfrm>
          </p:grpSpPr>
          <p:sp>
            <p:nvSpPr>
              <p:cNvPr id="11" name="Oval 10"/>
              <p:cNvSpPr/>
              <p:nvPr/>
            </p:nvSpPr>
            <p:spPr>
              <a:xfrm>
                <a:off x="643411" y="1810877"/>
                <a:ext cx="210312" cy="2103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2" name="Straight Connector 11"/>
              <p:cNvCxnSpPr/>
              <p:nvPr/>
            </p:nvCxnSpPr>
            <p:spPr>
              <a:xfrm rot="10800000" flipH="1">
                <a:off x="766577" y="1610294"/>
                <a:ext cx="397659" cy="29326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2199844" y="1196598"/>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 name="Oval 13"/>
              <p:cNvSpPr/>
              <p:nvPr/>
            </p:nvSpPr>
            <p:spPr>
              <a:xfrm>
                <a:off x="998539" y="152823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5" name="Oval 14"/>
              <p:cNvSpPr/>
              <p:nvPr/>
            </p:nvSpPr>
            <p:spPr>
              <a:xfrm>
                <a:off x="1211654" y="1164471"/>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6" name="Oval 15"/>
              <p:cNvSpPr/>
              <p:nvPr/>
            </p:nvSpPr>
            <p:spPr>
              <a:xfrm>
                <a:off x="673100" y="1190624"/>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7" name="Oval 16"/>
              <p:cNvSpPr/>
              <p:nvPr/>
            </p:nvSpPr>
            <p:spPr>
              <a:xfrm>
                <a:off x="1824037" y="1756835"/>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8" name="Oval 17"/>
              <p:cNvSpPr/>
              <p:nvPr/>
            </p:nvSpPr>
            <p:spPr>
              <a:xfrm>
                <a:off x="1290637" y="2378143"/>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9" name="Straight Connector 18"/>
              <p:cNvCxnSpPr>
                <a:stCxn id="16" idx="5"/>
              </p:cNvCxnSpPr>
              <p:nvPr/>
            </p:nvCxnSpPr>
            <p:spPr>
              <a:xfrm rot="16200000" flipH="1">
                <a:off x="885872" y="1415567"/>
                <a:ext cx="181541" cy="1700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flipH="1" flipV="1">
                <a:off x="1113422" y="1342271"/>
                <a:ext cx="270830" cy="13917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1231373" y="2445616"/>
                <a:ext cx="237743" cy="237743"/>
              </a:xfrm>
              <a:prstGeom prst="ellipse">
                <a:avLst/>
              </a:prstGeom>
              <a:ln>
                <a:solidFill>
                  <a:srgbClr val="660066"/>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200"/>
              </a:p>
            </p:txBody>
          </p:sp>
          <p:cxnSp>
            <p:nvCxnSpPr>
              <p:cNvPr id="22" name="Straight Connector 21"/>
              <p:cNvCxnSpPr/>
              <p:nvPr/>
            </p:nvCxnSpPr>
            <p:spPr>
              <a:xfrm>
                <a:off x="1153236" y="2418011"/>
                <a:ext cx="139174" cy="11516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792204" y="2730872"/>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24" name="Straight Connector 23"/>
              <p:cNvCxnSpPr/>
              <p:nvPr/>
            </p:nvCxnSpPr>
            <p:spPr>
              <a:xfrm flipV="1">
                <a:off x="929132" y="2634505"/>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flipH="1" flipV="1">
                <a:off x="1413179" y="2620466"/>
                <a:ext cx="386818" cy="38479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1409129" y="2252882"/>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1656977" y="2143493"/>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28" name="Straight Connector 27"/>
              <p:cNvCxnSpPr/>
              <p:nvPr/>
            </p:nvCxnSpPr>
            <p:spPr>
              <a:xfrm>
                <a:off x="1791224" y="2276780"/>
                <a:ext cx="370426" cy="33767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2032939" y="2461689"/>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30" name="Straight Connector 29"/>
              <p:cNvCxnSpPr/>
              <p:nvPr/>
            </p:nvCxnSpPr>
            <p:spPr>
              <a:xfrm rot="5400000" flipH="1" flipV="1">
                <a:off x="1704749" y="1956980"/>
                <a:ext cx="279296" cy="111680"/>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1408639" y="1868326"/>
                <a:ext cx="292608" cy="292608"/>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32" name="Rectangle 31"/>
              <p:cNvSpPr/>
              <p:nvPr/>
            </p:nvSpPr>
            <p:spPr>
              <a:xfrm rot="2441537">
                <a:off x="1146709" y="1770113"/>
                <a:ext cx="343428"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33" name="Rectangle 32"/>
              <p:cNvSpPr/>
              <p:nvPr/>
            </p:nvSpPr>
            <p:spPr>
              <a:xfrm rot="19702570">
                <a:off x="1629897" y="1813491"/>
                <a:ext cx="373119" cy="78585"/>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34" name="Rectangle 33"/>
              <p:cNvSpPr/>
              <p:nvPr/>
            </p:nvSpPr>
            <p:spPr>
              <a:xfrm rot="2876004">
                <a:off x="1629208" y="2125005"/>
                <a:ext cx="117660" cy="76454"/>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35" name="Rectangle 34"/>
              <p:cNvSpPr/>
              <p:nvPr/>
            </p:nvSpPr>
            <p:spPr>
              <a:xfrm rot="17408157">
                <a:off x="1267976" y="2234042"/>
                <a:ext cx="378817"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36" name="Straight Connector 35"/>
              <p:cNvCxnSpPr/>
              <p:nvPr/>
            </p:nvCxnSpPr>
            <p:spPr>
              <a:xfrm rot="5400000" flipH="1" flipV="1">
                <a:off x="2045406" y="1376642"/>
                <a:ext cx="324598" cy="18544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223981" y="2296347"/>
                <a:ext cx="333670" cy="899584"/>
              </a:xfrm>
              <a:prstGeom prst="rect">
                <a:avLst/>
              </a:prstGeom>
              <a:noFill/>
            </p:spPr>
            <p:txBody>
              <a:bodyPr wrap="square" rtlCol="0">
                <a:spAutoFit/>
              </a:bodyPr>
              <a:lstStyle/>
              <a:p>
                <a:r>
                  <a:rPr lang="en-US" dirty="0" smtClean="0">
                    <a:solidFill>
                      <a:srgbClr val="660066"/>
                    </a:solidFill>
                  </a:rPr>
                  <a:t>N</a:t>
                </a:r>
                <a:endParaRPr lang="en-US" dirty="0">
                  <a:solidFill>
                    <a:srgbClr val="660066"/>
                  </a:solidFill>
                </a:endParaRPr>
              </a:p>
            </p:txBody>
          </p:sp>
          <p:sp>
            <p:nvSpPr>
              <p:cNvPr id="38" name="TextBox 37"/>
              <p:cNvSpPr txBox="1"/>
              <p:nvPr/>
            </p:nvSpPr>
            <p:spPr>
              <a:xfrm>
                <a:off x="1444632" y="1723401"/>
                <a:ext cx="315636" cy="899584"/>
              </a:xfrm>
              <a:prstGeom prst="rect">
                <a:avLst/>
              </a:prstGeom>
              <a:noFill/>
            </p:spPr>
            <p:txBody>
              <a:bodyPr wrap="square" rtlCol="0">
                <a:spAutoFit/>
              </a:bodyPr>
              <a:lstStyle/>
              <a:p>
                <a:r>
                  <a:rPr lang="en-US" dirty="0" smtClean="0"/>
                  <a:t>V</a:t>
                </a:r>
                <a:endParaRPr lang="en-US" dirty="0"/>
              </a:p>
            </p:txBody>
          </p:sp>
          <p:sp>
            <p:nvSpPr>
              <p:cNvPr id="39" name="Oval 38"/>
              <p:cNvSpPr/>
              <p:nvPr/>
            </p:nvSpPr>
            <p:spPr>
              <a:xfrm>
                <a:off x="1959465" y="1604432"/>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40" name="Straight Connector 39"/>
              <p:cNvCxnSpPr/>
              <p:nvPr/>
            </p:nvCxnSpPr>
            <p:spPr>
              <a:xfrm rot="16200000" flipH="1">
                <a:off x="1855774" y="1480678"/>
                <a:ext cx="272312" cy="12209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144718" y="1776748"/>
                <a:ext cx="370426" cy="3145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2" name="Oval 41"/>
              <p:cNvSpPr/>
              <p:nvPr/>
            </p:nvSpPr>
            <p:spPr>
              <a:xfrm>
                <a:off x="1753934" y="1235627"/>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43" name="Oval 42"/>
              <p:cNvSpPr/>
              <p:nvPr/>
            </p:nvSpPr>
            <p:spPr>
              <a:xfrm>
                <a:off x="2351906" y="1930473"/>
                <a:ext cx="237743" cy="2377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44" name="Oval 43"/>
              <p:cNvSpPr/>
              <p:nvPr/>
            </p:nvSpPr>
            <p:spPr>
              <a:xfrm>
                <a:off x="1668328" y="2841121"/>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45" name="Oval 44"/>
              <p:cNvSpPr/>
              <p:nvPr/>
            </p:nvSpPr>
            <p:spPr>
              <a:xfrm>
                <a:off x="895921" y="2214142"/>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grpSp>
      </p:grpSp>
      <p:grpSp>
        <p:nvGrpSpPr>
          <p:cNvPr id="57" name="Group 89"/>
          <p:cNvGrpSpPr/>
          <p:nvPr/>
        </p:nvGrpSpPr>
        <p:grpSpPr>
          <a:xfrm>
            <a:off x="1854874" y="4027849"/>
            <a:ext cx="5938444" cy="1755315"/>
            <a:chOff x="1854874" y="3857832"/>
            <a:chExt cx="5938444" cy="1755315"/>
          </a:xfrm>
        </p:grpSpPr>
        <p:sp>
          <p:nvSpPr>
            <p:cNvPr id="48" name="TextBox 47"/>
            <p:cNvSpPr txBox="1"/>
            <p:nvPr/>
          </p:nvSpPr>
          <p:spPr>
            <a:xfrm>
              <a:off x="1854874" y="4380321"/>
              <a:ext cx="4815308" cy="923330"/>
            </a:xfrm>
            <a:prstGeom prst="rect">
              <a:avLst/>
            </a:prstGeom>
            <a:noFill/>
          </p:spPr>
          <p:txBody>
            <a:bodyPr wrap="square" rtlCol="0">
              <a:spAutoFit/>
            </a:bodyPr>
            <a:lstStyle/>
            <a:p>
              <a:pPr>
                <a:buFont typeface="Arial"/>
                <a:buChar char="•"/>
              </a:pPr>
              <a:r>
                <a:rPr lang="en-US" b="1" dirty="0" smtClean="0"/>
                <a:t> Applications and research highlights</a:t>
              </a:r>
            </a:p>
            <a:p>
              <a:pPr lvl="1">
                <a:buFont typeface="Arial"/>
                <a:buChar char="•"/>
              </a:pPr>
              <a:r>
                <a:rPr lang="en-US" dirty="0" smtClean="0"/>
                <a:t> Quantum information science</a:t>
              </a:r>
            </a:p>
            <a:p>
              <a:pPr lvl="1">
                <a:buFont typeface="Arial"/>
                <a:buChar char="•"/>
              </a:pPr>
              <a:r>
                <a:rPr lang="en-US" dirty="0" smtClean="0"/>
                <a:t> Metrology</a:t>
              </a:r>
            </a:p>
          </p:txBody>
        </p:sp>
        <p:pic>
          <p:nvPicPr>
            <p:cNvPr id="89" name="Picture 88"/>
            <p:cNvPicPr>
              <a:picLocks noChangeAspect="1"/>
            </p:cNvPicPr>
            <p:nvPr/>
          </p:nvPicPr>
          <p:blipFill>
            <a:blip r:embed="rId5"/>
            <a:stretch>
              <a:fillRect/>
            </a:stretch>
          </p:blipFill>
          <p:spPr>
            <a:xfrm>
              <a:off x="5608279" y="3857832"/>
              <a:ext cx="2185039" cy="1755315"/>
            </a:xfrm>
            <a:prstGeom prst="rect">
              <a:avLst/>
            </a:prstGeom>
          </p:spPr>
        </p:pic>
      </p:grpSp>
    </p:spTree>
    <p:extLst>
      <p:ext uri="{BB962C8B-B14F-4D97-AF65-F5344CB8AC3E}">
        <p14:creationId xmlns:p14="http://schemas.microsoft.com/office/powerpoint/2010/main" val="25013291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NV diamond and quantum information</a:t>
            </a:r>
            <a:endParaRPr lang="en-US" sz="2800" b="1" dirty="0">
              <a:solidFill>
                <a:schemeClr val="bg1"/>
              </a:solidFill>
            </a:endParaRPr>
          </a:p>
        </p:txBody>
      </p:sp>
      <p:grpSp>
        <p:nvGrpSpPr>
          <p:cNvPr id="59" name="Group 58"/>
          <p:cNvGrpSpPr/>
          <p:nvPr/>
        </p:nvGrpSpPr>
        <p:grpSpPr>
          <a:xfrm>
            <a:off x="6780237" y="672123"/>
            <a:ext cx="1689351" cy="1472441"/>
            <a:chOff x="3611204" y="955493"/>
            <a:chExt cx="2817313" cy="2705257"/>
          </a:xfrm>
        </p:grpSpPr>
        <p:grpSp>
          <p:nvGrpSpPr>
            <p:cNvPr id="75" name="Group 3"/>
            <p:cNvGrpSpPr/>
            <p:nvPr/>
          </p:nvGrpSpPr>
          <p:grpSpPr>
            <a:xfrm flipH="1">
              <a:off x="3611204" y="955493"/>
              <a:ext cx="2817313" cy="2705257"/>
              <a:chOff x="643411" y="1162760"/>
              <a:chExt cx="1946238" cy="1935145"/>
            </a:xfrm>
          </p:grpSpPr>
          <p:sp>
            <p:nvSpPr>
              <p:cNvPr id="79" name="Oval 78"/>
              <p:cNvSpPr/>
              <p:nvPr/>
            </p:nvSpPr>
            <p:spPr>
              <a:xfrm>
                <a:off x="643411" y="1810877"/>
                <a:ext cx="210312" cy="2103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82" name="Straight Connector 81"/>
              <p:cNvCxnSpPr/>
              <p:nvPr/>
            </p:nvCxnSpPr>
            <p:spPr>
              <a:xfrm rot="10800000" flipH="1">
                <a:off x="766577" y="1610294"/>
                <a:ext cx="397659" cy="29326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3" name="Oval 82"/>
              <p:cNvSpPr/>
              <p:nvPr/>
            </p:nvSpPr>
            <p:spPr>
              <a:xfrm>
                <a:off x="2199844" y="1196598"/>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84" name="Oval 83"/>
              <p:cNvSpPr/>
              <p:nvPr/>
            </p:nvSpPr>
            <p:spPr>
              <a:xfrm>
                <a:off x="998539" y="152823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88" name="Oval 87"/>
              <p:cNvSpPr/>
              <p:nvPr/>
            </p:nvSpPr>
            <p:spPr>
              <a:xfrm>
                <a:off x="1211654" y="1164471"/>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90" name="Oval 89"/>
              <p:cNvSpPr/>
              <p:nvPr/>
            </p:nvSpPr>
            <p:spPr>
              <a:xfrm>
                <a:off x="673100" y="1190624"/>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91" name="Oval 90"/>
              <p:cNvSpPr/>
              <p:nvPr/>
            </p:nvSpPr>
            <p:spPr>
              <a:xfrm>
                <a:off x="895921" y="2214142"/>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92" name="Oval 91"/>
              <p:cNvSpPr/>
              <p:nvPr/>
            </p:nvSpPr>
            <p:spPr>
              <a:xfrm>
                <a:off x="1824037" y="1756835"/>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93" name="Oval 92"/>
              <p:cNvSpPr/>
              <p:nvPr/>
            </p:nvSpPr>
            <p:spPr>
              <a:xfrm>
                <a:off x="1290637" y="2378143"/>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94" name="Straight Connector 13"/>
              <p:cNvCxnSpPr>
                <a:stCxn id="90" idx="5"/>
              </p:cNvCxnSpPr>
              <p:nvPr/>
            </p:nvCxnSpPr>
            <p:spPr>
              <a:xfrm rot="16200000" flipH="1">
                <a:off x="885872" y="1415567"/>
                <a:ext cx="181541" cy="1700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5400000" flipH="1" flipV="1">
                <a:off x="1113422" y="1342271"/>
                <a:ext cx="270830" cy="13917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6" name="Oval 95"/>
              <p:cNvSpPr/>
              <p:nvPr/>
            </p:nvSpPr>
            <p:spPr>
              <a:xfrm>
                <a:off x="1231373" y="2445616"/>
                <a:ext cx="237743" cy="23774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00"/>
              </a:p>
            </p:txBody>
          </p:sp>
          <p:cxnSp>
            <p:nvCxnSpPr>
              <p:cNvPr id="97" name="Straight Connector 96"/>
              <p:cNvCxnSpPr/>
              <p:nvPr/>
            </p:nvCxnSpPr>
            <p:spPr>
              <a:xfrm>
                <a:off x="1170783" y="2427096"/>
                <a:ext cx="139174" cy="11516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8" name="Oval 97"/>
              <p:cNvSpPr/>
              <p:nvPr/>
            </p:nvSpPr>
            <p:spPr>
              <a:xfrm>
                <a:off x="792204" y="2730872"/>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99" name="Straight Connector 98"/>
              <p:cNvCxnSpPr/>
              <p:nvPr/>
            </p:nvCxnSpPr>
            <p:spPr>
              <a:xfrm flipV="1">
                <a:off x="929132" y="2634505"/>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rot="10800000" flipH="1" flipV="1">
                <a:off x="1404406" y="2602297"/>
                <a:ext cx="386818" cy="38479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1409129" y="2252882"/>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2" name="Oval 21"/>
              <p:cNvSpPr/>
              <p:nvPr/>
            </p:nvSpPr>
            <p:spPr>
              <a:xfrm>
                <a:off x="1656977" y="2143493"/>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03" name="Straight Connector 22"/>
              <p:cNvCxnSpPr/>
              <p:nvPr/>
            </p:nvCxnSpPr>
            <p:spPr>
              <a:xfrm>
                <a:off x="1791224" y="2276780"/>
                <a:ext cx="370426" cy="33767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4" name="Oval 23"/>
              <p:cNvSpPr/>
              <p:nvPr/>
            </p:nvSpPr>
            <p:spPr>
              <a:xfrm>
                <a:off x="2032939" y="2461689"/>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05" name="Straight Connector 24"/>
              <p:cNvCxnSpPr/>
              <p:nvPr/>
            </p:nvCxnSpPr>
            <p:spPr>
              <a:xfrm rot="5400000" flipH="1" flipV="1">
                <a:off x="1704749" y="1956980"/>
                <a:ext cx="279296" cy="111680"/>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6" name="Oval 25"/>
              <p:cNvSpPr/>
              <p:nvPr/>
            </p:nvSpPr>
            <p:spPr>
              <a:xfrm>
                <a:off x="1408639" y="1868326"/>
                <a:ext cx="292608" cy="292608"/>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07" name="Rectangle 26"/>
              <p:cNvSpPr/>
              <p:nvPr/>
            </p:nvSpPr>
            <p:spPr>
              <a:xfrm rot="2441537">
                <a:off x="1146709" y="1770113"/>
                <a:ext cx="343428"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08" name="Rectangle 27"/>
              <p:cNvSpPr/>
              <p:nvPr/>
            </p:nvSpPr>
            <p:spPr>
              <a:xfrm rot="19702570">
                <a:off x="1629897" y="1813491"/>
                <a:ext cx="373119" cy="78585"/>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09" name="Rectangle 28"/>
              <p:cNvSpPr/>
              <p:nvPr/>
            </p:nvSpPr>
            <p:spPr>
              <a:xfrm rot="2876004">
                <a:off x="1629208" y="2125005"/>
                <a:ext cx="117660" cy="76454"/>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10" name="Rectangle 29"/>
              <p:cNvSpPr/>
              <p:nvPr/>
            </p:nvSpPr>
            <p:spPr>
              <a:xfrm rot="17408157">
                <a:off x="1267976" y="2234042"/>
                <a:ext cx="378817"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11" name="Straight Connector 30"/>
              <p:cNvCxnSpPr/>
              <p:nvPr/>
            </p:nvCxnSpPr>
            <p:spPr>
              <a:xfrm rot="5400000" flipH="1" flipV="1">
                <a:off x="2045406" y="1376642"/>
                <a:ext cx="324598" cy="18544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2" name="TextBox 31"/>
              <p:cNvSpPr txBox="1"/>
              <p:nvPr/>
            </p:nvSpPr>
            <p:spPr>
              <a:xfrm>
                <a:off x="1145192" y="2647236"/>
                <a:ext cx="333670" cy="308226"/>
              </a:xfrm>
              <a:prstGeom prst="rect">
                <a:avLst/>
              </a:prstGeom>
              <a:noFill/>
            </p:spPr>
            <p:txBody>
              <a:bodyPr wrap="square" rtlCol="0">
                <a:spAutoFit/>
              </a:bodyPr>
              <a:lstStyle/>
              <a:p>
                <a:r>
                  <a:rPr lang="en-US" sz="2200" dirty="0" smtClean="0">
                    <a:solidFill>
                      <a:srgbClr val="B41746"/>
                    </a:solidFill>
                  </a:rPr>
                  <a:t>N</a:t>
                </a:r>
                <a:endParaRPr lang="en-US" sz="2200" dirty="0">
                  <a:solidFill>
                    <a:srgbClr val="B41746"/>
                  </a:solidFill>
                </a:endParaRPr>
              </a:p>
            </p:txBody>
          </p:sp>
          <p:sp>
            <p:nvSpPr>
              <p:cNvPr id="113" name="TextBox 32"/>
              <p:cNvSpPr txBox="1"/>
              <p:nvPr/>
            </p:nvSpPr>
            <p:spPr>
              <a:xfrm>
                <a:off x="1396941" y="1162760"/>
                <a:ext cx="315636" cy="710411"/>
              </a:xfrm>
              <a:prstGeom prst="rect">
                <a:avLst/>
              </a:prstGeom>
              <a:noFill/>
            </p:spPr>
            <p:txBody>
              <a:bodyPr wrap="square" rtlCol="0">
                <a:spAutoFit/>
              </a:bodyPr>
              <a:lstStyle/>
              <a:p>
                <a:r>
                  <a:rPr lang="en-US" sz="2200" dirty="0"/>
                  <a:t>V</a:t>
                </a:r>
              </a:p>
            </p:txBody>
          </p:sp>
          <p:sp>
            <p:nvSpPr>
              <p:cNvPr id="114" name="Oval 34"/>
              <p:cNvSpPr/>
              <p:nvPr/>
            </p:nvSpPr>
            <p:spPr>
              <a:xfrm>
                <a:off x="1959465" y="1604432"/>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15" name="Straight Connector 35"/>
              <p:cNvCxnSpPr/>
              <p:nvPr/>
            </p:nvCxnSpPr>
            <p:spPr>
              <a:xfrm rot="16200000" flipH="1">
                <a:off x="1855774" y="1480678"/>
                <a:ext cx="272312" cy="12209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6" name="Straight Connector 36"/>
              <p:cNvCxnSpPr/>
              <p:nvPr/>
            </p:nvCxnSpPr>
            <p:spPr>
              <a:xfrm>
                <a:off x="2144718" y="1776748"/>
                <a:ext cx="370426" cy="3145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7" name="Oval 37"/>
              <p:cNvSpPr/>
              <p:nvPr/>
            </p:nvSpPr>
            <p:spPr>
              <a:xfrm>
                <a:off x="1753934" y="1235627"/>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18" name="Oval 38"/>
              <p:cNvSpPr/>
              <p:nvPr/>
            </p:nvSpPr>
            <p:spPr>
              <a:xfrm>
                <a:off x="2351906" y="1930473"/>
                <a:ext cx="237743" cy="2377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19" name="Oval 39"/>
              <p:cNvSpPr/>
              <p:nvPr/>
            </p:nvSpPr>
            <p:spPr>
              <a:xfrm>
                <a:off x="1668328" y="2841121"/>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grpSp>
        <p:cxnSp>
          <p:nvCxnSpPr>
            <p:cNvPr id="126" name="Straight Arrow Connector 125"/>
            <p:cNvCxnSpPr/>
            <p:nvPr/>
          </p:nvCxnSpPr>
          <p:spPr>
            <a:xfrm flipH="1" flipV="1">
              <a:off x="4889690" y="1717346"/>
              <a:ext cx="456146" cy="768103"/>
            </a:xfrm>
            <a:prstGeom prst="straightConnector1">
              <a:avLst/>
            </a:prstGeom>
            <a:ln w="76200" cap="flat" cmpd="sng" algn="ctr">
              <a:solidFill>
                <a:srgbClr val="8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61" name="Group 60"/>
          <p:cNvGrpSpPr/>
          <p:nvPr/>
        </p:nvGrpSpPr>
        <p:grpSpPr>
          <a:xfrm>
            <a:off x="4810102" y="1226019"/>
            <a:ext cx="2665490" cy="1984147"/>
            <a:chOff x="-147278" y="1181823"/>
            <a:chExt cx="2665490" cy="1984147"/>
          </a:xfrm>
        </p:grpSpPr>
        <p:pic>
          <p:nvPicPr>
            <p:cNvPr id="127" name="Picture 126" descr="Computer.png"/>
            <p:cNvPicPr>
              <a:picLocks noChangeAspect="1"/>
            </p:cNvPicPr>
            <p:nvPr/>
          </p:nvPicPr>
          <p:blipFill>
            <a:blip r:embed="rId4"/>
            <a:stretch>
              <a:fillRect/>
            </a:stretch>
          </p:blipFill>
          <p:spPr>
            <a:xfrm flipH="1">
              <a:off x="-147278" y="1501357"/>
              <a:ext cx="2372535" cy="1664613"/>
            </a:xfrm>
            <a:prstGeom prst="rect">
              <a:avLst/>
            </a:prstGeom>
          </p:spPr>
        </p:pic>
        <p:sp>
          <p:nvSpPr>
            <p:cNvPr id="128" name="TextBox 127"/>
            <p:cNvSpPr txBox="1"/>
            <p:nvPr/>
          </p:nvSpPr>
          <p:spPr>
            <a:xfrm rot="19305586">
              <a:off x="610456" y="1729745"/>
              <a:ext cx="923901" cy="461665"/>
            </a:xfrm>
            <a:prstGeom prst="rect">
              <a:avLst/>
            </a:prstGeom>
            <a:noFill/>
          </p:spPr>
          <p:txBody>
            <a:bodyPr wrap="square" rtlCol="0">
              <a:spAutoFit/>
            </a:bodyPr>
            <a:lstStyle/>
            <a:p>
              <a:r>
                <a:rPr lang="en-US" sz="1200" b="1" dirty="0" smtClean="0">
                  <a:solidFill>
                    <a:schemeClr val="accent1"/>
                  </a:solidFill>
                  <a:latin typeface="Noteworthy Light"/>
                  <a:cs typeface="Noteworthy Light"/>
                </a:rPr>
                <a:t>Diamond </a:t>
              </a:r>
            </a:p>
            <a:p>
              <a:r>
                <a:rPr lang="en-US" sz="1200" b="1" dirty="0">
                  <a:solidFill>
                    <a:schemeClr val="accent1"/>
                  </a:solidFill>
                  <a:latin typeface="Noteworthy Light"/>
                  <a:cs typeface="Noteworthy Light"/>
                </a:rPr>
                <a:t>I</a:t>
              </a:r>
              <a:r>
                <a:rPr lang="en-US" sz="1200" b="1" dirty="0" smtClean="0">
                  <a:solidFill>
                    <a:schemeClr val="accent1"/>
                  </a:solidFill>
                  <a:latin typeface="Noteworthy Light"/>
                  <a:cs typeface="Noteworthy Light"/>
                </a:rPr>
                <a:t>nside</a:t>
              </a:r>
              <a:endParaRPr lang="en-US" sz="1200" b="1" dirty="0">
                <a:solidFill>
                  <a:schemeClr val="accent1"/>
                </a:solidFill>
                <a:latin typeface="Noteworthy Light"/>
                <a:cs typeface="Noteworthy Light"/>
              </a:endParaRPr>
            </a:p>
          </p:txBody>
        </p:sp>
        <p:sp>
          <p:nvSpPr>
            <p:cNvPr id="129" name="Freeform 128"/>
            <p:cNvSpPr/>
            <p:nvPr/>
          </p:nvSpPr>
          <p:spPr>
            <a:xfrm rot="18810739">
              <a:off x="558956" y="1745877"/>
              <a:ext cx="821677" cy="520613"/>
            </a:xfrm>
            <a:custGeom>
              <a:avLst/>
              <a:gdLst>
                <a:gd name="connsiteX0" fmla="*/ 1454573 w 2142066"/>
                <a:gd name="connsiteY0" fmla="*/ 282787 h 2109894"/>
                <a:gd name="connsiteX1" fmla="*/ 743373 w 2142066"/>
                <a:gd name="connsiteY1" fmla="*/ 38947 h 2109894"/>
                <a:gd name="connsiteX2" fmla="*/ 113453 w 2142066"/>
                <a:gd name="connsiteY2" fmla="*/ 516467 h 2109894"/>
                <a:gd name="connsiteX3" fmla="*/ 62653 w 2142066"/>
                <a:gd name="connsiteY3" fmla="*/ 1237827 h 2109894"/>
                <a:gd name="connsiteX4" fmla="*/ 418253 w 2142066"/>
                <a:gd name="connsiteY4" fmla="*/ 1776307 h 2109894"/>
                <a:gd name="connsiteX5" fmla="*/ 966893 w 2142066"/>
                <a:gd name="connsiteY5" fmla="*/ 2070947 h 2109894"/>
                <a:gd name="connsiteX6" fmla="*/ 1627293 w 2142066"/>
                <a:gd name="connsiteY6" fmla="*/ 2009987 h 2109894"/>
                <a:gd name="connsiteX7" fmla="*/ 2064173 w 2142066"/>
                <a:gd name="connsiteY7" fmla="*/ 1552787 h 2109894"/>
                <a:gd name="connsiteX8" fmla="*/ 2094653 w 2142066"/>
                <a:gd name="connsiteY8" fmla="*/ 973667 h 2109894"/>
                <a:gd name="connsiteX9" fmla="*/ 1860973 w 2142066"/>
                <a:gd name="connsiteY9" fmla="*/ 496147 h 2109894"/>
                <a:gd name="connsiteX10" fmla="*/ 1617133 w 2142066"/>
                <a:gd name="connsiteY10" fmla="*/ 171027 h 210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2066" h="2109894">
                  <a:moveTo>
                    <a:pt x="1454573" y="282787"/>
                  </a:moveTo>
                  <a:cubicBezTo>
                    <a:pt x="1210733" y="141393"/>
                    <a:pt x="966893" y="0"/>
                    <a:pt x="743373" y="38947"/>
                  </a:cubicBezTo>
                  <a:cubicBezTo>
                    <a:pt x="519853" y="77894"/>
                    <a:pt x="226906" y="316654"/>
                    <a:pt x="113453" y="516467"/>
                  </a:cubicBezTo>
                  <a:cubicBezTo>
                    <a:pt x="0" y="716280"/>
                    <a:pt x="11853" y="1027854"/>
                    <a:pt x="62653" y="1237827"/>
                  </a:cubicBezTo>
                  <a:cubicBezTo>
                    <a:pt x="113453" y="1447800"/>
                    <a:pt x="267546" y="1637454"/>
                    <a:pt x="418253" y="1776307"/>
                  </a:cubicBezTo>
                  <a:cubicBezTo>
                    <a:pt x="568960" y="1915160"/>
                    <a:pt x="765386" y="2032000"/>
                    <a:pt x="966893" y="2070947"/>
                  </a:cubicBezTo>
                  <a:cubicBezTo>
                    <a:pt x="1168400" y="2109894"/>
                    <a:pt x="1444413" y="2096347"/>
                    <a:pt x="1627293" y="2009987"/>
                  </a:cubicBezTo>
                  <a:cubicBezTo>
                    <a:pt x="1810173" y="1923627"/>
                    <a:pt x="1986280" y="1725507"/>
                    <a:pt x="2064173" y="1552787"/>
                  </a:cubicBezTo>
                  <a:cubicBezTo>
                    <a:pt x="2142066" y="1380067"/>
                    <a:pt x="2128520" y="1149774"/>
                    <a:pt x="2094653" y="973667"/>
                  </a:cubicBezTo>
                  <a:cubicBezTo>
                    <a:pt x="2060786" y="797560"/>
                    <a:pt x="1940560" y="629920"/>
                    <a:pt x="1860973" y="496147"/>
                  </a:cubicBezTo>
                  <a:cubicBezTo>
                    <a:pt x="1781386" y="362374"/>
                    <a:pt x="1617133" y="171027"/>
                    <a:pt x="1617133" y="171027"/>
                  </a:cubicBezTo>
                </a:path>
              </a:pathLst>
            </a:custGeom>
            <a:ln w="381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30" name="Straight Connector 129"/>
            <p:cNvCxnSpPr/>
            <p:nvPr/>
          </p:nvCxnSpPr>
          <p:spPr>
            <a:xfrm rot="5400000" flipH="1" flipV="1">
              <a:off x="781484" y="1371808"/>
              <a:ext cx="1161286" cy="781316"/>
            </a:xfrm>
            <a:prstGeom prst="line">
              <a:avLst/>
            </a:prstGeom>
            <a:ln w="25400" cap="flat" cmpd="sng" algn="ctr">
              <a:solidFill>
                <a:srgbClr val="FFFF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flipV="1">
              <a:off x="1275422" y="2198011"/>
              <a:ext cx="1242790" cy="320734"/>
            </a:xfrm>
            <a:prstGeom prst="line">
              <a:avLst/>
            </a:prstGeom>
            <a:ln w="25400" cap="flat" cmpd="sng" algn="ctr">
              <a:solidFill>
                <a:srgbClr val="FFFF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132" name="Straight Arrow Connector 131"/>
          <p:cNvCxnSpPr/>
          <p:nvPr/>
        </p:nvCxnSpPr>
        <p:spPr>
          <a:xfrm flipH="1" flipV="1">
            <a:off x="7725167" y="1545551"/>
            <a:ext cx="177866" cy="295091"/>
          </a:xfrm>
          <a:prstGeom prst="straightConnector1">
            <a:avLst/>
          </a:prstGeom>
          <a:ln w="5715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flipV="1">
            <a:off x="7369063" y="635989"/>
            <a:ext cx="117387" cy="316461"/>
          </a:xfrm>
          <a:prstGeom prst="straightConnector1">
            <a:avLst/>
          </a:prstGeom>
          <a:ln w="5715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36532" y="727567"/>
            <a:ext cx="5473411" cy="923330"/>
          </a:xfrm>
          <a:prstGeom prst="rect">
            <a:avLst/>
          </a:prstGeom>
          <a:noFill/>
        </p:spPr>
        <p:txBody>
          <a:bodyPr wrap="none" rtlCol="0">
            <a:spAutoFit/>
          </a:bodyPr>
          <a:lstStyle/>
          <a:p>
            <a:r>
              <a:rPr lang="en-US" b="1" dirty="0" smtClean="0"/>
              <a:t>Each NV center:</a:t>
            </a:r>
          </a:p>
          <a:p>
            <a:r>
              <a:rPr lang="en-US" dirty="0"/>
              <a:t>	</a:t>
            </a:r>
            <a:r>
              <a:rPr lang="en-US" dirty="0" smtClean="0"/>
              <a:t>Several optically addressable, highly-coherent spins</a:t>
            </a:r>
          </a:p>
          <a:p>
            <a:r>
              <a:rPr lang="en-US" dirty="0"/>
              <a:t>	</a:t>
            </a:r>
            <a:r>
              <a:rPr lang="en-US" dirty="0" smtClean="0"/>
              <a:t>	=&gt; a “quantum register”</a:t>
            </a:r>
            <a:endParaRPr lang="en-US" dirty="0"/>
          </a:p>
        </p:txBody>
      </p:sp>
      <p:sp>
        <p:nvSpPr>
          <p:cNvPr id="69" name="TextBox 68"/>
          <p:cNvSpPr txBox="1"/>
          <p:nvPr/>
        </p:nvSpPr>
        <p:spPr>
          <a:xfrm>
            <a:off x="708479" y="1571204"/>
            <a:ext cx="3741265" cy="646331"/>
          </a:xfrm>
          <a:prstGeom prst="rect">
            <a:avLst/>
          </a:prstGeom>
          <a:noFill/>
        </p:spPr>
        <p:txBody>
          <a:bodyPr wrap="square" rtlCol="0">
            <a:spAutoFit/>
          </a:bodyPr>
          <a:lstStyle/>
          <a:p>
            <a:r>
              <a:rPr lang="en-US" dirty="0"/>
              <a:t>S</a:t>
            </a:r>
            <a:r>
              <a:rPr lang="en-US" dirty="0" smtClean="0"/>
              <a:t>ingle- and two- </a:t>
            </a:r>
            <a:r>
              <a:rPr lang="en-US" dirty="0" err="1" smtClean="0"/>
              <a:t>qubit</a:t>
            </a:r>
            <a:r>
              <a:rPr lang="en-US" dirty="0" smtClean="0"/>
              <a:t> gates on ns (e) to </a:t>
            </a:r>
            <a:r>
              <a:rPr lang="en-US" dirty="0" err="1" smtClean="0"/>
              <a:t>μs</a:t>
            </a:r>
            <a:r>
              <a:rPr lang="en-US" dirty="0" smtClean="0"/>
              <a:t> (n) timescales</a:t>
            </a:r>
            <a:endParaRPr lang="en-US" dirty="0"/>
          </a:p>
        </p:txBody>
      </p:sp>
      <p:sp>
        <p:nvSpPr>
          <p:cNvPr id="72" name="TextBox 71"/>
          <p:cNvSpPr txBox="1"/>
          <p:nvPr/>
        </p:nvSpPr>
        <p:spPr>
          <a:xfrm>
            <a:off x="165032" y="3063365"/>
            <a:ext cx="1424939" cy="369332"/>
          </a:xfrm>
          <a:prstGeom prst="rect">
            <a:avLst/>
          </a:prstGeom>
          <a:noFill/>
        </p:spPr>
        <p:txBody>
          <a:bodyPr wrap="none" rtlCol="0">
            <a:spAutoFit/>
          </a:bodyPr>
          <a:lstStyle/>
          <a:p>
            <a:r>
              <a:rPr lang="en-US" b="1" dirty="0" smtClean="0"/>
              <a:t>Benchmarks:</a:t>
            </a:r>
            <a:endParaRPr lang="en-US" b="1" dirty="0"/>
          </a:p>
        </p:txBody>
      </p:sp>
      <p:grpSp>
        <p:nvGrpSpPr>
          <p:cNvPr id="137" name="Group 136"/>
          <p:cNvGrpSpPr/>
          <p:nvPr/>
        </p:nvGrpSpPr>
        <p:grpSpPr>
          <a:xfrm>
            <a:off x="854374" y="3560064"/>
            <a:ext cx="2616215" cy="1104414"/>
            <a:chOff x="373844" y="3401185"/>
            <a:chExt cx="2616215" cy="1104414"/>
          </a:xfrm>
        </p:grpSpPr>
        <p:sp>
          <p:nvSpPr>
            <p:cNvPr id="135" name="TextBox 134"/>
            <p:cNvSpPr txBox="1"/>
            <p:nvPr/>
          </p:nvSpPr>
          <p:spPr>
            <a:xfrm rot="20214881">
              <a:off x="373844" y="3401185"/>
              <a:ext cx="2492983" cy="923330"/>
            </a:xfrm>
            <a:prstGeom prst="rect">
              <a:avLst/>
            </a:prstGeom>
            <a:noFill/>
            <a:ln>
              <a:solidFill>
                <a:schemeClr val="accent2">
                  <a:lumMod val="75000"/>
                </a:schemeClr>
              </a:solidFill>
            </a:ln>
          </p:spPr>
          <p:txBody>
            <a:bodyPr wrap="square" rtlCol="0">
              <a:spAutoFit/>
            </a:bodyPr>
            <a:lstStyle/>
            <a:p>
              <a:r>
                <a:rPr lang="en-US" b="1" dirty="0" smtClean="0">
                  <a:solidFill>
                    <a:schemeClr val="accent2">
                      <a:lumMod val="75000"/>
                    </a:schemeClr>
                  </a:solidFill>
                </a:rPr>
                <a:t>Violation of Bell’s inequalities </a:t>
              </a:r>
              <a:r>
                <a:rPr lang="en-US" dirty="0" smtClean="0">
                  <a:solidFill>
                    <a:schemeClr val="accent2">
                      <a:lumMod val="75000"/>
                    </a:schemeClr>
                  </a:solidFill>
                </a:rPr>
                <a:t>(&gt; 4 </a:t>
              </a:r>
              <a:r>
                <a:rPr lang="en-US" dirty="0" err="1" smtClean="0">
                  <a:solidFill>
                    <a:schemeClr val="accent2">
                      <a:lumMod val="75000"/>
                    </a:schemeClr>
                  </a:solidFill>
                </a:rPr>
                <a:t>s.d.</a:t>
              </a:r>
              <a:r>
                <a:rPr lang="en-US" dirty="0" smtClean="0">
                  <a:solidFill>
                    <a:schemeClr val="accent2">
                      <a:lumMod val="75000"/>
                    </a:schemeClr>
                  </a:solidFill>
                </a:rPr>
                <a:t>) with two nuclear spins</a:t>
              </a:r>
              <a:endParaRPr lang="en-US" dirty="0">
                <a:solidFill>
                  <a:schemeClr val="accent2">
                    <a:lumMod val="75000"/>
                  </a:schemeClr>
                </a:solidFill>
              </a:endParaRPr>
            </a:p>
          </p:txBody>
        </p:sp>
        <p:sp>
          <p:nvSpPr>
            <p:cNvPr id="136" name="TextBox 135"/>
            <p:cNvSpPr txBox="1"/>
            <p:nvPr/>
          </p:nvSpPr>
          <p:spPr>
            <a:xfrm rot="20184716">
              <a:off x="762945" y="4228600"/>
              <a:ext cx="2227114" cy="276999"/>
            </a:xfrm>
            <a:prstGeom prst="rect">
              <a:avLst/>
            </a:prstGeom>
            <a:noFill/>
          </p:spPr>
          <p:txBody>
            <a:bodyPr wrap="square" rtlCol="0">
              <a:spAutoFit/>
            </a:bodyPr>
            <a:lstStyle/>
            <a:p>
              <a:r>
                <a:rPr lang="en-US" sz="1200" dirty="0" smtClean="0"/>
                <a:t>Pfaff et al. 2013 Nat. Phys.</a:t>
              </a:r>
              <a:endParaRPr lang="en-US" sz="1200" dirty="0"/>
            </a:p>
          </p:txBody>
        </p:sp>
      </p:grpSp>
      <p:sp>
        <p:nvSpPr>
          <p:cNvPr id="142" name="TextBox 141"/>
          <p:cNvSpPr txBox="1"/>
          <p:nvPr/>
        </p:nvSpPr>
        <p:spPr>
          <a:xfrm>
            <a:off x="2788789" y="4913151"/>
            <a:ext cx="1279542" cy="369332"/>
          </a:xfrm>
          <a:prstGeom prst="rect">
            <a:avLst/>
          </a:prstGeom>
          <a:noFill/>
        </p:spPr>
        <p:txBody>
          <a:bodyPr wrap="none" rtlCol="0">
            <a:spAutoFit/>
          </a:bodyPr>
          <a:lstStyle/>
          <a:p>
            <a:r>
              <a:rPr lang="en-US" b="1" dirty="0" smtClean="0"/>
              <a:t>Challenges:</a:t>
            </a:r>
            <a:endParaRPr lang="en-US" b="1" dirty="0"/>
          </a:p>
        </p:txBody>
      </p:sp>
      <p:sp>
        <p:nvSpPr>
          <p:cNvPr id="143" name="TextBox 142"/>
          <p:cNvSpPr txBox="1"/>
          <p:nvPr/>
        </p:nvSpPr>
        <p:spPr>
          <a:xfrm>
            <a:off x="2817855" y="5218461"/>
            <a:ext cx="4640138" cy="369332"/>
          </a:xfrm>
          <a:prstGeom prst="rect">
            <a:avLst/>
          </a:prstGeom>
          <a:noFill/>
        </p:spPr>
        <p:txBody>
          <a:bodyPr wrap="none" rtlCol="0">
            <a:spAutoFit/>
          </a:bodyPr>
          <a:lstStyle/>
          <a:p>
            <a:r>
              <a:rPr lang="en-US" dirty="0" smtClean="0"/>
              <a:t>Gate and Readout fidelities almost high enough</a:t>
            </a:r>
            <a:endParaRPr lang="en-US" dirty="0"/>
          </a:p>
        </p:txBody>
      </p:sp>
      <p:sp>
        <p:nvSpPr>
          <p:cNvPr id="144" name="TextBox 143"/>
          <p:cNvSpPr txBox="1"/>
          <p:nvPr/>
        </p:nvSpPr>
        <p:spPr>
          <a:xfrm>
            <a:off x="2817855" y="5506099"/>
            <a:ext cx="6019609" cy="369332"/>
          </a:xfrm>
          <a:prstGeom prst="rect">
            <a:avLst/>
          </a:prstGeom>
          <a:noFill/>
        </p:spPr>
        <p:txBody>
          <a:bodyPr wrap="none" rtlCol="0">
            <a:spAutoFit/>
          </a:bodyPr>
          <a:lstStyle/>
          <a:p>
            <a:r>
              <a:rPr lang="en-US" dirty="0" smtClean="0"/>
              <a:t>Limit to the number of spins that can be coherently addressed </a:t>
            </a:r>
            <a:endParaRPr lang="en-US" dirty="0"/>
          </a:p>
        </p:txBody>
      </p:sp>
      <p:sp>
        <p:nvSpPr>
          <p:cNvPr id="145" name="TextBox 144"/>
          <p:cNvSpPr txBox="1"/>
          <p:nvPr/>
        </p:nvSpPr>
        <p:spPr>
          <a:xfrm>
            <a:off x="2041638" y="6202710"/>
            <a:ext cx="6681900" cy="369332"/>
          </a:xfrm>
          <a:prstGeom prst="rect">
            <a:avLst/>
          </a:prstGeom>
          <a:noFill/>
          <a:ln>
            <a:solidFill>
              <a:schemeClr val="accent2">
                <a:lumMod val="75000"/>
              </a:schemeClr>
            </a:solidFill>
          </a:ln>
        </p:spPr>
        <p:txBody>
          <a:bodyPr wrap="none" rtlCol="0">
            <a:spAutoFit/>
          </a:bodyPr>
          <a:lstStyle/>
          <a:p>
            <a:r>
              <a:rPr lang="en-US" b="1" dirty="0" smtClean="0">
                <a:solidFill>
                  <a:schemeClr val="accent2">
                    <a:lumMod val="75000"/>
                  </a:schemeClr>
                </a:solidFill>
              </a:rPr>
              <a:t>How to engineer interactions between different quantum registers?</a:t>
            </a:r>
            <a:endParaRPr lang="en-US" b="1" dirty="0">
              <a:solidFill>
                <a:schemeClr val="accent2">
                  <a:lumMod val="75000"/>
                </a:schemeClr>
              </a:solidFill>
            </a:endParaRPr>
          </a:p>
        </p:txBody>
      </p:sp>
      <p:grpSp>
        <p:nvGrpSpPr>
          <p:cNvPr id="186" name="Group 185"/>
          <p:cNvGrpSpPr/>
          <p:nvPr/>
        </p:nvGrpSpPr>
        <p:grpSpPr>
          <a:xfrm>
            <a:off x="67934" y="5294987"/>
            <a:ext cx="1689351" cy="1472441"/>
            <a:chOff x="67934" y="5294987"/>
            <a:chExt cx="1689351" cy="1472441"/>
          </a:xfrm>
        </p:grpSpPr>
        <p:grpSp>
          <p:nvGrpSpPr>
            <p:cNvPr id="146" name="Group 145"/>
            <p:cNvGrpSpPr/>
            <p:nvPr/>
          </p:nvGrpSpPr>
          <p:grpSpPr>
            <a:xfrm>
              <a:off x="67934" y="5294987"/>
              <a:ext cx="1689351" cy="1472441"/>
              <a:chOff x="3611204" y="955493"/>
              <a:chExt cx="2817313" cy="2705257"/>
            </a:xfrm>
          </p:grpSpPr>
          <p:grpSp>
            <p:nvGrpSpPr>
              <p:cNvPr id="147" name="Group 3"/>
              <p:cNvGrpSpPr/>
              <p:nvPr/>
            </p:nvGrpSpPr>
            <p:grpSpPr>
              <a:xfrm flipH="1">
                <a:off x="3611204" y="955493"/>
                <a:ext cx="2817313" cy="2705257"/>
                <a:chOff x="643411" y="1162760"/>
                <a:chExt cx="1946238" cy="1935145"/>
              </a:xfrm>
            </p:grpSpPr>
            <p:sp>
              <p:nvSpPr>
                <p:cNvPr id="149" name="Oval 148"/>
                <p:cNvSpPr/>
                <p:nvPr/>
              </p:nvSpPr>
              <p:spPr>
                <a:xfrm>
                  <a:off x="643411" y="1810877"/>
                  <a:ext cx="210312" cy="2103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50" name="Straight Connector 149"/>
                <p:cNvCxnSpPr/>
                <p:nvPr/>
              </p:nvCxnSpPr>
              <p:spPr>
                <a:xfrm rot="10800000" flipH="1">
                  <a:off x="766577" y="1610294"/>
                  <a:ext cx="397659" cy="29326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1" name="Oval 150"/>
                <p:cNvSpPr/>
                <p:nvPr/>
              </p:nvSpPr>
              <p:spPr>
                <a:xfrm>
                  <a:off x="2199844" y="1196598"/>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52" name="Oval 151"/>
                <p:cNvSpPr/>
                <p:nvPr/>
              </p:nvSpPr>
              <p:spPr>
                <a:xfrm>
                  <a:off x="998539" y="152823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53" name="Oval 152"/>
                <p:cNvSpPr/>
                <p:nvPr/>
              </p:nvSpPr>
              <p:spPr>
                <a:xfrm>
                  <a:off x="1211654" y="1164471"/>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54" name="Oval 153"/>
                <p:cNvSpPr/>
                <p:nvPr/>
              </p:nvSpPr>
              <p:spPr>
                <a:xfrm>
                  <a:off x="673100" y="1190624"/>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55" name="Oval 154"/>
                <p:cNvSpPr/>
                <p:nvPr/>
              </p:nvSpPr>
              <p:spPr>
                <a:xfrm>
                  <a:off x="895921" y="2214142"/>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56" name="Oval 155"/>
                <p:cNvSpPr/>
                <p:nvPr/>
              </p:nvSpPr>
              <p:spPr>
                <a:xfrm>
                  <a:off x="1824037" y="1756835"/>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57" name="Oval 156"/>
                <p:cNvSpPr/>
                <p:nvPr/>
              </p:nvSpPr>
              <p:spPr>
                <a:xfrm>
                  <a:off x="1290637" y="2378143"/>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58" name="Straight Connector 13"/>
                <p:cNvCxnSpPr>
                  <a:stCxn id="154" idx="5"/>
                </p:cNvCxnSpPr>
                <p:nvPr/>
              </p:nvCxnSpPr>
              <p:spPr>
                <a:xfrm rot="16200000" flipH="1">
                  <a:off x="885872" y="1415567"/>
                  <a:ext cx="181541" cy="1700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5400000" flipH="1" flipV="1">
                  <a:off x="1113422" y="1342271"/>
                  <a:ext cx="270830" cy="13917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0" name="Oval 159"/>
                <p:cNvSpPr/>
                <p:nvPr/>
              </p:nvSpPr>
              <p:spPr>
                <a:xfrm>
                  <a:off x="1231373" y="2445616"/>
                  <a:ext cx="237743" cy="23774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00"/>
                </a:p>
              </p:txBody>
            </p:sp>
            <p:cxnSp>
              <p:nvCxnSpPr>
                <p:cNvPr id="161" name="Straight Connector 160"/>
                <p:cNvCxnSpPr/>
                <p:nvPr/>
              </p:nvCxnSpPr>
              <p:spPr>
                <a:xfrm>
                  <a:off x="1170783" y="2427096"/>
                  <a:ext cx="139174" cy="11516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2" name="Oval 161"/>
                <p:cNvSpPr/>
                <p:nvPr/>
              </p:nvSpPr>
              <p:spPr>
                <a:xfrm>
                  <a:off x="792204" y="2730872"/>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63" name="Straight Connector 162"/>
                <p:cNvCxnSpPr/>
                <p:nvPr/>
              </p:nvCxnSpPr>
              <p:spPr>
                <a:xfrm flipV="1">
                  <a:off x="929132" y="2634505"/>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rot="10800000" flipH="1" flipV="1">
                  <a:off x="1404406" y="2602297"/>
                  <a:ext cx="386818" cy="38479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flipV="1">
                  <a:off x="1409129" y="2252882"/>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6" name="Oval 21"/>
                <p:cNvSpPr/>
                <p:nvPr/>
              </p:nvSpPr>
              <p:spPr>
                <a:xfrm>
                  <a:off x="1656977" y="2143493"/>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67" name="Straight Connector 22"/>
                <p:cNvCxnSpPr/>
                <p:nvPr/>
              </p:nvCxnSpPr>
              <p:spPr>
                <a:xfrm>
                  <a:off x="1791224" y="2276780"/>
                  <a:ext cx="370426" cy="33767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8" name="Oval 23"/>
                <p:cNvSpPr/>
                <p:nvPr/>
              </p:nvSpPr>
              <p:spPr>
                <a:xfrm>
                  <a:off x="2032939" y="2461689"/>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69" name="Straight Connector 24"/>
                <p:cNvCxnSpPr/>
                <p:nvPr/>
              </p:nvCxnSpPr>
              <p:spPr>
                <a:xfrm rot="5400000" flipH="1" flipV="1">
                  <a:off x="1704749" y="1956980"/>
                  <a:ext cx="279296" cy="111680"/>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70" name="Oval 25"/>
                <p:cNvSpPr/>
                <p:nvPr/>
              </p:nvSpPr>
              <p:spPr>
                <a:xfrm>
                  <a:off x="1408639" y="1868326"/>
                  <a:ext cx="292608" cy="292608"/>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71" name="Rectangle 26"/>
                <p:cNvSpPr/>
                <p:nvPr/>
              </p:nvSpPr>
              <p:spPr>
                <a:xfrm rot="2441537">
                  <a:off x="1146709" y="1770113"/>
                  <a:ext cx="343428"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72" name="Rectangle 27"/>
                <p:cNvSpPr/>
                <p:nvPr/>
              </p:nvSpPr>
              <p:spPr>
                <a:xfrm rot="19702570">
                  <a:off x="1629897" y="1813491"/>
                  <a:ext cx="373119" cy="78585"/>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73" name="Rectangle 28"/>
                <p:cNvSpPr/>
                <p:nvPr/>
              </p:nvSpPr>
              <p:spPr>
                <a:xfrm rot="2876004">
                  <a:off x="1629208" y="2125005"/>
                  <a:ext cx="117660" cy="76454"/>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74" name="Rectangle 29"/>
                <p:cNvSpPr/>
                <p:nvPr/>
              </p:nvSpPr>
              <p:spPr>
                <a:xfrm rot="17408157">
                  <a:off x="1267976" y="2234042"/>
                  <a:ext cx="378817"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75" name="Straight Connector 30"/>
                <p:cNvCxnSpPr/>
                <p:nvPr/>
              </p:nvCxnSpPr>
              <p:spPr>
                <a:xfrm rot="5400000" flipH="1" flipV="1">
                  <a:off x="2045406" y="1376642"/>
                  <a:ext cx="324598" cy="18544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76" name="TextBox 31"/>
                <p:cNvSpPr txBox="1"/>
                <p:nvPr/>
              </p:nvSpPr>
              <p:spPr>
                <a:xfrm>
                  <a:off x="1145192" y="2647236"/>
                  <a:ext cx="333670" cy="308226"/>
                </a:xfrm>
                <a:prstGeom prst="rect">
                  <a:avLst/>
                </a:prstGeom>
                <a:noFill/>
              </p:spPr>
              <p:txBody>
                <a:bodyPr wrap="square" rtlCol="0">
                  <a:spAutoFit/>
                </a:bodyPr>
                <a:lstStyle/>
                <a:p>
                  <a:r>
                    <a:rPr lang="en-US" sz="2200" dirty="0" smtClean="0">
                      <a:solidFill>
                        <a:srgbClr val="B41746"/>
                      </a:solidFill>
                    </a:rPr>
                    <a:t>N</a:t>
                  </a:r>
                  <a:endParaRPr lang="en-US" sz="2200" dirty="0">
                    <a:solidFill>
                      <a:srgbClr val="B41746"/>
                    </a:solidFill>
                  </a:endParaRPr>
                </a:p>
              </p:txBody>
            </p:sp>
            <p:sp>
              <p:nvSpPr>
                <p:cNvPr id="177" name="TextBox 32"/>
                <p:cNvSpPr txBox="1"/>
                <p:nvPr/>
              </p:nvSpPr>
              <p:spPr>
                <a:xfrm>
                  <a:off x="1396941" y="1162760"/>
                  <a:ext cx="315636" cy="710411"/>
                </a:xfrm>
                <a:prstGeom prst="rect">
                  <a:avLst/>
                </a:prstGeom>
                <a:noFill/>
              </p:spPr>
              <p:txBody>
                <a:bodyPr wrap="square" rtlCol="0">
                  <a:spAutoFit/>
                </a:bodyPr>
                <a:lstStyle/>
                <a:p>
                  <a:r>
                    <a:rPr lang="en-US" sz="2200" dirty="0"/>
                    <a:t>V</a:t>
                  </a:r>
                </a:p>
              </p:txBody>
            </p:sp>
            <p:sp>
              <p:nvSpPr>
                <p:cNvPr id="178" name="Oval 34"/>
                <p:cNvSpPr/>
                <p:nvPr/>
              </p:nvSpPr>
              <p:spPr>
                <a:xfrm>
                  <a:off x="1959465" y="1604432"/>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79" name="Straight Connector 35"/>
                <p:cNvCxnSpPr/>
                <p:nvPr/>
              </p:nvCxnSpPr>
              <p:spPr>
                <a:xfrm rot="16200000" flipH="1">
                  <a:off x="1855774" y="1480678"/>
                  <a:ext cx="272312" cy="12209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80" name="Straight Connector 36"/>
                <p:cNvCxnSpPr/>
                <p:nvPr/>
              </p:nvCxnSpPr>
              <p:spPr>
                <a:xfrm>
                  <a:off x="2144718" y="1776748"/>
                  <a:ext cx="370426" cy="3145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81" name="Oval 37"/>
                <p:cNvSpPr/>
                <p:nvPr/>
              </p:nvSpPr>
              <p:spPr>
                <a:xfrm>
                  <a:off x="1753934" y="1235627"/>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82" name="Oval 38"/>
                <p:cNvSpPr/>
                <p:nvPr/>
              </p:nvSpPr>
              <p:spPr>
                <a:xfrm>
                  <a:off x="2351906" y="1930473"/>
                  <a:ext cx="237743" cy="2377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83" name="Oval 39"/>
                <p:cNvSpPr/>
                <p:nvPr/>
              </p:nvSpPr>
              <p:spPr>
                <a:xfrm>
                  <a:off x="1668328" y="2841121"/>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grpSp>
          <p:cxnSp>
            <p:nvCxnSpPr>
              <p:cNvPr id="148" name="Straight Arrow Connector 147"/>
              <p:cNvCxnSpPr/>
              <p:nvPr/>
            </p:nvCxnSpPr>
            <p:spPr>
              <a:xfrm flipH="1" flipV="1">
                <a:off x="4889690" y="1717346"/>
                <a:ext cx="456146" cy="768103"/>
              </a:xfrm>
              <a:prstGeom prst="straightConnector1">
                <a:avLst/>
              </a:prstGeom>
              <a:ln w="76200" cap="flat" cmpd="sng" algn="ctr">
                <a:solidFill>
                  <a:srgbClr val="8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cxnSp>
          <p:nvCxnSpPr>
            <p:cNvPr id="184" name="Straight Arrow Connector 183"/>
            <p:cNvCxnSpPr/>
            <p:nvPr/>
          </p:nvCxnSpPr>
          <p:spPr>
            <a:xfrm flipH="1" flipV="1">
              <a:off x="1004127" y="6187796"/>
              <a:ext cx="177866" cy="295091"/>
            </a:xfrm>
            <a:prstGeom prst="straightConnector1">
              <a:avLst/>
            </a:prstGeom>
            <a:ln w="5715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85" name="Straight Arrow Connector 184"/>
            <p:cNvCxnSpPr/>
            <p:nvPr/>
          </p:nvCxnSpPr>
          <p:spPr>
            <a:xfrm flipV="1">
              <a:off x="135721" y="5804993"/>
              <a:ext cx="117387" cy="316461"/>
            </a:xfrm>
            <a:prstGeom prst="straightConnector1">
              <a:avLst/>
            </a:prstGeom>
            <a:ln w="5715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6235969" y="3601207"/>
            <a:ext cx="2591025" cy="923330"/>
            <a:chOff x="6235969" y="3601207"/>
            <a:chExt cx="2591025" cy="923330"/>
          </a:xfrm>
        </p:grpSpPr>
        <p:sp>
          <p:nvSpPr>
            <p:cNvPr id="123" name="TextBox 122"/>
            <p:cNvSpPr txBox="1"/>
            <p:nvPr/>
          </p:nvSpPr>
          <p:spPr>
            <a:xfrm rot="19755789">
              <a:off x="6235969" y="3601207"/>
              <a:ext cx="2358439" cy="923330"/>
            </a:xfrm>
            <a:prstGeom prst="rect">
              <a:avLst/>
            </a:prstGeom>
            <a:noFill/>
            <a:ln>
              <a:solidFill>
                <a:srgbClr val="000090"/>
              </a:solidFill>
            </a:ln>
          </p:spPr>
          <p:txBody>
            <a:bodyPr wrap="square" rtlCol="0">
              <a:spAutoFit/>
            </a:bodyPr>
            <a:lstStyle/>
            <a:p>
              <a:r>
                <a:rPr lang="en-US" b="1" dirty="0" smtClean="0">
                  <a:solidFill>
                    <a:srgbClr val="000090"/>
                  </a:solidFill>
                </a:rPr>
                <a:t>High-fidelity gates</a:t>
              </a:r>
            </a:p>
            <a:p>
              <a:r>
                <a:rPr lang="en-US" dirty="0" smtClean="0">
                  <a:solidFill>
                    <a:srgbClr val="000090"/>
                  </a:solidFill>
                </a:rPr>
                <a:t>Single-</a:t>
              </a:r>
              <a:r>
                <a:rPr lang="en-US" dirty="0" err="1" smtClean="0">
                  <a:solidFill>
                    <a:srgbClr val="000090"/>
                  </a:solidFill>
                </a:rPr>
                <a:t>qubit</a:t>
              </a:r>
              <a:r>
                <a:rPr lang="en-US" dirty="0" smtClean="0">
                  <a:solidFill>
                    <a:srgbClr val="000090"/>
                  </a:solidFill>
                </a:rPr>
                <a:t>: 99.993%</a:t>
              </a:r>
            </a:p>
            <a:p>
              <a:r>
                <a:rPr lang="en-US" dirty="0" smtClean="0">
                  <a:solidFill>
                    <a:srgbClr val="000090"/>
                  </a:solidFill>
                </a:rPr>
                <a:t>Two-</a:t>
              </a:r>
              <a:r>
                <a:rPr lang="en-US" dirty="0" err="1" smtClean="0">
                  <a:solidFill>
                    <a:srgbClr val="000090"/>
                  </a:solidFill>
                </a:rPr>
                <a:t>qubit</a:t>
              </a:r>
              <a:r>
                <a:rPr lang="en-US" dirty="0" smtClean="0">
                  <a:solidFill>
                    <a:srgbClr val="000090"/>
                  </a:solidFill>
                </a:rPr>
                <a:t>: 99.2%</a:t>
              </a:r>
              <a:endParaRPr lang="en-US" dirty="0">
                <a:solidFill>
                  <a:srgbClr val="000090"/>
                </a:solidFill>
              </a:endParaRPr>
            </a:p>
          </p:txBody>
        </p:sp>
        <p:sp>
          <p:nvSpPr>
            <p:cNvPr id="2" name="TextBox 1"/>
            <p:cNvSpPr txBox="1"/>
            <p:nvPr/>
          </p:nvSpPr>
          <p:spPr>
            <a:xfrm rot="19747092">
              <a:off x="7257334" y="4231431"/>
              <a:ext cx="1569660" cy="276999"/>
            </a:xfrm>
            <a:prstGeom prst="rect">
              <a:avLst/>
            </a:prstGeom>
            <a:noFill/>
          </p:spPr>
          <p:txBody>
            <a:bodyPr wrap="none" rtlCol="0">
              <a:spAutoFit/>
            </a:bodyPr>
            <a:lstStyle/>
            <a:p>
              <a:r>
                <a:rPr lang="en-US" sz="1200" dirty="0" err="1" smtClean="0"/>
                <a:t>Rong</a:t>
              </a:r>
              <a:r>
                <a:rPr lang="en-US" sz="1200" dirty="0" smtClean="0"/>
                <a:t> et al. 2015 </a:t>
              </a:r>
              <a:r>
                <a:rPr lang="en-US" sz="1200" dirty="0" err="1" smtClean="0"/>
                <a:t>ArXiv</a:t>
              </a:r>
              <a:endParaRPr lang="en-US" sz="1200" dirty="0"/>
            </a:p>
          </p:txBody>
        </p:sp>
      </p:grpSp>
      <p:grpSp>
        <p:nvGrpSpPr>
          <p:cNvPr id="5" name="Group 4"/>
          <p:cNvGrpSpPr/>
          <p:nvPr/>
        </p:nvGrpSpPr>
        <p:grpSpPr>
          <a:xfrm>
            <a:off x="3261695" y="3406649"/>
            <a:ext cx="2829226" cy="1512769"/>
            <a:chOff x="3261695" y="3406649"/>
            <a:chExt cx="2829226" cy="1512769"/>
          </a:xfrm>
        </p:grpSpPr>
        <p:sp>
          <p:nvSpPr>
            <p:cNvPr id="139" name="TextBox 138"/>
            <p:cNvSpPr txBox="1"/>
            <p:nvPr/>
          </p:nvSpPr>
          <p:spPr>
            <a:xfrm rot="1195689">
              <a:off x="3732482" y="3406649"/>
              <a:ext cx="2358439" cy="923330"/>
            </a:xfrm>
            <a:prstGeom prst="rect">
              <a:avLst/>
            </a:prstGeom>
            <a:noFill/>
            <a:ln>
              <a:solidFill>
                <a:srgbClr val="000090"/>
              </a:solidFill>
            </a:ln>
          </p:spPr>
          <p:txBody>
            <a:bodyPr wrap="square" rtlCol="0">
              <a:spAutoFit/>
            </a:bodyPr>
            <a:lstStyle/>
            <a:p>
              <a:r>
                <a:rPr lang="en-US" b="1" dirty="0" smtClean="0">
                  <a:solidFill>
                    <a:srgbClr val="000090"/>
                  </a:solidFill>
                </a:rPr>
                <a:t>3-bit quantum error correction </a:t>
              </a:r>
              <a:r>
                <a:rPr lang="en-US" dirty="0" smtClean="0">
                  <a:solidFill>
                    <a:srgbClr val="000090"/>
                  </a:solidFill>
                </a:rPr>
                <a:t>(2-3 nuclear spins)</a:t>
              </a:r>
              <a:endParaRPr lang="en-US" dirty="0">
                <a:solidFill>
                  <a:srgbClr val="000090"/>
                </a:solidFill>
              </a:endParaRPr>
            </a:p>
          </p:txBody>
        </p:sp>
        <p:sp>
          <p:nvSpPr>
            <p:cNvPr id="4" name="TextBox 3"/>
            <p:cNvSpPr txBox="1"/>
            <p:nvPr/>
          </p:nvSpPr>
          <p:spPr>
            <a:xfrm rot="1198362">
              <a:off x="3261695" y="4273087"/>
              <a:ext cx="2808281" cy="646331"/>
            </a:xfrm>
            <a:prstGeom prst="rect">
              <a:avLst/>
            </a:prstGeom>
            <a:noFill/>
          </p:spPr>
          <p:txBody>
            <a:bodyPr wrap="none" rtlCol="0">
              <a:spAutoFit/>
            </a:bodyPr>
            <a:lstStyle/>
            <a:p>
              <a:r>
                <a:rPr lang="en-US" sz="1200" dirty="0" err="1" smtClean="0"/>
                <a:t>Waldherr</a:t>
              </a:r>
              <a:r>
                <a:rPr lang="en-US" sz="1200" dirty="0" smtClean="0"/>
                <a:t> et al. Nature 506, 204 (2014)</a:t>
              </a:r>
            </a:p>
            <a:p>
              <a:r>
                <a:rPr lang="en-US" sz="1200" dirty="0" err="1" smtClean="0"/>
                <a:t>Taminiau</a:t>
              </a:r>
              <a:r>
                <a:rPr lang="en-US" sz="1200" dirty="0" smtClean="0"/>
                <a:t> et al. Nature Nano 9, 171 (2014)</a:t>
              </a:r>
            </a:p>
            <a:p>
              <a:endParaRPr lang="en-US" sz="1200" dirty="0"/>
            </a:p>
          </p:txBody>
        </p:sp>
      </p:grpSp>
    </p:spTree>
    <p:custDataLst>
      <p:tags r:id="rId1"/>
    </p:custDataLst>
    <p:extLst>
      <p:ext uri="{BB962C8B-B14F-4D97-AF65-F5344CB8AC3E}">
        <p14:creationId xmlns:p14="http://schemas.microsoft.com/office/powerpoint/2010/main" val="25013291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9" grpId="0"/>
      <p:bldP spid="72" grpId="0"/>
      <p:bldP spid="142" grpId="1"/>
      <p:bldP spid="143" grpId="0"/>
      <p:bldP spid="144" grpId="0"/>
      <p:bldP spid="14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Magnetic dipolar interactions</a:t>
            </a:r>
            <a:endParaRPr lang="en-US" sz="2800" b="1" dirty="0">
              <a:solidFill>
                <a:schemeClr val="bg1"/>
              </a:solidFill>
            </a:endParaRPr>
          </a:p>
        </p:txBody>
      </p:sp>
      <p:grpSp>
        <p:nvGrpSpPr>
          <p:cNvPr id="127" name="Group 126"/>
          <p:cNvGrpSpPr/>
          <p:nvPr/>
        </p:nvGrpSpPr>
        <p:grpSpPr>
          <a:xfrm>
            <a:off x="6780237" y="635989"/>
            <a:ext cx="1689351" cy="1508575"/>
            <a:chOff x="6780237" y="635989"/>
            <a:chExt cx="1689351" cy="1508575"/>
          </a:xfrm>
        </p:grpSpPr>
        <p:grpSp>
          <p:nvGrpSpPr>
            <p:cNvPr id="59" name="Group 58"/>
            <p:cNvGrpSpPr/>
            <p:nvPr/>
          </p:nvGrpSpPr>
          <p:grpSpPr>
            <a:xfrm>
              <a:off x="6780237" y="672123"/>
              <a:ext cx="1689351" cy="1472441"/>
              <a:chOff x="3611204" y="955493"/>
              <a:chExt cx="2817313" cy="2705257"/>
            </a:xfrm>
          </p:grpSpPr>
          <p:grpSp>
            <p:nvGrpSpPr>
              <p:cNvPr id="75" name="Group 3"/>
              <p:cNvGrpSpPr/>
              <p:nvPr/>
            </p:nvGrpSpPr>
            <p:grpSpPr>
              <a:xfrm flipH="1">
                <a:off x="3611204" y="955493"/>
                <a:ext cx="2817313" cy="2705257"/>
                <a:chOff x="643411" y="1162760"/>
                <a:chExt cx="1946238" cy="1935145"/>
              </a:xfrm>
            </p:grpSpPr>
            <p:sp>
              <p:nvSpPr>
                <p:cNvPr id="79" name="Oval 78"/>
                <p:cNvSpPr/>
                <p:nvPr/>
              </p:nvSpPr>
              <p:spPr>
                <a:xfrm>
                  <a:off x="643411" y="1810877"/>
                  <a:ext cx="210312" cy="2103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82" name="Straight Connector 81"/>
                <p:cNvCxnSpPr/>
                <p:nvPr/>
              </p:nvCxnSpPr>
              <p:spPr>
                <a:xfrm rot="10800000" flipH="1">
                  <a:off x="766577" y="1610294"/>
                  <a:ext cx="397659" cy="29326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3" name="Oval 82"/>
                <p:cNvSpPr/>
                <p:nvPr/>
              </p:nvSpPr>
              <p:spPr>
                <a:xfrm>
                  <a:off x="2199844" y="1196598"/>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84" name="Oval 83"/>
                <p:cNvSpPr/>
                <p:nvPr/>
              </p:nvSpPr>
              <p:spPr>
                <a:xfrm>
                  <a:off x="998539" y="152823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88" name="Oval 87"/>
                <p:cNvSpPr/>
                <p:nvPr/>
              </p:nvSpPr>
              <p:spPr>
                <a:xfrm>
                  <a:off x="1211654" y="1164471"/>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90" name="Oval 89"/>
                <p:cNvSpPr/>
                <p:nvPr/>
              </p:nvSpPr>
              <p:spPr>
                <a:xfrm>
                  <a:off x="673100" y="1190624"/>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91" name="Oval 90"/>
                <p:cNvSpPr/>
                <p:nvPr/>
              </p:nvSpPr>
              <p:spPr>
                <a:xfrm>
                  <a:off x="895921" y="2214142"/>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92" name="Oval 91"/>
                <p:cNvSpPr/>
                <p:nvPr/>
              </p:nvSpPr>
              <p:spPr>
                <a:xfrm>
                  <a:off x="1824037" y="1756835"/>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93" name="Oval 92"/>
                <p:cNvSpPr/>
                <p:nvPr/>
              </p:nvSpPr>
              <p:spPr>
                <a:xfrm>
                  <a:off x="1290637" y="2378143"/>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94" name="Straight Connector 13"/>
                <p:cNvCxnSpPr>
                  <a:stCxn id="90" idx="5"/>
                </p:cNvCxnSpPr>
                <p:nvPr/>
              </p:nvCxnSpPr>
              <p:spPr>
                <a:xfrm rot="16200000" flipH="1">
                  <a:off x="885872" y="1415567"/>
                  <a:ext cx="181541" cy="1700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5400000" flipH="1" flipV="1">
                  <a:off x="1113422" y="1342271"/>
                  <a:ext cx="270830" cy="13917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6" name="Oval 95"/>
                <p:cNvSpPr/>
                <p:nvPr/>
              </p:nvSpPr>
              <p:spPr>
                <a:xfrm>
                  <a:off x="1231373" y="2445616"/>
                  <a:ext cx="237743" cy="23774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00"/>
                </a:p>
              </p:txBody>
            </p:sp>
            <p:cxnSp>
              <p:nvCxnSpPr>
                <p:cNvPr id="97" name="Straight Connector 96"/>
                <p:cNvCxnSpPr/>
                <p:nvPr/>
              </p:nvCxnSpPr>
              <p:spPr>
                <a:xfrm>
                  <a:off x="1170783" y="2427096"/>
                  <a:ext cx="139174" cy="11516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8" name="Oval 97"/>
                <p:cNvSpPr/>
                <p:nvPr/>
              </p:nvSpPr>
              <p:spPr>
                <a:xfrm>
                  <a:off x="792204" y="2730872"/>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99" name="Straight Connector 98"/>
                <p:cNvCxnSpPr/>
                <p:nvPr/>
              </p:nvCxnSpPr>
              <p:spPr>
                <a:xfrm flipV="1">
                  <a:off x="929132" y="2634505"/>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rot="10800000" flipH="1" flipV="1">
                  <a:off x="1404406" y="2602297"/>
                  <a:ext cx="386818" cy="38479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1409129" y="2252882"/>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2" name="Oval 21"/>
                <p:cNvSpPr/>
                <p:nvPr/>
              </p:nvSpPr>
              <p:spPr>
                <a:xfrm>
                  <a:off x="1656977" y="2143493"/>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03" name="Straight Connector 22"/>
                <p:cNvCxnSpPr/>
                <p:nvPr/>
              </p:nvCxnSpPr>
              <p:spPr>
                <a:xfrm>
                  <a:off x="1791224" y="2276780"/>
                  <a:ext cx="370426" cy="33767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4" name="Oval 23"/>
                <p:cNvSpPr/>
                <p:nvPr/>
              </p:nvSpPr>
              <p:spPr>
                <a:xfrm>
                  <a:off x="2032939" y="2461689"/>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05" name="Straight Connector 24"/>
                <p:cNvCxnSpPr/>
                <p:nvPr/>
              </p:nvCxnSpPr>
              <p:spPr>
                <a:xfrm rot="5400000" flipH="1" flipV="1">
                  <a:off x="1704749" y="1956980"/>
                  <a:ext cx="279296" cy="111680"/>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6" name="Oval 25"/>
                <p:cNvSpPr/>
                <p:nvPr/>
              </p:nvSpPr>
              <p:spPr>
                <a:xfrm>
                  <a:off x="1408639" y="1868326"/>
                  <a:ext cx="292608" cy="292608"/>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07" name="Rectangle 26"/>
                <p:cNvSpPr/>
                <p:nvPr/>
              </p:nvSpPr>
              <p:spPr>
                <a:xfrm rot="2441537">
                  <a:off x="1146709" y="1770113"/>
                  <a:ext cx="343428"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08" name="Rectangle 27"/>
                <p:cNvSpPr/>
                <p:nvPr/>
              </p:nvSpPr>
              <p:spPr>
                <a:xfrm rot="19702570">
                  <a:off x="1629897" y="1813491"/>
                  <a:ext cx="373119" cy="78585"/>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09" name="Rectangle 28"/>
                <p:cNvSpPr/>
                <p:nvPr/>
              </p:nvSpPr>
              <p:spPr>
                <a:xfrm rot="2876004">
                  <a:off x="1629208" y="2125005"/>
                  <a:ext cx="117660" cy="76454"/>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10" name="Rectangle 29"/>
                <p:cNvSpPr/>
                <p:nvPr/>
              </p:nvSpPr>
              <p:spPr>
                <a:xfrm rot="17408157">
                  <a:off x="1267976" y="2234042"/>
                  <a:ext cx="378817"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11" name="Straight Connector 30"/>
                <p:cNvCxnSpPr/>
                <p:nvPr/>
              </p:nvCxnSpPr>
              <p:spPr>
                <a:xfrm rot="5400000" flipH="1" flipV="1">
                  <a:off x="2045406" y="1376642"/>
                  <a:ext cx="324598" cy="18544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2" name="TextBox 31"/>
                <p:cNvSpPr txBox="1"/>
                <p:nvPr/>
              </p:nvSpPr>
              <p:spPr>
                <a:xfrm>
                  <a:off x="1145192" y="2647236"/>
                  <a:ext cx="333670" cy="308226"/>
                </a:xfrm>
                <a:prstGeom prst="rect">
                  <a:avLst/>
                </a:prstGeom>
                <a:noFill/>
              </p:spPr>
              <p:txBody>
                <a:bodyPr wrap="square" rtlCol="0">
                  <a:spAutoFit/>
                </a:bodyPr>
                <a:lstStyle/>
                <a:p>
                  <a:r>
                    <a:rPr lang="en-US" sz="2200" dirty="0" smtClean="0">
                      <a:solidFill>
                        <a:srgbClr val="B41746"/>
                      </a:solidFill>
                    </a:rPr>
                    <a:t>N</a:t>
                  </a:r>
                  <a:endParaRPr lang="en-US" sz="2200" dirty="0">
                    <a:solidFill>
                      <a:srgbClr val="B41746"/>
                    </a:solidFill>
                  </a:endParaRPr>
                </a:p>
              </p:txBody>
            </p:sp>
            <p:sp>
              <p:nvSpPr>
                <p:cNvPr id="113" name="TextBox 32"/>
                <p:cNvSpPr txBox="1"/>
                <p:nvPr/>
              </p:nvSpPr>
              <p:spPr>
                <a:xfrm>
                  <a:off x="1396941" y="1162760"/>
                  <a:ext cx="315636" cy="710411"/>
                </a:xfrm>
                <a:prstGeom prst="rect">
                  <a:avLst/>
                </a:prstGeom>
                <a:noFill/>
              </p:spPr>
              <p:txBody>
                <a:bodyPr wrap="square" rtlCol="0">
                  <a:spAutoFit/>
                </a:bodyPr>
                <a:lstStyle/>
                <a:p>
                  <a:r>
                    <a:rPr lang="en-US" sz="2200" dirty="0"/>
                    <a:t>V</a:t>
                  </a:r>
                </a:p>
              </p:txBody>
            </p:sp>
            <p:sp>
              <p:nvSpPr>
                <p:cNvPr id="114" name="Oval 34"/>
                <p:cNvSpPr/>
                <p:nvPr/>
              </p:nvSpPr>
              <p:spPr>
                <a:xfrm>
                  <a:off x="1959465" y="1604432"/>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15" name="Straight Connector 35"/>
                <p:cNvCxnSpPr/>
                <p:nvPr/>
              </p:nvCxnSpPr>
              <p:spPr>
                <a:xfrm rot="16200000" flipH="1">
                  <a:off x="1855774" y="1480678"/>
                  <a:ext cx="272312" cy="12209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6" name="Straight Connector 36"/>
                <p:cNvCxnSpPr/>
                <p:nvPr/>
              </p:nvCxnSpPr>
              <p:spPr>
                <a:xfrm>
                  <a:off x="2144718" y="1776748"/>
                  <a:ext cx="370426" cy="3145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7" name="Oval 37"/>
                <p:cNvSpPr/>
                <p:nvPr/>
              </p:nvSpPr>
              <p:spPr>
                <a:xfrm>
                  <a:off x="1753934" y="1235627"/>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18" name="Oval 38"/>
                <p:cNvSpPr/>
                <p:nvPr/>
              </p:nvSpPr>
              <p:spPr>
                <a:xfrm>
                  <a:off x="2351906" y="1930473"/>
                  <a:ext cx="237743" cy="2377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19" name="Oval 39"/>
                <p:cNvSpPr/>
                <p:nvPr/>
              </p:nvSpPr>
              <p:spPr>
                <a:xfrm>
                  <a:off x="1668328" y="2841121"/>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grpSp>
          <p:cxnSp>
            <p:nvCxnSpPr>
              <p:cNvPr id="126" name="Straight Arrow Connector 125"/>
              <p:cNvCxnSpPr/>
              <p:nvPr/>
            </p:nvCxnSpPr>
            <p:spPr>
              <a:xfrm flipH="1" flipV="1">
                <a:off x="4889690" y="1717346"/>
                <a:ext cx="456146" cy="768103"/>
              </a:xfrm>
              <a:prstGeom prst="straightConnector1">
                <a:avLst/>
              </a:prstGeom>
              <a:ln w="76200" cap="flat" cmpd="sng" algn="ctr">
                <a:solidFill>
                  <a:srgbClr val="8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cxnSp>
          <p:nvCxnSpPr>
            <p:cNvPr id="132" name="Straight Arrow Connector 131"/>
            <p:cNvCxnSpPr/>
            <p:nvPr/>
          </p:nvCxnSpPr>
          <p:spPr>
            <a:xfrm flipH="1" flipV="1">
              <a:off x="7725167" y="1545551"/>
              <a:ext cx="177866" cy="295091"/>
            </a:xfrm>
            <a:prstGeom prst="straightConnector1">
              <a:avLst/>
            </a:prstGeom>
            <a:ln w="5715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flipV="1">
              <a:off x="7369063" y="635989"/>
              <a:ext cx="117387" cy="316461"/>
            </a:xfrm>
            <a:prstGeom prst="straightConnector1">
              <a:avLst/>
            </a:prstGeom>
            <a:ln w="5715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2" name="Group 1"/>
          <p:cNvGrpSpPr/>
          <p:nvPr/>
        </p:nvGrpSpPr>
        <p:grpSpPr>
          <a:xfrm>
            <a:off x="67934" y="5294987"/>
            <a:ext cx="1689351" cy="1472441"/>
            <a:chOff x="67934" y="5294987"/>
            <a:chExt cx="1689351" cy="1472441"/>
          </a:xfrm>
        </p:grpSpPr>
        <p:grpSp>
          <p:nvGrpSpPr>
            <p:cNvPr id="63" name="Group 62"/>
            <p:cNvGrpSpPr/>
            <p:nvPr/>
          </p:nvGrpSpPr>
          <p:grpSpPr>
            <a:xfrm>
              <a:off x="67934" y="5294987"/>
              <a:ext cx="1689351" cy="1472441"/>
              <a:chOff x="3611204" y="955493"/>
              <a:chExt cx="2817313" cy="2705257"/>
            </a:xfrm>
          </p:grpSpPr>
          <p:grpSp>
            <p:nvGrpSpPr>
              <p:cNvPr id="64" name="Group 3"/>
              <p:cNvGrpSpPr/>
              <p:nvPr/>
            </p:nvGrpSpPr>
            <p:grpSpPr>
              <a:xfrm flipH="1">
                <a:off x="3611204" y="955493"/>
                <a:ext cx="2817313" cy="2705257"/>
                <a:chOff x="643411" y="1162760"/>
                <a:chExt cx="1946238" cy="1935145"/>
              </a:xfrm>
            </p:grpSpPr>
            <p:sp>
              <p:nvSpPr>
                <p:cNvPr id="67" name="Oval 66"/>
                <p:cNvSpPr/>
                <p:nvPr/>
              </p:nvSpPr>
              <p:spPr>
                <a:xfrm>
                  <a:off x="643411" y="1810877"/>
                  <a:ext cx="210312" cy="2103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68" name="Straight Connector 67"/>
                <p:cNvCxnSpPr/>
                <p:nvPr/>
              </p:nvCxnSpPr>
              <p:spPr>
                <a:xfrm rot="10800000" flipH="1">
                  <a:off x="766577" y="1610294"/>
                  <a:ext cx="397659" cy="29326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0" name="Oval 69"/>
                <p:cNvSpPr/>
                <p:nvPr/>
              </p:nvSpPr>
              <p:spPr>
                <a:xfrm>
                  <a:off x="2199844" y="1196598"/>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71" name="Oval 70"/>
                <p:cNvSpPr/>
                <p:nvPr/>
              </p:nvSpPr>
              <p:spPr>
                <a:xfrm>
                  <a:off x="998539" y="152823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73" name="Oval 72"/>
                <p:cNvSpPr/>
                <p:nvPr/>
              </p:nvSpPr>
              <p:spPr>
                <a:xfrm>
                  <a:off x="1211654" y="1164471"/>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74" name="Oval 73"/>
                <p:cNvSpPr/>
                <p:nvPr/>
              </p:nvSpPr>
              <p:spPr>
                <a:xfrm>
                  <a:off x="673100" y="1190624"/>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76" name="Oval 75"/>
                <p:cNvSpPr/>
                <p:nvPr/>
              </p:nvSpPr>
              <p:spPr>
                <a:xfrm>
                  <a:off x="895921" y="2214142"/>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77" name="Oval 76"/>
                <p:cNvSpPr/>
                <p:nvPr/>
              </p:nvSpPr>
              <p:spPr>
                <a:xfrm>
                  <a:off x="1824037" y="1756835"/>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78" name="Oval 77"/>
                <p:cNvSpPr/>
                <p:nvPr/>
              </p:nvSpPr>
              <p:spPr>
                <a:xfrm>
                  <a:off x="1290637" y="2378143"/>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80" name="Straight Connector 13"/>
                <p:cNvCxnSpPr>
                  <a:stCxn id="74" idx="5"/>
                </p:cNvCxnSpPr>
                <p:nvPr/>
              </p:nvCxnSpPr>
              <p:spPr>
                <a:xfrm rot="16200000" flipH="1">
                  <a:off x="885872" y="1415567"/>
                  <a:ext cx="181541" cy="1700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400000" flipH="1" flipV="1">
                  <a:off x="1113422" y="1342271"/>
                  <a:ext cx="270830" cy="13917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5" name="Oval 84"/>
                <p:cNvSpPr/>
                <p:nvPr/>
              </p:nvSpPr>
              <p:spPr>
                <a:xfrm>
                  <a:off x="1231373" y="2445616"/>
                  <a:ext cx="237743" cy="23774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00"/>
                </a:p>
              </p:txBody>
            </p:sp>
            <p:cxnSp>
              <p:nvCxnSpPr>
                <p:cNvPr id="86" name="Straight Connector 85"/>
                <p:cNvCxnSpPr/>
                <p:nvPr/>
              </p:nvCxnSpPr>
              <p:spPr>
                <a:xfrm>
                  <a:off x="1170783" y="2427096"/>
                  <a:ext cx="139174" cy="11516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7" name="Oval 86"/>
                <p:cNvSpPr/>
                <p:nvPr/>
              </p:nvSpPr>
              <p:spPr>
                <a:xfrm>
                  <a:off x="792204" y="2730872"/>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89" name="Straight Connector 88"/>
                <p:cNvCxnSpPr/>
                <p:nvPr/>
              </p:nvCxnSpPr>
              <p:spPr>
                <a:xfrm flipV="1">
                  <a:off x="929132" y="2634505"/>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rot="10800000" flipH="1" flipV="1">
                  <a:off x="1404406" y="2602297"/>
                  <a:ext cx="386818" cy="38479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V="1">
                  <a:off x="1409129" y="2252882"/>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2" name="Oval 21"/>
                <p:cNvSpPr/>
                <p:nvPr/>
              </p:nvSpPr>
              <p:spPr>
                <a:xfrm>
                  <a:off x="1656977" y="2143493"/>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23" name="Straight Connector 22"/>
                <p:cNvCxnSpPr/>
                <p:nvPr/>
              </p:nvCxnSpPr>
              <p:spPr>
                <a:xfrm>
                  <a:off x="1791224" y="2276780"/>
                  <a:ext cx="370426" cy="33767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4" name="Oval 23"/>
                <p:cNvSpPr/>
                <p:nvPr/>
              </p:nvSpPr>
              <p:spPr>
                <a:xfrm>
                  <a:off x="2032939" y="2461689"/>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25" name="Straight Connector 24"/>
                <p:cNvCxnSpPr/>
                <p:nvPr/>
              </p:nvCxnSpPr>
              <p:spPr>
                <a:xfrm rot="5400000" flipH="1" flipV="1">
                  <a:off x="1704749" y="1956980"/>
                  <a:ext cx="279296" cy="111680"/>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4" name="Oval 25"/>
                <p:cNvSpPr/>
                <p:nvPr/>
              </p:nvSpPr>
              <p:spPr>
                <a:xfrm>
                  <a:off x="1408639" y="1868326"/>
                  <a:ext cx="292608" cy="292608"/>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46" name="Rectangle 26"/>
                <p:cNvSpPr/>
                <p:nvPr/>
              </p:nvSpPr>
              <p:spPr>
                <a:xfrm rot="2441537">
                  <a:off x="1146709" y="1770113"/>
                  <a:ext cx="343428"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7" name="Rectangle 27"/>
                <p:cNvSpPr/>
                <p:nvPr/>
              </p:nvSpPr>
              <p:spPr>
                <a:xfrm rot="19702570">
                  <a:off x="1629897" y="1813491"/>
                  <a:ext cx="373119" cy="78585"/>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8" name="Rectangle 28"/>
                <p:cNvSpPr/>
                <p:nvPr/>
              </p:nvSpPr>
              <p:spPr>
                <a:xfrm rot="2876004">
                  <a:off x="1629208" y="2125005"/>
                  <a:ext cx="117660" cy="76454"/>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9" name="Rectangle 29"/>
                <p:cNvSpPr/>
                <p:nvPr/>
              </p:nvSpPr>
              <p:spPr>
                <a:xfrm rot="17408157">
                  <a:off x="1267976" y="2234042"/>
                  <a:ext cx="378817"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50" name="Straight Connector 30"/>
                <p:cNvCxnSpPr/>
                <p:nvPr/>
              </p:nvCxnSpPr>
              <p:spPr>
                <a:xfrm rot="5400000" flipH="1" flipV="1">
                  <a:off x="2045406" y="1376642"/>
                  <a:ext cx="324598" cy="18544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1" name="TextBox 31"/>
                <p:cNvSpPr txBox="1"/>
                <p:nvPr/>
              </p:nvSpPr>
              <p:spPr>
                <a:xfrm>
                  <a:off x="1145192" y="2647236"/>
                  <a:ext cx="333670" cy="308226"/>
                </a:xfrm>
                <a:prstGeom prst="rect">
                  <a:avLst/>
                </a:prstGeom>
                <a:noFill/>
              </p:spPr>
              <p:txBody>
                <a:bodyPr wrap="square" rtlCol="0">
                  <a:spAutoFit/>
                </a:bodyPr>
                <a:lstStyle/>
                <a:p>
                  <a:r>
                    <a:rPr lang="en-US" sz="2200" dirty="0" smtClean="0">
                      <a:solidFill>
                        <a:srgbClr val="B41746"/>
                      </a:solidFill>
                    </a:rPr>
                    <a:t>N</a:t>
                  </a:r>
                  <a:endParaRPr lang="en-US" sz="2200" dirty="0">
                    <a:solidFill>
                      <a:srgbClr val="B41746"/>
                    </a:solidFill>
                  </a:endParaRPr>
                </a:p>
              </p:txBody>
            </p:sp>
            <p:sp>
              <p:nvSpPr>
                <p:cNvPr id="152" name="TextBox 32"/>
                <p:cNvSpPr txBox="1"/>
                <p:nvPr/>
              </p:nvSpPr>
              <p:spPr>
                <a:xfrm>
                  <a:off x="1396941" y="1162760"/>
                  <a:ext cx="315636" cy="710411"/>
                </a:xfrm>
                <a:prstGeom prst="rect">
                  <a:avLst/>
                </a:prstGeom>
                <a:noFill/>
              </p:spPr>
              <p:txBody>
                <a:bodyPr wrap="square" rtlCol="0">
                  <a:spAutoFit/>
                </a:bodyPr>
                <a:lstStyle/>
                <a:p>
                  <a:r>
                    <a:rPr lang="en-US" sz="2200" dirty="0"/>
                    <a:t>V</a:t>
                  </a:r>
                </a:p>
              </p:txBody>
            </p:sp>
            <p:sp>
              <p:nvSpPr>
                <p:cNvPr id="153" name="Oval 34"/>
                <p:cNvSpPr/>
                <p:nvPr/>
              </p:nvSpPr>
              <p:spPr>
                <a:xfrm>
                  <a:off x="1959465" y="1604432"/>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54" name="Straight Connector 35"/>
                <p:cNvCxnSpPr/>
                <p:nvPr/>
              </p:nvCxnSpPr>
              <p:spPr>
                <a:xfrm rot="16200000" flipH="1">
                  <a:off x="1855774" y="1480678"/>
                  <a:ext cx="272312" cy="12209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5" name="Straight Connector 36"/>
                <p:cNvCxnSpPr/>
                <p:nvPr/>
              </p:nvCxnSpPr>
              <p:spPr>
                <a:xfrm>
                  <a:off x="2144718" y="1776748"/>
                  <a:ext cx="370426" cy="3145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6" name="Oval 37"/>
                <p:cNvSpPr/>
                <p:nvPr/>
              </p:nvSpPr>
              <p:spPr>
                <a:xfrm>
                  <a:off x="1753934" y="1235627"/>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57" name="Oval 38"/>
                <p:cNvSpPr/>
                <p:nvPr/>
              </p:nvSpPr>
              <p:spPr>
                <a:xfrm>
                  <a:off x="2351906" y="1930473"/>
                  <a:ext cx="237743" cy="2377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58" name="Oval 39"/>
                <p:cNvSpPr/>
                <p:nvPr/>
              </p:nvSpPr>
              <p:spPr>
                <a:xfrm>
                  <a:off x="1668328" y="2841121"/>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grpSp>
          <p:cxnSp>
            <p:nvCxnSpPr>
              <p:cNvPr id="65" name="Straight Arrow Connector 64"/>
              <p:cNvCxnSpPr/>
              <p:nvPr/>
            </p:nvCxnSpPr>
            <p:spPr>
              <a:xfrm flipH="1" flipV="1">
                <a:off x="4889690" y="1717346"/>
                <a:ext cx="456146" cy="768103"/>
              </a:xfrm>
              <a:prstGeom prst="straightConnector1">
                <a:avLst/>
              </a:prstGeom>
              <a:ln w="76200" cap="flat" cmpd="sng" algn="ctr">
                <a:solidFill>
                  <a:srgbClr val="8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cxnSp>
          <p:nvCxnSpPr>
            <p:cNvPr id="159" name="Straight Arrow Connector 158"/>
            <p:cNvCxnSpPr/>
            <p:nvPr/>
          </p:nvCxnSpPr>
          <p:spPr>
            <a:xfrm flipH="1" flipV="1">
              <a:off x="1004127" y="6187796"/>
              <a:ext cx="177866" cy="295091"/>
            </a:xfrm>
            <a:prstGeom prst="straightConnector1">
              <a:avLst/>
            </a:prstGeom>
            <a:ln w="5715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V="1">
              <a:off x="135721" y="5804993"/>
              <a:ext cx="117387" cy="316461"/>
            </a:xfrm>
            <a:prstGeom prst="straightConnector1">
              <a:avLst/>
            </a:prstGeom>
            <a:ln w="5715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39720" y="694743"/>
            <a:ext cx="5472506" cy="1881896"/>
            <a:chOff x="439720" y="694743"/>
            <a:chExt cx="5472506" cy="1881896"/>
          </a:xfrm>
        </p:grpSpPr>
        <p:grpSp>
          <p:nvGrpSpPr>
            <p:cNvPr id="7" name="Group 6"/>
            <p:cNvGrpSpPr/>
            <p:nvPr/>
          </p:nvGrpSpPr>
          <p:grpSpPr>
            <a:xfrm>
              <a:off x="600207" y="1064362"/>
              <a:ext cx="4577820" cy="1512277"/>
              <a:chOff x="600207" y="1064362"/>
              <a:chExt cx="4577820" cy="1512277"/>
            </a:xfrm>
          </p:grpSpPr>
          <p:pic>
            <p:nvPicPr>
              <p:cNvPr id="4" name="Picture 3"/>
              <p:cNvPicPr>
                <a:picLocks noChangeAspect="1"/>
              </p:cNvPicPr>
              <p:nvPr/>
            </p:nvPicPr>
            <p:blipFill>
              <a:blip r:embed="rId4"/>
              <a:srcRect r="2930" b="8586"/>
              <a:stretch>
                <a:fillRect/>
              </a:stretch>
            </p:blipFill>
            <p:spPr>
              <a:xfrm>
                <a:off x="600207" y="1064362"/>
                <a:ext cx="3325014" cy="1512277"/>
              </a:xfrm>
              <a:prstGeom prst="rect">
                <a:avLst/>
              </a:prstGeom>
            </p:spPr>
          </p:pic>
          <p:sp>
            <p:nvSpPr>
              <p:cNvPr id="5" name="TextBox 4"/>
              <p:cNvSpPr txBox="1"/>
              <p:nvPr/>
            </p:nvSpPr>
            <p:spPr>
              <a:xfrm>
                <a:off x="3925221" y="1872503"/>
                <a:ext cx="1252806" cy="461665"/>
              </a:xfrm>
              <a:prstGeom prst="rect">
                <a:avLst/>
              </a:prstGeom>
              <a:noFill/>
            </p:spPr>
            <p:txBody>
              <a:bodyPr wrap="square" rtlCol="0">
                <a:spAutoFit/>
              </a:bodyPr>
              <a:lstStyle/>
              <a:p>
                <a:r>
                  <a:rPr lang="en-US" sz="1200" dirty="0" err="1" smtClean="0"/>
                  <a:t>Dolde</a:t>
                </a:r>
                <a:r>
                  <a:rPr lang="en-US" sz="1200" dirty="0" smtClean="0"/>
                  <a:t> et al. 2013 Nat. Phys.</a:t>
                </a:r>
                <a:endParaRPr lang="en-US" sz="1200" dirty="0"/>
              </a:p>
            </p:txBody>
          </p:sp>
        </p:grpSp>
        <p:sp>
          <p:nvSpPr>
            <p:cNvPr id="6" name="TextBox 5"/>
            <p:cNvSpPr txBox="1"/>
            <p:nvPr/>
          </p:nvSpPr>
          <p:spPr>
            <a:xfrm>
              <a:off x="439720" y="694743"/>
              <a:ext cx="3216934" cy="369332"/>
            </a:xfrm>
            <a:prstGeom prst="rect">
              <a:avLst/>
            </a:prstGeom>
            <a:noFill/>
          </p:spPr>
          <p:txBody>
            <a:bodyPr wrap="none" rtlCol="0">
              <a:spAutoFit/>
            </a:bodyPr>
            <a:lstStyle/>
            <a:p>
              <a:r>
                <a:rPr lang="en-US" b="1" dirty="0" smtClean="0"/>
                <a:t>Requires closely-spaced defects</a:t>
              </a:r>
              <a:endParaRPr lang="en-US" b="1" dirty="0"/>
            </a:p>
          </p:txBody>
        </p:sp>
        <p:sp>
          <p:nvSpPr>
            <p:cNvPr id="8" name="TextBox 7"/>
            <p:cNvSpPr txBox="1"/>
            <p:nvPr/>
          </p:nvSpPr>
          <p:spPr>
            <a:xfrm>
              <a:off x="4041591" y="1208984"/>
              <a:ext cx="1870635" cy="646331"/>
            </a:xfrm>
            <a:prstGeom prst="rect">
              <a:avLst/>
            </a:prstGeom>
            <a:noFill/>
          </p:spPr>
          <p:txBody>
            <a:bodyPr wrap="square" rtlCol="0">
              <a:spAutoFit/>
            </a:bodyPr>
            <a:lstStyle/>
            <a:p>
              <a:r>
                <a:rPr lang="en-US" dirty="0" smtClean="0">
                  <a:solidFill>
                    <a:srgbClr val="953735"/>
                  </a:solidFill>
                </a:rPr>
                <a:t>20 kHz DQ coupling at 25 nm</a:t>
              </a:r>
              <a:endParaRPr lang="en-US" dirty="0">
                <a:solidFill>
                  <a:srgbClr val="953735"/>
                </a:solidFill>
              </a:endParaRPr>
            </a:p>
          </p:txBody>
        </p:sp>
      </p:grpSp>
      <p:grpSp>
        <p:nvGrpSpPr>
          <p:cNvPr id="11" name="Group 10"/>
          <p:cNvGrpSpPr/>
          <p:nvPr/>
        </p:nvGrpSpPr>
        <p:grpSpPr>
          <a:xfrm>
            <a:off x="1321735" y="2718663"/>
            <a:ext cx="4265908" cy="1200329"/>
            <a:chOff x="1725665" y="2718663"/>
            <a:chExt cx="3861977" cy="1200329"/>
          </a:xfrm>
        </p:grpSpPr>
        <p:sp>
          <p:nvSpPr>
            <p:cNvPr id="10" name="TextBox 9"/>
            <p:cNvSpPr txBox="1"/>
            <p:nvPr/>
          </p:nvSpPr>
          <p:spPr>
            <a:xfrm>
              <a:off x="1725665" y="2718663"/>
              <a:ext cx="3861977" cy="1200329"/>
            </a:xfrm>
            <a:prstGeom prst="rect">
              <a:avLst/>
            </a:prstGeom>
            <a:noFill/>
          </p:spPr>
          <p:txBody>
            <a:bodyPr wrap="square" rtlCol="0">
              <a:spAutoFit/>
            </a:bodyPr>
            <a:lstStyle/>
            <a:p>
              <a:r>
                <a:rPr lang="en-US" dirty="0" smtClean="0">
                  <a:solidFill>
                    <a:srgbClr val="953735"/>
                  </a:solidFill>
                </a:rPr>
                <a:t>Sufficient to generate entanglement between different NV electronic spins (67% fidelity) , and transfer it to nuclear spins </a:t>
              </a:r>
              <a:endParaRPr lang="en-US" dirty="0">
                <a:solidFill>
                  <a:srgbClr val="953735"/>
                </a:solidFill>
              </a:endParaRPr>
            </a:p>
          </p:txBody>
        </p:sp>
        <p:sp>
          <p:nvSpPr>
            <p:cNvPr id="161" name="TextBox 160"/>
            <p:cNvSpPr txBox="1"/>
            <p:nvPr/>
          </p:nvSpPr>
          <p:spPr>
            <a:xfrm>
              <a:off x="3339666" y="3573345"/>
              <a:ext cx="2092032" cy="276999"/>
            </a:xfrm>
            <a:prstGeom prst="rect">
              <a:avLst/>
            </a:prstGeom>
            <a:noFill/>
          </p:spPr>
          <p:txBody>
            <a:bodyPr wrap="square" rtlCol="0">
              <a:spAutoFit/>
            </a:bodyPr>
            <a:lstStyle/>
            <a:p>
              <a:r>
                <a:rPr lang="en-US" sz="1200" dirty="0" err="1" smtClean="0"/>
                <a:t>Dolde</a:t>
              </a:r>
              <a:r>
                <a:rPr lang="en-US" sz="1200" dirty="0" smtClean="0"/>
                <a:t> et al. 2013 Nat. Phys.</a:t>
              </a:r>
              <a:endParaRPr lang="en-US" sz="1200" dirty="0"/>
            </a:p>
          </p:txBody>
        </p:sp>
      </p:grpSp>
      <p:sp>
        <p:nvSpPr>
          <p:cNvPr id="225" name="TextBox 224"/>
          <p:cNvSpPr txBox="1"/>
          <p:nvPr/>
        </p:nvSpPr>
        <p:spPr>
          <a:xfrm>
            <a:off x="4379689" y="4284368"/>
            <a:ext cx="184666" cy="369332"/>
          </a:xfrm>
          <a:prstGeom prst="rect">
            <a:avLst/>
          </a:prstGeom>
          <a:noFill/>
        </p:spPr>
        <p:txBody>
          <a:bodyPr wrap="none" rtlCol="0">
            <a:spAutoFit/>
          </a:bodyPr>
          <a:lstStyle/>
          <a:p>
            <a:endParaRPr lang="en-US" dirty="0"/>
          </a:p>
        </p:txBody>
      </p:sp>
      <p:sp>
        <p:nvSpPr>
          <p:cNvPr id="128" name="TextBox 127"/>
          <p:cNvSpPr txBox="1"/>
          <p:nvPr/>
        </p:nvSpPr>
        <p:spPr>
          <a:xfrm>
            <a:off x="1989426" y="2530629"/>
            <a:ext cx="1190350" cy="276999"/>
          </a:xfrm>
          <a:prstGeom prst="rect">
            <a:avLst/>
          </a:prstGeom>
          <a:noFill/>
        </p:spPr>
        <p:txBody>
          <a:bodyPr wrap="none" rtlCol="0">
            <a:spAutoFit/>
          </a:bodyPr>
          <a:lstStyle/>
          <a:p>
            <a:r>
              <a:rPr lang="en-US" sz="1200" dirty="0" smtClean="0"/>
              <a:t>Separation (nm)</a:t>
            </a:r>
            <a:endParaRPr lang="en-US" sz="1200" dirty="0"/>
          </a:p>
        </p:txBody>
      </p:sp>
    </p:spTree>
    <p:custDataLst>
      <p:tags r:id="rId1"/>
    </p:custDataLst>
    <p:extLst>
      <p:ext uri="{BB962C8B-B14F-4D97-AF65-F5344CB8AC3E}">
        <p14:creationId xmlns:p14="http://schemas.microsoft.com/office/powerpoint/2010/main" val="5376643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22874E-6 3.90368E-6 L 0.668 -0.47187 " pathEditMode="relative" ptsTypes="AA">
                                      <p:cBhvr>
                                        <p:cTn id="6" dur="2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p:cNvGrpSpPr/>
          <p:nvPr/>
        </p:nvGrpSpPr>
        <p:grpSpPr>
          <a:xfrm>
            <a:off x="1321735" y="2718663"/>
            <a:ext cx="4265908" cy="1200329"/>
            <a:chOff x="1725665" y="2718663"/>
            <a:chExt cx="3861977" cy="1200329"/>
          </a:xfrm>
        </p:grpSpPr>
        <p:sp>
          <p:nvSpPr>
            <p:cNvPr id="116" name="TextBox 115"/>
            <p:cNvSpPr txBox="1"/>
            <p:nvPr/>
          </p:nvSpPr>
          <p:spPr>
            <a:xfrm>
              <a:off x="1725665" y="2718663"/>
              <a:ext cx="3861977" cy="1200329"/>
            </a:xfrm>
            <a:prstGeom prst="rect">
              <a:avLst/>
            </a:prstGeom>
            <a:noFill/>
          </p:spPr>
          <p:txBody>
            <a:bodyPr wrap="square" rtlCol="0">
              <a:spAutoFit/>
            </a:bodyPr>
            <a:lstStyle/>
            <a:p>
              <a:r>
                <a:rPr lang="en-US" dirty="0" smtClean="0">
                  <a:solidFill>
                    <a:srgbClr val="953735"/>
                  </a:solidFill>
                </a:rPr>
                <a:t>Sufficient to generate entanglement between different NV electronic spins (67% fidelity) , and transfer it to nuclear spins </a:t>
              </a:r>
              <a:endParaRPr lang="en-US" dirty="0">
                <a:solidFill>
                  <a:srgbClr val="953735"/>
                </a:solidFill>
              </a:endParaRPr>
            </a:p>
          </p:txBody>
        </p:sp>
        <p:sp>
          <p:nvSpPr>
            <p:cNvPr id="117" name="TextBox 116"/>
            <p:cNvSpPr txBox="1"/>
            <p:nvPr/>
          </p:nvSpPr>
          <p:spPr>
            <a:xfrm>
              <a:off x="3339666" y="3573345"/>
              <a:ext cx="2092032" cy="276999"/>
            </a:xfrm>
            <a:prstGeom prst="rect">
              <a:avLst/>
            </a:prstGeom>
            <a:noFill/>
          </p:spPr>
          <p:txBody>
            <a:bodyPr wrap="square" rtlCol="0">
              <a:spAutoFit/>
            </a:bodyPr>
            <a:lstStyle/>
            <a:p>
              <a:r>
                <a:rPr lang="en-US" sz="1200" dirty="0" err="1" smtClean="0"/>
                <a:t>Dolde</a:t>
              </a:r>
              <a:r>
                <a:rPr lang="en-US" sz="1200" dirty="0" smtClean="0"/>
                <a:t> et al. 2013 Nat. Phys.</a:t>
              </a:r>
              <a:endParaRPr lang="en-US" sz="1200" dirty="0"/>
            </a:p>
          </p:txBody>
        </p:sp>
      </p:grpSp>
      <p:sp>
        <p:nvSpPr>
          <p:cNvPr id="3" name="TextBox 2"/>
          <p:cNvSpPr txBox="1"/>
          <p:nvPr/>
        </p:nvSpPr>
        <p:spPr>
          <a:xfrm>
            <a:off x="1"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Closely-spaced defects</a:t>
            </a:r>
            <a:endParaRPr lang="en-US" sz="2800" b="1" dirty="0">
              <a:solidFill>
                <a:schemeClr val="bg1"/>
              </a:solidFill>
            </a:endParaRPr>
          </a:p>
        </p:txBody>
      </p:sp>
      <p:grpSp>
        <p:nvGrpSpPr>
          <p:cNvPr id="14" name="Group 13"/>
          <p:cNvGrpSpPr/>
          <p:nvPr/>
        </p:nvGrpSpPr>
        <p:grpSpPr>
          <a:xfrm>
            <a:off x="439720" y="694743"/>
            <a:ext cx="5562184" cy="1882041"/>
            <a:chOff x="439720" y="694743"/>
            <a:chExt cx="5562184" cy="1882041"/>
          </a:xfrm>
        </p:grpSpPr>
        <p:grpSp>
          <p:nvGrpSpPr>
            <p:cNvPr id="7" name="Group 6"/>
            <p:cNvGrpSpPr/>
            <p:nvPr/>
          </p:nvGrpSpPr>
          <p:grpSpPr>
            <a:xfrm>
              <a:off x="600207" y="1064362"/>
              <a:ext cx="4577820" cy="1512422"/>
              <a:chOff x="600207" y="1064362"/>
              <a:chExt cx="4577820" cy="1512422"/>
            </a:xfrm>
          </p:grpSpPr>
          <p:pic>
            <p:nvPicPr>
              <p:cNvPr id="4" name="Picture 3"/>
              <p:cNvPicPr>
                <a:picLocks noChangeAspect="1"/>
              </p:cNvPicPr>
              <p:nvPr/>
            </p:nvPicPr>
            <p:blipFill>
              <a:blip r:embed="rId4"/>
              <a:srcRect b="8576"/>
              <a:stretch>
                <a:fillRect/>
              </a:stretch>
            </p:blipFill>
            <p:spPr>
              <a:xfrm>
                <a:off x="600207" y="1064362"/>
                <a:ext cx="3425376" cy="1512422"/>
              </a:xfrm>
              <a:prstGeom prst="rect">
                <a:avLst/>
              </a:prstGeom>
            </p:spPr>
          </p:pic>
          <p:sp>
            <p:nvSpPr>
              <p:cNvPr id="5" name="TextBox 4"/>
              <p:cNvSpPr txBox="1"/>
              <p:nvPr/>
            </p:nvSpPr>
            <p:spPr>
              <a:xfrm>
                <a:off x="3925221" y="1872503"/>
                <a:ext cx="1252806" cy="461665"/>
              </a:xfrm>
              <a:prstGeom prst="rect">
                <a:avLst/>
              </a:prstGeom>
              <a:noFill/>
            </p:spPr>
            <p:txBody>
              <a:bodyPr wrap="square" rtlCol="0">
                <a:spAutoFit/>
              </a:bodyPr>
              <a:lstStyle/>
              <a:p>
                <a:r>
                  <a:rPr lang="en-US" sz="1200" dirty="0" err="1" smtClean="0"/>
                  <a:t>Dolde</a:t>
                </a:r>
                <a:r>
                  <a:rPr lang="en-US" sz="1200" dirty="0" smtClean="0"/>
                  <a:t> et al. 2013 Nat. Phys.</a:t>
                </a:r>
                <a:endParaRPr lang="en-US" sz="1200" dirty="0"/>
              </a:p>
            </p:txBody>
          </p:sp>
        </p:grpSp>
        <p:sp>
          <p:nvSpPr>
            <p:cNvPr id="6" name="TextBox 5"/>
            <p:cNvSpPr txBox="1"/>
            <p:nvPr/>
          </p:nvSpPr>
          <p:spPr>
            <a:xfrm>
              <a:off x="439720" y="694743"/>
              <a:ext cx="3216934" cy="369332"/>
            </a:xfrm>
            <a:prstGeom prst="rect">
              <a:avLst/>
            </a:prstGeom>
            <a:noFill/>
          </p:spPr>
          <p:txBody>
            <a:bodyPr wrap="none" rtlCol="0">
              <a:spAutoFit/>
            </a:bodyPr>
            <a:lstStyle/>
            <a:p>
              <a:r>
                <a:rPr lang="en-US" b="1" dirty="0" smtClean="0"/>
                <a:t>Requires closely-spaced defects</a:t>
              </a:r>
              <a:endParaRPr lang="en-US" b="1" dirty="0"/>
            </a:p>
          </p:txBody>
        </p:sp>
        <p:sp>
          <p:nvSpPr>
            <p:cNvPr id="8" name="TextBox 7"/>
            <p:cNvSpPr txBox="1"/>
            <p:nvPr/>
          </p:nvSpPr>
          <p:spPr>
            <a:xfrm>
              <a:off x="4041591" y="1208984"/>
              <a:ext cx="1960313" cy="646331"/>
            </a:xfrm>
            <a:prstGeom prst="rect">
              <a:avLst/>
            </a:prstGeom>
            <a:noFill/>
          </p:spPr>
          <p:txBody>
            <a:bodyPr wrap="square" rtlCol="0">
              <a:spAutoFit/>
            </a:bodyPr>
            <a:lstStyle/>
            <a:p>
              <a:r>
                <a:rPr lang="en-US" dirty="0" smtClean="0">
                  <a:solidFill>
                    <a:srgbClr val="953735"/>
                  </a:solidFill>
                </a:rPr>
                <a:t>20 kHz DQ coupling at 25 nm</a:t>
              </a:r>
              <a:endParaRPr lang="en-US" dirty="0">
                <a:solidFill>
                  <a:srgbClr val="953735"/>
                </a:solidFill>
              </a:endParaRPr>
            </a:p>
          </p:txBody>
        </p:sp>
      </p:grpSp>
      <p:sp>
        <p:nvSpPr>
          <p:cNvPr id="225" name="TextBox 224"/>
          <p:cNvSpPr txBox="1"/>
          <p:nvPr/>
        </p:nvSpPr>
        <p:spPr>
          <a:xfrm>
            <a:off x="4467279" y="4590933"/>
            <a:ext cx="184666" cy="369332"/>
          </a:xfrm>
          <a:prstGeom prst="rect">
            <a:avLst/>
          </a:prstGeom>
          <a:noFill/>
        </p:spPr>
        <p:txBody>
          <a:bodyPr wrap="none" rtlCol="0">
            <a:spAutoFit/>
          </a:bodyPr>
          <a:lstStyle/>
          <a:p>
            <a:endParaRPr lang="en-US" dirty="0"/>
          </a:p>
        </p:txBody>
      </p:sp>
      <p:grpSp>
        <p:nvGrpSpPr>
          <p:cNvPr id="127" name="Group 126"/>
          <p:cNvGrpSpPr/>
          <p:nvPr/>
        </p:nvGrpSpPr>
        <p:grpSpPr>
          <a:xfrm>
            <a:off x="5469593" y="1033554"/>
            <a:ext cx="3798492" cy="2234803"/>
            <a:chOff x="4519395" y="3946758"/>
            <a:chExt cx="4744823" cy="2906761"/>
          </a:xfrm>
        </p:grpSpPr>
        <p:sp>
          <p:nvSpPr>
            <p:cNvPr id="128" name="Cube 127"/>
            <p:cNvSpPr/>
            <p:nvPr/>
          </p:nvSpPr>
          <p:spPr>
            <a:xfrm>
              <a:off x="4828598" y="4764937"/>
              <a:ext cx="3604159" cy="1976677"/>
            </a:xfrm>
            <a:prstGeom prst="cube">
              <a:avLst>
                <a:gd name="adj" fmla="val 71296"/>
              </a:avLst>
            </a:prstGeom>
            <a:solidFill>
              <a:schemeClr val="bg1">
                <a:lumMod val="50000"/>
                <a:alpha val="4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9" name="Group 128"/>
            <p:cNvGrpSpPr/>
            <p:nvPr/>
          </p:nvGrpSpPr>
          <p:grpSpPr>
            <a:xfrm>
              <a:off x="5563988" y="5801934"/>
              <a:ext cx="178558" cy="178160"/>
              <a:chOff x="3626731" y="1345522"/>
              <a:chExt cx="201168" cy="200720"/>
            </a:xfrm>
          </p:grpSpPr>
          <p:sp>
            <p:nvSpPr>
              <p:cNvPr id="184" name="Oval 183"/>
              <p:cNvSpPr/>
              <p:nvPr/>
            </p:nvSpPr>
            <p:spPr>
              <a:xfrm>
                <a:off x="3626731" y="1345522"/>
                <a:ext cx="201168" cy="200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5" name="Straight Arrow Connector 184"/>
              <p:cNvCxnSpPr>
                <a:stCxn id="184" idx="1"/>
                <a:endCxn id="184" idx="5"/>
              </p:cNvCxnSpPr>
              <p:nvPr/>
            </p:nvCxnSpPr>
            <p:spPr>
              <a:xfrm rot="16200000" flipH="1">
                <a:off x="3656350" y="1374758"/>
                <a:ext cx="141930" cy="14224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30" name="Group 21"/>
            <p:cNvGrpSpPr/>
            <p:nvPr/>
          </p:nvGrpSpPr>
          <p:grpSpPr>
            <a:xfrm>
              <a:off x="6125419" y="5828024"/>
              <a:ext cx="178558" cy="178160"/>
              <a:chOff x="3626731" y="1345522"/>
              <a:chExt cx="201168" cy="200720"/>
            </a:xfrm>
          </p:grpSpPr>
          <p:sp>
            <p:nvSpPr>
              <p:cNvPr id="182" name="Oval 181"/>
              <p:cNvSpPr/>
              <p:nvPr/>
            </p:nvSpPr>
            <p:spPr>
              <a:xfrm>
                <a:off x="3626731" y="1345522"/>
                <a:ext cx="201168" cy="200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3" name="Straight Arrow Connector 182"/>
              <p:cNvCxnSpPr>
                <a:stCxn id="182" idx="3"/>
                <a:endCxn id="182" idx="7"/>
              </p:cNvCxnSpPr>
              <p:nvPr/>
            </p:nvCxnSpPr>
            <p:spPr>
              <a:xfrm rot="5400000" flipH="1" flipV="1">
                <a:off x="3656350" y="1374758"/>
                <a:ext cx="141930" cy="14224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31" name="Group 27"/>
            <p:cNvGrpSpPr/>
            <p:nvPr/>
          </p:nvGrpSpPr>
          <p:grpSpPr>
            <a:xfrm>
              <a:off x="6518444" y="5379046"/>
              <a:ext cx="178558" cy="178160"/>
              <a:chOff x="3626731" y="1345522"/>
              <a:chExt cx="201168" cy="200720"/>
            </a:xfrm>
          </p:grpSpPr>
          <p:sp>
            <p:nvSpPr>
              <p:cNvPr id="180" name="Oval 179"/>
              <p:cNvSpPr/>
              <p:nvPr/>
            </p:nvSpPr>
            <p:spPr>
              <a:xfrm>
                <a:off x="3626731" y="1345522"/>
                <a:ext cx="201168" cy="200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1" name="Straight Arrow Connector 180"/>
              <p:cNvCxnSpPr>
                <a:stCxn id="180" idx="5"/>
                <a:endCxn id="180" idx="1"/>
              </p:cNvCxnSpPr>
              <p:nvPr/>
            </p:nvCxnSpPr>
            <p:spPr>
              <a:xfrm rot="5400000" flipH="1">
                <a:off x="3656350" y="1374758"/>
                <a:ext cx="141930" cy="14224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35" name="Group 34"/>
            <p:cNvGrpSpPr/>
            <p:nvPr/>
          </p:nvGrpSpPr>
          <p:grpSpPr>
            <a:xfrm>
              <a:off x="7069673" y="5378341"/>
              <a:ext cx="178558" cy="178865"/>
              <a:chOff x="3626731" y="1345522"/>
              <a:chExt cx="201168" cy="201514"/>
            </a:xfrm>
          </p:grpSpPr>
          <p:sp>
            <p:nvSpPr>
              <p:cNvPr id="178" name="Oval 177"/>
              <p:cNvSpPr/>
              <p:nvPr/>
            </p:nvSpPr>
            <p:spPr>
              <a:xfrm>
                <a:off x="3626731" y="1345522"/>
                <a:ext cx="201168" cy="200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9" name="Straight Arrow Connector 178"/>
              <p:cNvCxnSpPr>
                <a:stCxn id="178" idx="4"/>
                <a:endCxn id="178" idx="0"/>
              </p:cNvCxnSpPr>
              <p:nvPr/>
            </p:nvCxnSpPr>
            <p:spPr>
              <a:xfrm rot="5400000" flipH="1">
                <a:off x="3626955" y="1445882"/>
                <a:ext cx="200720" cy="158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36" name="Group 41"/>
            <p:cNvGrpSpPr/>
            <p:nvPr/>
          </p:nvGrpSpPr>
          <p:grpSpPr>
            <a:xfrm>
              <a:off x="6849411" y="4946105"/>
              <a:ext cx="178558" cy="178160"/>
              <a:chOff x="3626731" y="1345522"/>
              <a:chExt cx="201168" cy="200720"/>
            </a:xfrm>
          </p:grpSpPr>
          <p:sp>
            <p:nvSpPr>
              <p:cNvPr id="176" name="Oval 175"/>
              <p:cNvSpPr/>
              <p:nvPr/>
            </p:nvSpPr>
            <p:spPr>
              <a:xfrm>
                <a:off x="3626731" y="1345522"/>
                <a:ext cx="201168" cy="200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7" name="Straight Arrow Connector 176"/>
              <p:cNvCxnSpPr>
                <a:stCxn id="176" idx="3"/>
                <a:endCxn id="176" idx="7"/>
              </p:cNvCxnSpPr>
              <p:nvPr/>
            </p:nvCxnSpPr>
            <p:spPr>
              <a:xfrm rot="5400000" flipH="1" flipV="1">
                <a:off x="3656350" y="1374758"/>
                <a:ext cx="141930" cy="14224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37" name="Group 48"/>
            <p:cNvGrpSpPr/>
            <p:nvPr/>
          </p:nvGrpSpPr>
          <p:grpSpPr>
            <a:xfrm>
              <a:off x="6303977" y="4946105"/>
              <a:ext cx="178558" cy="178160"/>
              <a:chOff x="3626731" y="1345522"/>
              <a:chExt cx="201168" cy="200720"/>
            </a:xfrm>
          </p:grpSpPr>
          <p:sp>
            <p:nvSpPr>
              <p:cNvPr id="174" name="Oval 173"/>
              <p:cNvSpPr/>
              <p:nvPr/>
            </p:nvSpPr>
            <p:spPr>
              <a:xfrm>
                <a:off x="3626731" y="1345522"/>
                <a:ext cx="201168" cy="200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5" name="Straight Arrow Connector 174"/>
              <p:cNvCxnSpPr>
                <a:stCxn id="174" idx="5"/>
                <a:endCxn id="174" idx="1"/>
              </p:cNvCxnSpPr>
              <p:nvPr/>
            </p:nvCxnSpPr>
            <p:spPr>
              <a:xfrm rot="5400000" flipH="1">
                <a:off x="3656350" y="1374758"/>
                <a:ext cx="141930" cy="14224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38" name="Group 53"/>
            <p:cNvGrpSpPr/>
            <p:nvPr/>
          </p:nvGrpSpPr>
          <p:grpSpPr>
            <a:xfrm>
              <a:off x="5946861" y="5351545"/>
              <a:ext cx="178558" cy="178865"/>
              <a:chOff x="3626731" y="1345522"/>
              <a:chExt cx="201168" cy="201514"/>
            </a:xfrm>
          </p:grpSpPr>
          <p:sp>
            <p:nvSpPr>
              <p:cNvPr id="172" name="Oval 171"/>
              <p:cNvSpPr/>
              <p:nvPr/>
            </p:nvSpPr>
            <p:spPr>
              <a:xfrm>
                <a:off x="3626731" y="1345522"/>
                <a:ext cx="201168" cy="200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3" name="Straight Arrow Connector 172"/>
              <p:cNvCxnSpPr>
                <a:stCxn id="172" idx="0"/>
                <a:endCxn id="172" idx="4"/>
              </p:cNvCxnSpPr>
              <p:nvPr/>
            </p:nvCxnSpPr>
            <p:spPr>
              <a:xfrm rot="16200000" flipH="1">
                <a:off x="3626955" y="1445882"/>
                <a:ext cx="200720" cy="158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39" name="Group 59"/>
            <p:cNvGrpSpPr/>
            <p:nvPr/>
          </p:nvGrpSpPr>
          <p:grpSpPr>
            <a:xfrm>
              <a:off x="6670853" y="5828024"/>
              <a:ext cx="178558" cy="178160"/>
              <a:chOff x="3626731" y="1345522"/>
              <a:chExt cx="201168" cy="200720"/>
            </a:xfrm>
          </p:grpSpPr>
          <p:sp>
            <p:nvSpPr>
              <p:cNvPr id="170" name="Oval 169"/>
              <p:cNvSpPr/>
              <p:nvPr/>
            </p:nvSpPr>
            <p:spPr>
              <a:xfrm>
                <a:off x="3626731" y="1345522"/>
                <a:ext cx="201168" cy="200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1" name="Straight Arrow Connector 170"/>
              <p:cNvCxnSpPr>
                <a:stCxn id="170" idx="7"/>
                <a:endCxn id="170" idx="3"/>
              </p:cNvCxnSpPr>
              <p:nvPr/>
            </p:nvCxnSpPr>
            <p:spPr>
              <a:xfrm rot="16200000" flipH="1" flipV="1">
                <a:off x="3656350" y="1374758"/>
                <a:ext cx="141930" cy="14224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40" name="Group 66"/>
            <p:cNvGrpSpPr/>
            <p:nvPr/>
          </p:nvGrpSpPr>
          <p:grpSpPr>
            <a:xfrm>
              <a:off x="7493329" y="5009094"/>
              <a:ext cx="178558" cy="178160"/>
              <a:chOff x="3626731" y="1345522"/>
              <a:chExt cx="201168" cy="200720"/>
            </a:xfrm>
          </p:grpSpPr>
          <p:sp>
            <p:nvSpPr>
              <p:cNvPr id="168" name="Oval 167"/>
              <p:cNvSpPr/>
              <p:nvPr/>
            </p:nvSpPr>
            <p:spPr>
              <a:xfrm>
                <a:off x="3626731" y="1345522"/>
                <a:ext cx="201168" cy="200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9" name="Straight Arrow Connector 168"/>
              <p:cNvCxnSpPr>
                <a:stCxn id="168" idx="5"/>
                <a:endCxn id="168" idx="1"/>
              </p:cNvCxnSpPr>
              <p:nvPr/>
            </p:nvCxnSpPr>
            <p:spPr>
              <a:xfrm rot="5400000" flipH="1">
                <a:off x="3656350" y="1374758"/>
                <a:ext cx="141930" cy="14224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141" name="TextBox 140"/>
            <p:cNvSpPr txBox="1"/>
            <p:nvPr/>
          </p:nvSpPr>
          <p:spPr>
            <a:xfrm>
              <a:off x="4519395" y="6092913"/>
              <a:ext cx="2791351" cy="760606"/>
            </a:xfrm>
            <a:prstGeom prst="rect">
              <a:avLst/>
            </a:prstGeom>
            <a:noFill/>
          </p:spPr>
          <p:txBody>
            <a:bodyPr wrap="square" rtlCol="0">
              <a:spAutoFit/>
            </a:bodyPr>
            <a:lstStyle/>
            <a:p>
              <a:pPr algn="ctr"/>
              <a:r>
                <a:rPr lang="en-US" sz="1600" dirty="0" smtClean="0"/>
                <a:t>Quantum bits encoded in nuclear spins</a:t>
              </a:r>
              <a:endParaRPr lang="en-US" sz="1600" dirty="0"/>
            </a:p>
          </p:txBody>
        </p:sp>
        <p:cxnSp>
          <p:nvCxnSpPr>
            <p:cNvPr id="142" name="Straight Connector 141"/>
            <p:cNvCxnSpPr/>
            <p:nvPr/>
          </p:nvCxnSpPr>
          <p:spPr>
            <a:xfrm>
              <a:off x="8229851" y="5239689"/>
              <a:ext cx="405813" cy="1410"/>
            </a:xfrm>
            <a:prstGeom prst="line">
              <a:avLst/>
            </a:prstGeom>
            <a:ln w="762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7947774" y="4764937"/>
              <a:ext cx="969967" cy="480382"/>
            </a:xfrm>
            <a:prstGeom prst="rect">
              <a:avLst/>
            </a:prstGeom>
            <a:noFill/>
          </p:spPr>
          <p:txBody>
            <a:bodyPr wrap="none" rtlCol="0">
              <a:spAutoFit/>
            </a:bodyPr>
            <a:lstStyle/>
            <a:p>
              <a:r>
                <a:rPr lang="en-US" dirty="0" smtClean="0"/>
                <a:t>2</a:t>
              </a:r>
              <a:r>
                <a:rPr lang="en-US" dirty="0"/>
                <a:t>5</a:t>
              </a:r>
              <a:r>
                <a:rPr lang="en-US" dirty="0" smtClean="0"/>
                <a:t> nm</a:t>
              </a:r>
              <a:endParaRPr lang="en-US" dirty="0"/>
            </a:p>
          </p:txBody>
        </p:sp>
        <p:grpSp>
          <p:nvGrpSpPr>
            <p:cNvPr id="144" name="Group 143"/>
            <p:cNvGrpSpPr/>
            <p:nvPr/>
          </p:nvGrpSpPr>
          <p:grpSpPr>
            <a:xfrm>
              <a:off x="5872681" y="3946758"/>
              <a:ext cx="3391537" cy="1539707"/>
              <a:chOff x="2223221" y="598084"/>
              <a:chExt cx="3391537" cy="1539707"/>
            </a:xfrm>
          </p:grpSpPr>
          <p:grpSp>
            <p:nvGrpSpPr>
              <p:cNvPr id="162" name="Group 161"/>
              <p:cNvGrpSpPr>
                <a:grpSpLocks noChangeAspect="1"/>
              </p:cNvGrpSpPr>
              <p:nvPr/>
            </p:nvGrpSpPr>
            <p:grpSpPr>
              <a:xfrm>
                <a:off x="2377584" y="1243368"/>
                <a:ext cx="729364" cy="894423"/>
                <a:chOff x="4464893" y="1425221"/>
                <a:chExt cx="2026220" cy="2454518"/>
              </a:xfrm>
            </p:grpSpPr>
            <p:sp>
              <p:nvSpPr>
                <p:cNvPr id="164" name="Freeform 163"/>
                <p:cNvSpPr/>
                <p:nvPr/>
              </p:nvSpPr>
              <p:spPr>
                <a:xfrm>
                  <a:off x="5593186" y="1876777"/>
                  <a:ext cx="548640" cy="1554480"/>
                </a:xfrm>
                <a:custGeom>
                  <a:avLst/>
                  <a:gdLst>
                    <a:gd name="connsiteX0" fmla="*/ 0 w 1281760"/>
                    <a:gd name="connsiteY0" fmla="*/ 813740 h 2871611"/>
                    <a:gd name="connsiteX1" fmla="*/ 578556 w 1281760"/>
                    <a:gd name="connsiteY1" fmla="*/ 23518 h 2871611"/>
                    <a:gd name="connsiteX2" fmla="*/ 1157111 w 1281760"/>
                    <a:gd name="connsiteY2" fmla="*/ 954851 h 2871611"/>
                    <a:gd name="connsiteX3" fmla="*/ 1213556 w 1281760"/>
                    <a:gd name="connsiteY3" fmla="*/ 1801518 h 2871611"/>
                    <a:gd name="connsiteX4" fmla="*/ 747889 w 1281760"/>
                    <a:gd name="connsiteY4" fmla="*/ 2831629 h 2871611"/>
                    <a:gd name="connsiteX5" fmla="*/ 42334 w 1281760"/>
                    <a:gd name="connsiteY5" fmla="*/ 2041407 h 28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1760" h="2871611">
                      <a:moveTo>
                        <a:pt x="0" y="813740"/>
                      </a:moveTo>
                      <a:cubicBezTo>
                        <a:pt x="192852" y="406870"/>
                        <a:pt x="385704" y="0"/>
                        <a:pt x="578556" y="23518"/>
                      </a:cubicBezTo>
                      <a:cubicBezTo>
                        <a:pt x="771408" y="47037"/>
                        <a:pt x="1051278" y="658518"/>
                        <a:pt x="1157111" y="954851"/>
                      </a:cubicBezTo>
                      <a:cubicBezTo>
                        <a:pt x="1262944" y="1251184"/>
                        <a:pt x="1281760" y="1488722"/>
                        <a:pt x="1213556" y="1801518"/>
                      </a:cubicBezTo>
                      <a:cubicBezTo>
                        <a:pt x="1145352" y="2114314"/>
                        <a:pt x="943093" y="2791648"/>
                        <a:pt x="747889" y="2831629"/>
                      </a:cubicBezTo>
                      <a:cubicBezTo>
                        <a:pt x="552685" y="2871611"/>
                        <a:pt x="42334" y="2041407"/>
                        <a:pt x="42334" y="2041407"/>
                      </a:cubicBezTo>
                    </a:path>
                  </a:pathLst>
                </a:custGeom>
                <a:ln w="25400"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5" name="Freeform 164"/>
                <p:cNvSpPr/>
                <p:nvPr/>
              </p:nvSpPr>
              <p:spPr>
                <a:xfrm flipH="1">
                  <a:off x="4817417" y="1907661"/>
                  <a:ext cx="548640" cy="1554480"/>
                </a:xfrm>
                <a:custGeom>
                  <a:avLst/>
                  <a:gdLst>
                    <a:gd name="connsiteX0" fmla="*/ 0 w 1281760"/>
                    <a:gd name="connsiteY0" fmla="*/ 813740 h 2871611"/>
                    <a:gd name="connsiteX1" fmla="*/ 578556 w 1281760"/>
                    <a:gd name="connsiteY1" fmla="*/ 23518 h 2871611"/>
                    <a:gd name="connsiteX2" fmla="*/ 1157111 w 1281760"/>
                    <a:gd name="connsiteY2" fmla="*/ 954851 h 2871611"/>
                    <a:gd name="connsiteX3" fmla="*/ 1213556 w 1281760"/>
                    <a:gd name="connsiteY3" fmla="*/ 1801518 h 2871611"/>
                    <a:gd name="connsiteX4" fmla="*/ 747889 w 1281760"/>
                    <a:gd name="connsiteY4" fmla="*/ 2831629 h 2871611"/>
                    <a:gd name="connsiteX5" fmla="*/ 42334 w 1281760"/>
                    <a:gd name="connsiteY5" fmla="*/ 2041407 h 28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1760" h="2871611">
                      <a:moveTo>
                        <a:pt x="0" y="813740"/>
                      </a:moveTo>
                      <a:cubicBezTo>
                        <a:pt x="192852" y="406870"/>
                        <a:pt x="385704" y="0"/>
                        <a:pt x="578556" y="23518"/>
                      </a:cubicBezTo>
                      <a:cubicBezTo>
                        <a:pt x="771408" y="47037"/>
                        <a:pt x="1051278" y="658518"/>
                        <a:pt x="1157111" y="954851"/>
                      </a:cubicBezTo>
                      <a:cubicBezTo>
                        <a:pt x="1262944" y="1251184"/>
                        <a:pt x="1281760" y="1488722"/>
                        <a:pt x="1213556" y="1801518"/>
                      </a:cubicBezTo>
                      <a:cubicBezTo>
                        <a:pt x="1145352" y="2114314"/>
                        <a:pt x="943093" y="2791648"/>
                        <a:pt x="747889" y="2831629"/>
                      </a:cubicBezTo>
                      <a:cubicBezTo>
                        <a:pt x="552685" y="2871611"/>
                        <a:pt x="42334" y="2041407"/>
                        <a:pt x="42334" y="2041407"/>
                      </a:cubicBezTo>
                    </a:path>
                  </a:pathLst>
                </a:custGeom>
                <a:ln w="25400"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6" name="Freeform 165"/>
                <p:cNvSpPr/>
                <p:nvPr/>
              </p:nvSpPr>
              <p:spPr>
                <a:xfrm>
                  <a:off x="5505699" y="1425221"/>
                  <a:ext cx="985414" cy="2454518"/>
                </a:xfrm>
                <a:custGeom>
                  <a:avLst/>
                  <a:gdLst>
                    <a:gd name="connsiteX0" fmla="*/ 0 w 1281760"/>
                    <a:gd name="connsiteY0" fmla="*/ 813740 h 2871611"/>
                    <a:gd name="connsiteX1" fmla="*/ 578556 w 1281760"/>
                    <a:gd name="connsiteY1" fmla="*/ 23518 h 2871611"/>
                    <a:gd name="connsiteX2" fmla="*/ 1157111 w 1281760"/>
                    <a:gd name="connsiteY2" fmla="*/ 954851 h 2871611"/>
                    <a:gd name="connsiteX3" fmla="*/ 1213556 w 1281760"/>
                    <a:gd name="connsiteY3" fmla="*/ 1801518 h 2871611"/>
                    <a:gd name="connsiteX4" fmla="*/ 747889 w 1281760"/>
                    <a:gd name="connsiteY4" fmla="*/ 2831629 h 2871611"/>
                    <a:gd name="connsiteX5" fmla="*/ 42334 w 1281760"/>
                    <a:gd name="connsiteY5" fmla="*/ 2041407 h 28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1760" h="2871611">
                      <a:moveTo>
                        <a:pt x="0" y="813740"/>
                      </a:moveTo>
                      <a:cubicBezTo>
                        <a:pt x="192852" y="406870"/>
                        <a:pt x="385704" y="0"/>
                        <a:pt x="578556" y="23518"/>
                      </a:cubicBezTo>
                      <a:cubicBezTo>
                        <a:pt x="771408" y="47037"/>
                        <a:pt x="1051278" y="658518"/>
                        <a:pt x="1157111" y="954851"/>
                      </a:cubicBezTo>
                      <a:cubicBezTo>
                        <a:pt x="1262944" y="1251184"/>
                        <a:pt x="1281760" y="1488722"/>
                        <a:pt x="1213556" y="1801518"/>
                      </a:cubicBezTo>
                      <a:cubicBezTo>
                        <a:pt x="1145352" y="2114314"/>
                        <a:pt x="943093" y="2791648"/>
                        <a:pt x="747889" y="2831629"/>
                      </a:cubicBezTo>
                      <a:cubicBezTo>
                        <a:pt x="552685" y="2871611"/>
                        <a:pt x="42334" y="2041407"/>
                        <a:pt x="42334" y="2041407"/>
                      </a:cubicBezTo>
                    </a:path>
                  </a:pathLst>
                </a:custGeom>
                <a:ln w="12700" cap="flat" cmpd="sng" algn="ctr">
                  <a:solidFill>
                    <a:srgbClr val="FF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7" name="Freeform 166"/>
                <p:cNvSpPr/>
                <p:nvPr/>
              </p:nvSpPr>
              <p:spPr>
                <a:xfrm flipH="1">
                  <a:off x="4464893" y="1425221"/>
                  <a:ext cx="985414" cy="2454518"/>
                </a:xfrm>
                <a:custGeom>
                  <a:avLst/>
                  <a:gdLst>
                    <a:gd name="connsiteX0" fmla="*/ 0 w 1281760"/>
                    <a:gd name="connsiteY0" fmla="*/ 813740 h 2871611"/>
                    <a:gd name="connsiteX1" fmla="*/ 578556 w 1281760"/>
                    <a:gd name="connsiteY1" fmla="*/ 23518 h 2871611"/>
                    <a:gd name="connsiteX2" fmla="*/ 1157111 w 1281760"/>
                    <a:gd name="connsiteY2" fmla="*/ 954851 h 2871611"/>
                    <a:gd name="connsiteX3" fmla="*/ 1213556 w 1281760"/>
                    <a:gd name="connsiteY3" fmla="*/ 1801518 h 2871611"/>
                    <a:gd name="connsiteX4" fmla="*/ 747889 w 1281760"/>
                    <a:gd name="connsiteY4" fmla="*/ 2831629 h 2871611"/>
                    <a:gd name="connsiteX5" fmla="*/ 42334 w 1281760"/>
                    <a:gd name="connsiteY5" fmla="*/ 2041407 h 28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1760" h="2871611">
                      <a:moveTo>
                        <a:pt x="0" y="813740"/>
                      </a:moveTo>
                      <a:cubicBezTo>
                        <a:pt x="192852" y="406870"/>
                        <a:pt x="385704" y="0"/>
                        <a:pt x="578556" y="23518"/>
                      </a:cubicBezTo>
                      <a:cubicBezTo>
                        <a:pt x="771408" y="47037"/>
                        <a:pt x="1051278" y="658518"/>
                        <a:pt x="1157111" y="954851"/>
                      </a:cubicBezTo>
                      <a:cubicBezTo>
                        <a:pt x="1262944" y="1251184"/>
                        <a:pt x="1281760" y="1488722"/>
                        <a:pt x="1213556" y="1801518"/>
                      </a:cubicBezTo>
                      <a:cubicBezTo>
                        <a:pt x="1145352" y="2114314"/>
                        <a:pt x="943093" y="2791648"/>
                        <a:pt x="747889" y="2831629"/>
                      </a:cubicBezTo>
                      <a:cubicBezTo>
                        <a:pt x="552685" y="2871611"/>
                        <a:pt x="42334" y="2041407"/>
                        <a:pt x="42334" y="2041407"/>
                      </a:cubicBezTo>
                    </a:path>
                  </a:pathLst>
                </a:custGeom>
                <a:ln w="12700" cap="flat" cmpd="sng" algn="ctr">
                  <a:solidFill>
                    <a:srgbClr val="FF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63" name="TextBox 162"/>
              <p:cNvSpPr txBox="1"/>
              <p:nvPr/>
            </p:nvSpPr>
            <p:spPr>
              <a:xfrm>
                <a:off x="2223221" y="598084"/>
                <a:ext cx="3391537" cy="760606"/>
              </a:xfrm>
              <a:prstGeom prst="rect">
                <a:avLst/>
              </a:prstGeom>
              <a:noFill/>
            </p:spPr>
            <p:txBody>
              <a:bodyPr wrap="square" rtlCol="0">
                <a:spAutoFit/>
              </a:bodyPr>
              <a:lstStyle/>
              <a:p>
                <a:r>
                  <a:rPr lang="en-US" sz="1600" dirty="0" smtClean="0">
                    <a:solidFill>
                      <a:srgbClr val="953735"/>
                    </a:solidFill>
                  </a:rPr>
                  <a:t>Dipolar interactions (~20 kHz) between electronic spins</a:t>
                </a:r>
                <a:endParaRPr lang="en-US" sz="1600" dirty="0">
                  <a:solidFill>
                    <a:srgbClr val="953735"/>
                  </a:solidFill>
                </a:endParaRPr>
              </a:p>
            </p:txBody>
          </p:sp>
        </p:grpSp>
        <p:sp>
          <p:nvSpPr>
            <p:cNvPr id="145" name="TextBox 144"/>
            <p:cNvSpPr txBox="1"/>
            <p:nvPr/>
          </p:nvSpPr>
          <p:spPr>
            <a:xfrm>
              <a:off x="7645737" y="5851639"/>
              <a:ext cx="1522937" cy="600478"/>
            </a:xfrm>
            <a:prstGeom prst="rect">
              <a:avLst/>
            </a:prstGeom>
            <a:noFill/>
          </p:spPr>
          <p:txBody>
            <a:bodyPr wrap="square" rtlCol="0">
              <a:spAutoFit/>
            </a:bodyPr>
            <a:lstStyle/>
            <a:p>
              <a:r>
                <a:rPr lang="en-US" sz="1200" dirty="0" smtClean="0"/>
                <a:t>See Bermudez et al. 2011 PRL</a:t>
              </a:r>
              <a:endParaRPr lang="en-US" sz="1200" dirty="0"/>
            </a:p>
          </p:txBody>
        </p:sp>
      </p:grpSp>
      <p:grpSp>
        <p:nvGrpSpPr>
          <p:cNvPr id="12" name="Group 11"/>
          <p:cNvGrpSpPr/>
          <p:nvPr/>
        </p:nvGrpSpPr>
        <p:grpSpPr>
          <a:xfrm>
            <a:off x="-188616" y="2877659"/>
            <a:ext cx="5776260" cy="1166763"/>
            <a:chOff x="-231684" y="2683581"/>
            <a:chExt cx="6097461" cy="1166763"/>
          </a:xfrm>
        </p:grpSpPr>
        <p:sp>
          <p:nvSpPr>
            <p:cNvPr id="9" name="Rectangle 8"/>
            <p:cNvSpPr/>
            <p:nvPr/>
          </p:nvSpPr>
          <p:spPr>
            <a:xfrm>
              <a:off x="-231684" y="2683581"/>
              <a:ext cx="6097461" cy="116676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a:t>
              </a:r>
              <a:endParaRPr lang="en-US" dirty="0"/>
            </a:p>
          </p:txBody>
        </p:sp>
        <p:sp>
          <p:nvSpPr>
            <p:cNvPr id="186" name="TextBox 185"/>
            <p:cNvSpPr txBox="1"/>
            <p:nvPr/>
          </p:nvSpPr>
          <p:spPr>
            <a:xfrm>
              <a:off x="388198" y="2724923"/>
              <a:ext cx="2753452" cy="369332"/>
            </a:xfrm>
            <a:prstGeom prst="rect">
              <a:avLst/>
            </a:prstGeom>
            <a:noFill/>
          </p:spPr>
          <p:txBody>
            <a:bodyPr wrap="none" rtlCol="0">
              <a:spAutoFit/>
            </a:bodyPr>
            <a:lstStyle/>
            <a:p>
              <a:r>
                <a:rPr lang="en-US" b="1" dirty="0" smtClean="0"/>
                <a:t>Super-resolution imaging</a:t>
              </a:r>
              <a:endParaRPr lang="en-US" b="1" dirty="0"/>
            </a:p>
          </p:txBody>
        </p:sp>
      </p:grpSp>
      <p:grpSp>
        <p:nvGrpSpPr>
          <p:cNvPr id="20" name="Group 19"/>
          <p:cNvGrpSpPr/>
          <p:nvPr/>
        </p:nvGrpSpPr>
        <p:grpSpPr>
          <a:xfrm>
            <a:off x="115667" y="3393679"/>
            <a:ext cx="5973827" cy="3195246"/>
            <a:chOff x="115667" y="3393679"/>
            <a:chExt cx="5973827" cy="3195246"/>
          </a:xfrm>
        </p:grpSpPr>
        <p:grpSp>
          <p:nvGrpSpPr>
            <p:cNvPr id="187" name="Group 186"/>
            <p:cNvGrpSpPr/>
            <p:nvPr/>
          </p:nvGrpSpPr>
          <p:grpSpPr>
            <a:xfrm>
              <a:off x="2511857" y="3850680"/>
              <a:ext cx="3577637" cy="2738245"/>
              <a:chOff x="279096" y="4349413"/>
              <a:chExt cx="3577637" cy="2738245"/>
            </a:xfrm>
          </p:grpSpPr>
          <p:grpSp>
            <p:nvGrpSpPr>
              <p:cNvPr id="188" name="Group 187"/>
              <p:cNvGrpSpPr>
                <a:grpSpLocks noChangeAspect="1"/>
              </p:cNvGrpSpPr>
              <p:nvPr/>
            </p:nvGrpSpPr>
            <p:grpSpPr>
              <a:xfrm>
                <a:off x="510634" y="4349413"/>
                <a:ext cx="2905342" cy="2284001"/>
                <a:chOff x="278006" y="3476306"/>
                <a:chExt cx="4129231" cy="3246144"/>
              </a:xfrm>
            </p:grpSpPr>
            <p:sp>
              <p:nvSpPr>
                <p:cNvPr id="193" name="Donut 192"/>
                <p:cNvSpPr>
                  <a:spLocks noChangeAspect="1"/>
                </p:cNvSpPr>
                <p:nvPr/>
              </p:nvSpPr>
              <p:spPr>
                <a:xfrm>
                  <a:off x="2820962" y="3476306"/>
                  <a:ext cx="885789" cy="884169"/>
                </a:xfrm>
                <a:prstGeom prst="donut">
                  <a:avLst>
                    <a:gd name="adj" fmla="val 48696"/>
                  </a:avLst>
                </a:prstGeom>
                <a:gradFill flip="none" rotWithShape="1">
                  <a:gsLst>
                    <a:gs pos="0">
                      <a:schemeClr val="bg1">
                        <a:alpha val="0"/>
                      </a:schemeClr>
                    </a:gs>
                    <a:gs pos="71000">
                      <a:srgbClr val="FFFFFF">
                        <a:alpha val="0"/>
                      </a:srgbClr>
                    </a:gs>
                    <a:gs pos="46000">
                      <a:srgbClr val="B21141"/>
                    </a:gs>
                    <a:gs pos="25000">
                      <a:srgbClr val="B21141"/>
                    </a:gs>
                    <a:gs pos="3000">
                      <a:schemeClr val="bg1">
                        <a:alpha val="0"/>
                      </a:schemeClr>
                    </a:gs>
                    <a:gs pos="95000">
                      <a:srgbClr val="FFFFFF">
                        <a:alpha val="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schemeClr val="tx1"/>
                    </a:solidFill>
                  </a:endParaRPr>
                </a:p>
              </p:txBody>
            </p:sp>
            <p:sp>
              <p:nvSpPr>
                <p:cNvPr id="194" name="Oval 193"/>
                <p:cNvSpPr>
                  <a:spLocks noChangeAspect="1"/>
                </p:cNvSpPr>
                <p:nvPr/>
              </p:nvSpPr>
              <p:spPr>
                <a:xfrm>
                  <a:off x="278006" y="3477802"/>
                  <a:ext cx="835867" cy="834036"/>
                </a:xfrm>
                <a:prstGeom prst="ellipse">
                  <a:avLst/>
                </a:prstGeom>
                <a:gradFill flip="none" rotWithShape="1">
                  <a:gsLst>
                    <a:gs pos="0">
                      <a:srgbClr val="008000"/>
                    </a:gs>
                    <a:gs pos="69000">
                      <a:srgbClr val="FFFFFF"/>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95" name="Oval 194"/>
                <p:cNvSpPr>
                  <a:spLocks noChangeAspect="1"/>
                </p:cNvSpPr>
                <p:nvPr/>
              </p:nvSpPr>
              <p:spPr>
                <a:xfrm>
                  <a:off x="875986" y="4360475"/>
                  <a:ext cx="2367161" cy="2361975"/>
                </a:xfrm>
                <a:prstGeom prst="ellipse">
                  <a:avLst/>
                </a:prstGeom>
                <a:gradFill flip="none" rotWithShape="1">
                  <a:gsLst>
                    <a:gs pos="0">
                      <a:srgbClr val="008000"/>
                    </a:gs>
                    <a:gs pos="69000">
                      <a:srgbClr val="FFFFFF"/>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96" name="Donut 195"/>
                <p:cNvSpPr>
                  <a:spLocks noChangeAspect="1"/>
                </p:cNvSpPr>
                <p:nvPr/>
              </p:nvSpPr>
              <p:spPr>
                <a:xfrm>
                  <a:off x="941392" y="4361271"/>
                  <a:ext cx="2162919" cy="2158963"/>
                </a:xfrm>
                <a:prstGeom prst="donut">
                  <a:avLst>
                    <a:gd name="adj" fmla="val 48696"/>
                  </a:avLst>
                </a:prstGeom>
                <a:gradFill flip="none" rotWithShape="1">
                  <a:gsLst>
                    <a:gs pos="0">
                      <a:schemeClr val="bg1">
                        <a:alpha val="0"/>
                      </a:schemeClr>
                    </a:gs>
                    <a:gs pos="71000">
                      <a:srgbClr val="FFFFFF">
                        <a:alpha val="0"/>
                      </a:srgbClr>
                    </a:gs>
                    <a:gs pos="46000">
                      <a:srgbClr val="B21141"/>
                    </a:gs>
                    <a:gs pos="25000">
                      <a:srgbClr val="B21141"/>
                    </a:gs>
                    <a:gs pos="3000">
                      <a:schemeClr val="bg1">
                        <a:alpha val="0"/>
                      </a:schemeClr>
                    </a:gs>
                    <a:gs pos="95000">
                      <a:srgbClr val="FFFFFF">
                        <a:alpha val="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schemeClr val="tx1"/>
                    </a:solidFill>
                  </a:endParaRPr>
                </a:p>
              </p:txBody>
            </p:sp>
            <p:cxnSp>
              <p:nvCxnSpPr>
                <p:cNvPr id="197" name="Straight Connector 196"/>
                <p:cNvCxnSpPr/>
                <p:nvPr/>
              </p:nvCxnSpPr>
              <p:spPr>
                <a:xfrm rot="5400000" flipH="1" flipV="1">
                  <a:off x="2662599" y="4228988"/>
                  <a:ext cx="331566" cy="308160"/>
                </a:xfrm>
                <a:prstGeom prst="line">
                  <a:avLst/>
                </a:prstGeom>
                <a:ln w="25400" cap="flat" cmpd="sng" algn="ctr">
                  <a:solidFill>
                    <a:srgbClr val="B2114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rot="16200000" flipV="1">
                  <a:off x="939334" y="4239525"/>
                  <a:ext cx="331567" cy="247415"/>
                </a:xfrm>
                <a:prstGeom prst="line">
                  <a:avLst/>
                </a:prstGeom>
                <a:ln w="25400" cap="flat" cmpd="sng" algn="ctr">
                  <a:solidFill>
                    <a:srgbClr val="008F2A"/>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9" name="Straight Arrow Connector 198"/>
                <p:cNvCxnSpPr/>
                <p:nvPr/>
              </p:nvCxnSpPr>
              <p:spPr>
                <a:xfrm rot="5400000" flipH="1" flipV="1">
                  <a:off x="1859006" y="5355218"/>
                  <a:ext cx="283367" cy="135569"/>
                </a:xfrm>
                <a:prstGeom prst="straightConnector1">
                  <a:avLst/>
                </a:prstGeom>
                <a:ln w="31750" cap="flat" cmpd="sng" algn="ctr">
                  <a:solidFill>
                    <a:srgbClr val="FFFF00"/>
                  </a:solidFill>
                  <a:prstDash val="solid"/>
                  <a:round/>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200" name="Straight Arrow Connector 199"/>
                <p:cNvCxnSpPr/>
                <p:nvPr/>
              </p:nvCxnSpPr>
              <p:spPr>
                <a:xfrm rot="16200000" flipV="1">
                  <a:off x="2146888" y="5735056"/>
                  <a:ext cx="329372" cy="91352"/>
                </a:xfrm>
                <a:prstGeom prst="straightConnector1">
                  <a:avLst/>
                </a:prstGeom>
                <a:ln w="31750" cap="flat" cmpd="sng" algn="ctr">
                  <a:solidFill>
                    <a:schemeClr val="bg1"/>
                  </a:solidFill>
                  <a:prstDash val="solid"/>
                  <a:round/>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201" name="Straight Arrow Connector 200"/>
                <p:cNvCxnSpPr/>
                <p:nvPr/>
              </p:nvCxnSpPr>
              <p:spPr>
                <a:xfrm>
                  <a:off x="1409182" y="5281319"/>
                  <a:ext cx="231172" cy="196890"/>
                </a:xfrm>
                <a:prstGeom prst="straightConnector1">
                  <a:avLst/>
                </a:prstGeom>
                <a:ln w="31750" cap="flat" cmpd="sng" algn="ctr">
                  <a:solidFill>
                    <a:schemeClr val="bg1"/>
                  </a:solidFill>
                  <a:prstDash val="solid"/>
                  <a:round/>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202" name="Straight Arrow Connector 201"/>
                <p:cNvCxnSpPr/>
                <p:nvPr/>
              </p:nvCxnSpPr>
              <p:spPr>
                <a:xfrm rot="5400000">
                  <a:off x="2179068" y="5013507"/>
                  <a:ext cx="312763" cy="141924"/>
                </a:xfrm>
                <a:prstGeom prst="straightConnector1">
                  <a:avLst/>
                </a:prstGeom>
                <a:ln w="31750" cap="flat" cmpd="sng" algn="ctr">
                  <a:solidFill>
                    <a:schemeClr val="bg1"/>
                  </a:solidFill>
                  <a:prstDash val="solid"/>
                  <a:round/>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203" name="Straight Arrow Connector 202"/>
                <p:cNvCxnSpPr/>
                <p:nvPr/>
              </p:nvCxnSpPr>
              <p:spPr>
                <a:xfrm rot="5400000">
                  <a:off x="2692922" y="5514223"/>
                  <a:ext cx="1583707" cy="3158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04" name="TextBox 203"/>
                <p:cNvSpPr txBox="1"/>
                <p:nvPr/>
              </p:nvSpPr>
              <p:spPr>
                <a:xfrm rot="16200000">
                  <a:off x="2823689" y="5040926"/>
                  <a:ext cx="2248495" cy="918601"/>
                </a:xfrm>
                <a:prstGeom prst="rect">
                  <a:avLst/>
                </a:prstGeom>
                <a:noFill/>
              </p:spPr>
              <p:txBody>
                <a:bodyPr wrap="square" rtlCol="0">
                  <a:spAutoFit/>
                </a:bodyPr>
                <a:lstStyle/>
                <a:p>
                  <a:pPr algn="ctr"/>
                  <a:r>
                    <a:rPr lang="en-US" dirty="0" smtClean="0"/>
                    <a:t>Diffraction limit</a:t>
                  </a:r>
                  <a:endParaRPr lang="en-US" dirty="0"/>
                </a:p>
              </p:txBody>
            </p:sp>
          </p:grpSp>
          <p:sp>
            <p:nvSpPr>
              <p:cNvPr id="190" name="TextBox 189"/>
              <p:cNvSpPr txBox="1"/>
              <p:nvPr/>
            </p:nvSpPr>
            <p:spPr>
              <a:xfrm>
                <a:off x="1109859" y="4431652"/>
                <a:ext cx="732442" cy="369332"/>
              </a:xfrm>
              <a:prstGeom prst="rect">
                <a:avLst/>
              </a:prstGeom>
              <a:noFill/>
            </p:spPr>
            <p:txBody>
              <a:bodyPr wrap="none" rtlCol="0">
                <a:spAutoFit/>
              </a:bodyPr>
              <a:lstStyle/>
              <a:p>
                <a:r>
                  <a:rPr lang="en-US" dirty="0" smtClean="0">
                    <a:solidFill>
                      <a:srgbClr val="008000"/>
                    </a:solidFill>
                  </a:rPr>
                  <a:t>Excite</a:t>
                </a:r>
                <a:endParaRPr lang="en-US" dirty="0">
                  <a:solidFill>
                    <a:srgbClr val="008000"/>
                  </a:solidFill>
                </a:endParaRPr>
              </a:p>
            </p:txBody>
          </p:sp>
          <p:sp>
            <p:nvSpPr>
              <p:cNvPr id="191" name="TextBox 190"/>
              <p:cNvSpPr txBox="1"/>
              <p:nvPr/>
            </p:nvSpPr>
            <p:spPr>
              <a:xfrm>
                <a:off x="2937641" y="4477132"/>
                <a:ext cx="919092" cy="369332"/>
              </a:xfrm>
              <a:prstGeom prst="rect">
                <a:avLst/>
              </a:prstGeom>
              <a:noFill/>
            </p:spPr>
            <p:txBody>
              <a:bodyPr wrap="none" rtlCol="0">
                <a:spAutoFit/>
              </a:bodyPr>
              <a:lstStyle/>
              <a:p>
                <a:r>
                  <a:rPr lang="en-US" dirty="0" smtClean="0">
                    <a:solidFill>
                      <a:srgbClr val="800000"/>
                    </a:solidFill>
                  </a:rPr>
                  <a:t>Deplete</a:t>
                </a:r>
                <a:endParaRPr lang="en-US" dirty="0">
                  <a:solidFill>
                    <a:srgbClr val="800000"/>
                  </a:solidFill>
                </a:endParaRPr>
              </a:p>
            </p:txBody>
          </p:sp>
          <p:sp>
            <p:nvSpPr>
              <p:cNvPr id="192" name="TextBox 191"/>
              <p:cNvSpPr txBox="1"/>
              <p:nvPr/>
            </p:nvSpPr>
            <p:spPr>
              <a:xfrm>
                <a:off x="279096" y="6718326"/>
                <a:ext cx="3356696" cy="369332"/>
              </a:xfrm>
              <a:prstGeom prst="rect">
                <a:avLst/>
              </a:prstGeom>
              <a:noFill/>
            </p:spPr>
            <p:txBody>
              <a:bodyPr wrap="none" rtlCol="0">
                <a:spAutoFit/>
              </a:bodyPr>
              <a:lstStyle/>
              <a:p>
                <a:r>
                  <a:rPr lang="en-US" dirty="0" smtClean="0"/>
                  <a:t>Only the central defect fluoresces</a:t>
                </a:r>
                <a:endParaRPr lang="en-US" dirty="0"/>
              </a:p>
            </p:txBody>
          </p:sp>
        </p:grpSp>
        <p:grpSp>
          <p:nvGrpSpPr>
            <p:cNvPr id="19" name="Group 18"/>
            <p:cNvGrpSpPr/>
            <p:nvPr/>
          </p:nvGrpSpPr>
          <p:grpSpPr>
            <a:xfrm>
              <a:off x="115667" y="3393679"/>
              <a:ext cx="2501720" cy="3100665"/>
              <a:chOff x="115667" y="3393679"/>
              <a:chExt cx="2501720" cy="3100665"/>
            </a:xfrm>
          </p:grpSpPr>
          <p:grpSp>
            <p:nvGrpSpPr>
              <p:cNvPr id="15" name="Group 14"/>
              <p:cNvGrpSpPr/>
              <p:nvPr/>
            </p:nvGrpSpPr>
            <p:grpSpPr>
              <a:xfrm>
                <a:off x="115667" y="3815565"/>
                <a:ext cx="2501720" cy="2678779"/>
                <a:chOff x="369678" y="3182321"/>
                <a:chExt cx="2501720" cy="2678779"/>
              </a:xfrm>
            </p:grpSpPr>
            <p:grpSp>
              <p:nvGrpSpPr>
                <p:cNvPr id="233" name="Group 232"/>
                <p:cNvGrpSpPr/>
                <p:nvPr/>
              </p:nvGrpSpPr>
              <p:grpSpPr>
                <a:xfrm>
                  <a:off x="369678" y="3182321"/>
                  <a:ext cx="1688677" cy="2678779"/>
                  <a:chOff x="8154750" y="2076950"/>
                  <a:chExt cx="1688677" cy="2678779"/>
                </a:xfrm>
              </p:grpSpPr>
              <p:sp>
                <p:nvSpPr>
                  <p:cNvPr id="235" name="Text Box 6"/>
                  <p:cNvSpPr txBox="1">
                    <a:spLocks noChangeArrowheads="1"/>
                  </p:cNvSpPr>
                  <p:nvPr/>
                </p:nvSpPr>
                <p:spPr bwMode="auto">
                  <a:xfrm>
                    <a:off x="8235243" y="4017065"/>
                    <a:ext cx="968268" cy="738664"/>
                  </a:xfrm>
                  <a:prstGeom prst="rect">
                    <a:avLst/>
                  </a:prstGeom>
                  <a:noFill/>
                  <a:ln w="9525">
                    <a:noFill/>
                    <a:miter lim="800000"/>
                    <a:headEnd/>
                    <a:tailEnd/>
                  </a:ln>
                </p:spPr>
                <p:txBody>
                  <a:bodyPr wrap="square">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Arial"/>
                        <a:cs typeface="Arial"/>
                      </a:rPr>
                      <a:t>Ground state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Arial"/>
                        <a:cs typeface="Arial"/>
                      </a:rPr>
                      <a:t>S = 1</a:t>
                    </a:r>
                  </a:p>
                </p:txBody>
              </p:sp>
              <p:sp>
                <p:nvSpPr>
                  <p:cNvPr id="236" name="Line 4"/>
                  <p:cNvSpPr>
                    <a:spLocks noChangeShapeType="1"/>
                  </p:cNvSpPr>
                  <p:nvPr/>
                </p:nvSpPr>
                <p:spPr bwMode="auto">
                  <a:xfrm>
                    <a:off x="9081427" y="4550465"/>
                    <a:ext cx="762000" cy="0"/>
                  </a:xfrm>
                  <a:prstGeom prst="line">
                    <a:avLst/>
                  </a:prstGeom>
                  <a:noFill/>
                  <a:ln w="9525">
                    <a:solidFill>
                      <a:sysClr val="windowText" lastClr="000000"/>
                    </a:solidFill>
                    <a:round/>
                    <a:headEnd/>
                    <a:tailEnd/>
                  </a:ln>
                </p:spPr>
                <p:txBody>
                  <a:bodyPr>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smtClean="0">
                      <a:ln>
                        <a:noFill/>
                      </a:ln>
                      <a:solidFill>
                        <a:prstClr val="black"/>
                      </a:solidFill>
                      <a:effectLst/>
                      <a:uLnTx/>
                      <a:uFillTx/>
                      <a:latin typeface="Arial"/>
                      <a:cs typeface="Arial"/>
                    </a:endParaRPr>
                  </a:p>
                </p:txBody>
              </p:sp>
              <p:grpSp>
                <p:nvGrpSpPr>
                  <p:cNvPr id="237" name="Group 236"/>
                  <p:cNvGrpSpPr/>
                  <p:nvPr/>
                </p:nvGrpSpPr>
                <p:grpSpPr>
                  <a:xfrm>
                    <a:off x="8154750" y="2076950"/>
                    <a:ext cx="1688677" cy="2473515"/>
                    <a:chOff x="8154750" y="2076950"/>
                    <a:chExt cx="1688677" cy="2473515"/>
                  </a:xfrm>
                </p:grpSpPr>
                <p:sp>
                  <p:nvSpPr>
                    <p:cNvPr id="241" name="Text Box 7"/>
                    <p:cNvSpPr txBox="1">
                      <a:spLocks noChangeArrowheads="1"/>
                    </p:cNvSpPr>
                    <p:nvPr/>
                  </p:nvSpPr>
                  <p:spPr bwMode="auto">
                    <a:xfrm>
                      <a:off x="8154750" y="2076950"/>
                      <a:ext cx="1014697" cy="738664"/>
                    </a:xfrm>
                    <a:prstGeom prst="rect">
                      <a:avLst/>
                    </a:prstGeom>
                    <a:noFill/>
                    <a:ln w="9525">
                      <a:noFill/>
                      <a:miter lim="800000"/>
                      <a:headEnd/>
                      <a:tailEnd/>
                    </a:ln>
                  </p:spPr>
                  <p:txBody>
                    <a:bodyPr wrap="square">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Arial"/>
                          <a:cs typeface="Arial"/>
                        </a:rPr>
                        <a:t>Excited state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Arial"/>
                          <a:cs typeface="Arial"/>
                        </a:rPr>
                        <a:t>S = 1</a:t>
                      </a:r>
                    </a:p>
                  </p:txBody>
                </p:sp>
                <p:grpSp>
                  <p:nvGrpSpPr>
                    <p:cNvPr id="242" name="Group 85"/>
                    <p:cNvGrpSpPr>
                      <a:grpSpLocks/>
                    </p:cNvGrpSpPr>
                    <p:nvPr/>
                  </p:nvGrpSpPr>
                  <p:grpSpPr bwMode="auto">
                    <a:xfrm>
                      <a:off x="9081427" y="2112065"/>
                      <a:ext cx="762000" cy="2362200"/>
                      <a:chOff x="5972469" y="3657600"/>
                      <a:chExt cx="762000" cy="2362200"/>
                    </a:xfrm>
                  </p:grpSpPr>
                  <p:sp>
                    <p:nvSpPr>
                      <p:cNvPr id="248" name="Line 26"/>
                      <p:cNvSpPr>
                        <a:spLocks noChangeShapeType="1"/>
                      </p:cNvSpPr>
                      <p:nvPr/>
                    </p:nvSpPr>
                    <p:spPr bwMode="auto">
                      <a:xfrm>
                        <a:off x="5972469" y="3733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smtClean="0">
                          <a:ln>
                            <a:noFill/>
                          </a:ln>
                          <a:solidFill>
                            <a:prstClr val="black"/>
                          </a:solidFill>
                          <a:effectLst/>
                          <a:uLnTx/>
                          <a:uFillTx/>
                          <a:latin typeface="Arial"/>
                          <a:cs typeface="Arial"/>
                        </a:endParaRPr>
                      </a:p>
                    </p:txBody>
                  </p:sp>
                  <p:sp>
                    <p:nvSpPr>
                      <p:cNvPr id="249" name="Line 27"/>
                      <p:cNvSpPr>
                        <a:spLocks noChangeShapeType="1"/>
                      </p:cNvSpPr>
                      <p:nvPr/>
                    </p:nvSpPr>
                    <p:spPr bwMode="auto">
                      <a:xfrm>
                        <a:off x="5972469" y="3810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smtClean="0">
                          <a:ln>
                            <a:noFill/>
                          </a:ln>
                          <a:solidFill>
                            <a:prstClr val="black"/>
                          </a:solidFill>
                          <a:effectLst/>
                          <a:uLnTx/>
                          <a:uFillTx/>
                          <a:latin typeface="Arial"/>
                          <a:cs typeface="Arial"/>
                        </a:endParaRPr>
                      </a:p>
                    </p:txBody>
                  </p:sp>
                  <p:sp>
                    <p:nvSpPr>
                      <p:cNvPr id="250" name="Line 28"/>
                      <p:cNvSpPr>
                        <a:spLocks noChangeShapeType="1"/>
                      </p:cNvSpPr>
                      <p:nvPr/>
                    </p:nvSpPr>
                    <p:spPr bwMode="auto">
                      <a:xfrm>
                        <a:off x="5972469" y="3886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smtClean="0">
                          <a:ln>
                            <a:noFill/>
                          </a:ln>
                          <a:solidFill>
                            <a:prstClr val="black"/>
                          </a:solidFill>
                          <a:effectLst/>
                          <a:uLnTx/>
                          <a:uFillTx/>
                          <a:latin typeface="Arial"/>
                          <a:cs typeface="Arial"/>
                        </a:endParaRPr>
                      </a:p>
                    </p:txBody>
                  </p:sp>
                  <p:sp>
                    <p:nvSpPr>
                      <p:cNvPr id="251" name="Line 29"/>
                      <p:cNvSpPr>
                        <a:spLocks noChangeShapeType="1"/>
                      </p:cNvSpPr>
                      <p:nvPr/>
                    </p:nvSpPr>
                    <p:spPr bwMode="auto">
                      <a:xfrm>
                        <a:off x="5972469" y="3962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smtClean="0">
                          <a:ln>
                            <a:noFill/>
                          </a:ln>
                          <a:solidFill>
                            <a:prstClr val="black"/>
                          </a:solidFill>
                          <a:effectLst/>
                          <a:uLnTx/>
                          <a:uFillTx/>
                          <a:latin typeface="Arial"/>
                          <a:cs typeface="Arial"/>
                        </a:endParaRPr>
                      </a:p>
                    </p:txBody>
                  </p:sp>
                  <p:sp>
                    <p:nvSpPr>
                      <p:cNvPr id="252" name="Line 30"/>
                      <p:cNvSpPr>
                        <a:spLocks noChangeShapeType="1"/>
                      </p:cNvSpPr>
                      <p:nvPr/>
                    </p:nvSpPr>
                    <p:spPr bwMode="auto">
                      <a:xfrm>
                        <a:off x="5972469" y="4038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smtClean="0">
                          <a:ln>
                            <a:noFill/>
                          </a:ln>
                          <a:solidFill>
                            <a:prstClr val="black"/>
                          </a:solidFill>
                          <a:effectLst/>
                          <a:uLnTx/>
                          <a:uFillTx/>
                          <a:latin typeface="Arial"/>
                          <a:cs typeface="Arial"/>
                        </a:endParaRPr>
                      </a:p>
                    </p:txBody>
                  </p:sp>
                  <p:sp>
                    <p:nvSpPr>
                      <p:cNvPr id="253" name="Line 31"/>
                      <p:cNvSpPr>
                        <a:spLocks noChangeShapeType="1"/>
                      </p:cNvSpPr>
                      <p:nvPr/>
                    </p:nvSpPr>
                    <p:spPr bwMode="auto">
                      <a:xfrm>
                        <a:off x="5972469" y="3657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smtClean="0">
                          <a:ln>
                            <a:noFill/>
                          </a:ln>
                          <a:solidFill>
                            <a:prstClr val="black"/>
                          </a:solidFill>
                          <a:effectLst/>
                          <a:uLnTx/>
                          <a:uFillTx/>
                          <a:latin typeface="Arial"/>
                          <a:cs typeface="Arial"/>
                        </a:endParaRPr>
                      </a:p>
                    </p:txBody>
                  </p:sp>
                  <p:sp>
                    <p:nvSpPr>
                      <p:cNvPr id="254" name="Line 32"/>
                      <p:cNvSpPr>
                        <a:spLocks noChangeShapeType="1"/>
                      </p:cNvSpPr>
                      <p:nvPr/>
                    </p:nvSpPr>
                    <p:spPr bwMode="auto">
                      <a:xfrm>
                        <a:off x="5972469" y="6019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smtClean="0">
                          <a:ln>
                            <a:noFill/>
                          </a:ln>
                          <a:solidFill>
                            <a:prstClr val="black"/>
                          </a:solidFill>
                          <a:effectLst/>
                          <a:uLnTx/>
                          <a:uFillTx/>
                          <a:latin typeface="Arial"/>
                          <a:cs typeface="Arial"/>
                        </a:endParaRPr>
                      </a:p>
                    </p:txBody>
                  </p:sp>
                  <p:sp>
                    <p:nvSpPr>
                      <p:cNvPr id="255" name="Line 33"/>
                      <p:cNvSpPr>
                        <a:spLocks noChangeShapeType="1"/>
                      </p:cNvSpPr>
                      <p:nvPr/>
                    </p:nvSpPr>
                    <p:spPr bwMode="auto">
                      <a:xfrm>
                        <a:off x="5972469" y="5638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smtClean="0">
                          <a:ln>
                            <a:noFill/>
                          </a:ln>
                          <a:solidFill>
                            <a:prstClr val="black"/>
                          </a:solidFill>
                          <a:effectLst/>
                          <a:uLnTx/>
                          <a:uFillTx/>
                          <a:latin typeface="Arial"/>
                          <a:cs typeface="Arial"/>
                        </a:endParaRPr>
                      </a:p>
                    </p:txBody>
                  </p:sp>
                  <p:sp>
                    <p:nvSpPr>
                      <p:cNvPr id="256" name="Line 34"/>
                      <p:cNvSpPr>
                        <a:spLocks noChangeShapeType="1"/>
                      </p:cNvSpPr>
                      <p:nvPr/>
                    </p:nvSpPr>
                    <p:spPr bwMode="auto">
                      <a:xfrm>
                        <a:off x="5972469" y="5715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smtClean="0">
                          <a:ln>
                            <a:noFill/>
                          </a:ln>
                          <a:solidFill>
                            <a:prstClr val="black"/>
                          </a:solidFill>
                          <a:effectLst/>
                          <a:uLnTx/>
                          <a:uFillTx/>
                          <a:latin typeface="Arial"/>
                          <a:cs typeface="Arial"/>
                        </a:endParaRPr>
                      </a:p>
                    </p:txBody>
                  </p:sp>
                  <p:sp>
                    <p:nvSpPr>
                      <p:cNvPr id="257" name="Line 35"/>
                      <p:cNvSpPr>
                        <a:spLocks noChangeShapeType="1"/>
                      </p:cNvSpPr>
                      <p:nvPr/>
                    </p:nvSpPr>
                    <p:spPr bwMode="auto">
                      <a:xfrm>
                        <a:off x="5972469" y="5791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smtClean="0">
                          <a:ln>
                            <a:noFill/>
                          </a:ln>
                          <a:solidFill>
                            <a:prstClr val="black"/>
                          </a:solidFill>
                          <a:effectLst/>
                          <a:uLnTx/>
                          <a:uFillTx/>
                          <a:latin typeface="Arial"/>
                          <a:cs typeface="Arial"/>
                        </a:endParaRPr>
                      </a:p>
                    </p:txBody>
                  </p:sp>
                  <p:sp>
                    <p:nvSpPr>
                      <p:cNvPr id="258" name="Line 36"/>
                      <p:cNvSpPr>
                        <a:spLocks noChangeShapeType="1"/>
                      </p:cNvSpPr>
                      <p:nvPr/>
                    </p:nvSpPr>
                    <p:spPr bwMode="auto">
                      <a:xfrm>
                        <a:off x="5972469" y="5867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smtClean="0">
                          <a:ln>
                            <a:noFill/>
                          </a:ln>
                          <a:solidFill>
                            <a:prstClr val="black"/>
                          </a:solidFill>
                          <a:effectLst/>
                          <a:uLnTx/>
                          <a:uFillTx/>
                          <a:latin typeface="Arial"/>
                          <a:cs typeface="Arial"/>
                        </a:endParaRPr>
                      </a:p>
                    </p:txBody>
                  </p:sp>
                  <p:sp>
                    <p:nvSpPr>
                      <p:cNvPr id="259" name="Line 37"/>
                      <p:cNvSpPr>
                        <a:spLocks noChangeShapeType="1"/>
                      </p:cNvSpPr>
                      <p:nvPr/>
                    </p:nvSpPr>
                    <p:spPr bwMode="auto">
                      <a:xfrm>
                        <a:off x="5972469" y="5943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smtClean="0">
                          <a:ln>
                            <a:noFill/>
                          </a:ln>
                          <a:solidFill>
                            <a:prstClr val="black"/>
                          </a:solidFill>
                          <a:effectLst/>
                          <a:uLnTx/>
                          <a:uFillTx/>
                          <a:latin typeface="Arial"/>
                          <a:cs typeface="Arial"/>
                        </a:endParaRPr>
                      </a:p>
                    </p:txBody>
                  </p:sp>
                  <p:sp>
                    <p:nvSpPr>
                      <p:cNvPr id="260" name="Line 38"/>
                      <p:cNvSpPr>
                        <a:spLocks noChangeShapeType="1"/>
                      </p:cNvSpPr>
                      <p:nvPr/>
                    </p:nvSpPr>
                    <p:spPr bwMode="auto">
                      <a:xfrm>
                        <a:off x="5972469" y="5562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smtClean="0">
                          <a:ln>
                            <a:noFill/>
                          </a:ln>
                          <a:solidFill>
                            <a:prstClr val="black"/>
                          </a:solidFill>
                          <a:effectLst/>
                          <a:uLnTx/>
                          <a:uFillTx/>
                          <a:latin typeface="Arial"/>
                          <a:cs typeface="Arial"/>
                        </a:endParaRPr>
                      </a:p>
                    </p:txBody>
                  </p:sp>
                </p:grpSp>
                <p:grpSp>
                  <p:nvGrpSpPr>
                    <p:cNvPr id="243" name="Group 88"/>
                    <p:cNvGrpSpPr>
                      <a:grpSpLocks/>
                    </p:cNvGrpSpPr>
                    <p:nvPr/>
                  </p:nvGrpSpPr>
                  <p:grpSpPr bwMode="auto">
                    <a:xfrm>
                      <a:off x="9276162" y="2188265"/>
                      <a:ext cx="186265" cy="2362200"/>
                      <a:chOff x="6167204" y="3733800"/>
                      <a:chExt cx="186265" cy="2362200"/>
                    </a:xfrm>
                  </p:grpSpPr>
                  <p:sp>
                    <p:nvSpPr>
                      <p:cNvPr id="244" name="Line 39"/>
                      <p:cNvSpPr>
                        <a:spLocks noChangeShapeType="1"/>
                      </p:cNvSpPr>
                      <p:nvPr/>
                    </p:nvSpPr>
                    <p:spPr bwMode="auto">
                      <a:xfrm flipV="1">
                        <a:off x="6167204" y="3733800"/>
                        <a:ext cx="0" cy="2362200"/>
                      </a:xfrm>
                      <a:prstGeom prst="line">
                        <a:avLst/>
                      </a:prstGeom>
                      <a:noFill/>
                      <a:ln w="57150">
                        <a:solidFill>
                          <a:srgbClr val="008000"/>
                        </a:solidFill>
                        <a:round/>
                        <a:headEnd/>
                        <a:tailEnd type="triangle" w="med" len="med"/>
                      </a:ln>
                    </p:spPr>
                    <p:txBody>
                      <a:bodyPr>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smtClean="0">
                          <a:ln>
                            <a:noFill/>
                          </a:ln>
                          <a:solidFill>
                            <a:prstClr val="black"/>
                          </a:solidFill>
                          <a:effectLst/>
                          <a:uLnTx/>
                          <a:uFillTx/>
                          <a:latin typeface="Arial"/>
                          <a:cs typeface="Arial"/>
                        </a:endParaRPr>
                      </a:p>
                    </p:txBody>
                  </p:sp>
                  <p:sp>
                    <p:nvSpPr>
                      <p:cNvPr id="245" name="Line 40"/>
                      <p:cNvSpPr>
                        <a:spLocks noChangeShapeType="1"/>
                      </p:cNvSpPr>
                      <p:nvPr/>
                    </p:nvSpPr>
                    <p:spPr bwMode="auto">
                      <a:xfrm>
                        <a:off x="6353469" y="4191000"/>
                        <a:ext cx="0" cy="1447800"/>
                      </a:xfrm>
                      <a:prstGeom prst="line">
                        <a:avLst/>
                      </a:prstGeom>
                      <a:noFill/>
                      <a:ln w="57150">
                        <a:solidFill>
                          <a:srgbClr val="990033"/>
                        </a:solidFill>
                        <a:round/>
                        <a:headEnd/>
                        <a:tailEnd type="triangle" w="med" len="med"/>
                      </a:ln>
                    </p:spPr>
                    <p:txBody>
                      <a:bodyPr>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smtClean="0">
                          <a:ln>
                            <a:noFill/>
                          </a:ln>
                          <a:solidFill>
                            <a:prstClr val="black"/>
                          </a:solidFill>
                          <a:effectLst/>
                          <a:uLnTx/>
                          <a:uFillTx/>
                          <a:latin typeface="Arial"/>
                          <a:cs typeface="Arial"/>
                        </a:endParaRPr>
                      </a:p>
                    </p:txBody>
                  </p:sp>
                  <p:sp>
                    <p:nvSpPr>
                      <p:cNvPr id="246" name="Line 41"/>
                      <p:cNvSpPr>
                        <a:spLocks noChangeShapeType="1"/>
                      </p:cNvSpPr>
                      <p:nvPr/>
                    </p:nvSpPr>
                    <p:spPr bwMode="auto">
                      <a:xfrm>
                        <a:off x="6339219" y="3733800"/>
                        <a:ext cx="0" cy="381000"/>
                      </a:xfrm>
                      <a:prstGeom prst="line">
                        <a:avLst/>
                      </a:prstGeom>
                      <a:noFill/>
                      <a:ln w="9525">
                        <a:solidFill>
                          <a:sysClr val="windowText" lastClr="000000"/>
                        </a:solidFill>
                        <a:prstDash val="dash"/>
                        <a:round/>
                        <a:headEnd/>
                        <a:tailEnd type="triangle" w="med" len="med"/>
                      </a:ln>
                    </p:spPr>
                    <p:txBody>
                      <a:bodyPr>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smtClean="0">
                          <a:ln>
                            <a:noFill/>
                          </a:ln>
                          <a:solidFill>
                            <a:prstClr val="black"/>
                          </a:solidFill>
                          <a:effectLst/>
                          <a:uLnTx/>
                          <a:uFillTx/>
                          <a:latin typeface="Arial"/>
                          <a:cs typeface="Arial"/>
                        </a:endParaRPr>
                      </a:p>
                    </p:txBody>
                  </p:sp>
                  <p:sp>
                    <p:nvSpPr>
                      <p:cNvPr id="247" name="Line 42"/>
                      <p:cNvSpPr>
                        <a:spLocks noChangeShapeType="1"/>
                      </p:cNvSpPr>
                      <p:nvPr/>
                    </p:nvSpPr>
                    <p:spPr bwMode="auto">
                      <a:xfrm>
                        <a:off x="6353469" y="5688723"/>
                        <a:ext cx="0" cy="381000"/>
                      </a:xfrm>
                      <a:prstGeom prst="line">
                        <a:avLst/>
                      </a:prstGeom>
                      <a:noFill/>
                      <a:ln w="9525">
                        <a:solidFill>
                          <a:sysClr val="windowText" lastClr="000000"/>
                        </a:solidFill>
                        <a:prstDash val="dash"/>
                        <a:round/>
                        <a:headEnd/>
                        <a:tailEnd type="triangle" w="med" len="med"/>
                      </a:ln>
                    </p:spPr>
                    <p:txBody>
                      <a:bodyPr>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smtClean="0">
                          <a:ln>
                            <a:noFill/>
                          </a:ln>
                          <a:solidFill>
                            <a:prstClr val="black"/>
                          </a:solidFill>
                          <a:effectLst/>
                          <a:uLnTx/>
                          <a:uFillTx/>
                          <a:latin typeface="Arial"/>
                          <a:cs typeface="Arial"/>
                        </a:endParaRPr>
                      </a:p>
                    </p:txBody>
                  </p:sp>
                </p:grpSp>
              </p:grpSp>
              <p:sp>
                <p:nvSpPr>
                  <p:cNvPr id="238" name="Line 5"/>
                  <p:cNvSpPr>
                    <a:spLocks noChangeShapeType="1"/>
                  </p:cNvSpPr>
                  <p:nvPr/>
                </p:nvSpPr>
                <p:spPr bwMode="auto">
                  <a:xfrm>
                    <a:off x="9081427" y="2645465"/>
                    <a:ext cx="762000" cy="0"/>
                  </a:xfrm>
                  <a:prstGeom prst="line">
                    <a:avLst/>
                  </a:prstGeom>
                  <a:noFill/>
                  <a:ln w="9525">
                    <a:solidFill>
                      <a:sysClr val="windowText" lastClr="000000"/>
                    </a:solidFill>
                    <a:round/>
                    <a:headEnd/>
                    <a:tailEnd/>
                  </a:ln>
                </p:spPr>
                <p:txBody>
                  <a:bodyPr>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smtClean="0">
                      <a:ln>
                        <a:noFill/>
                      </a:ln>
                      <a:solidFill>
                        <a:prstClr val="black"/>
                      </a:solidFill>
                      <a:effectLst/>
                      <a:uLnTx/>
                      <a:uFillTx/>
                      <a:latin typeface="Arial"/>
                      <a:cs typeface="Arial"/>
                    </a:endParaRPr>
                  </a:p>
                </p:txBody>
              </p:sp>
              <p:sp>
                <p:nvSpPr>
                  <p:cNvPr id="239" name="Line 25"/>
                  <p:cNvSpPr>
                    <a:spLocks noChangeShapeType="1"/>
                  </p:cNvSpPr>
                  <p:nvPr/>
                </p:nvSpPr>
                <p:spPr bwMode="auto">
                  <a:xfrm>
                    <a:off x="9081427" y="2569265"/>
                    <a:ext cx="762000" cy="0"/>
                  </a:xfrm>
                  <a:prstGeom prst="line">
                    <a:avLst/>
                  </a:prstGeom>
                  <a:noFill/>
                  <a:ln w="9525">
                    <a:solidFill>
                      <a:sysClr val="windowText" lastClr="000000"/>
                    </a:solidFill>
                    <a:round/>
                    <a:headEnd/>
                    <a:tailEnd/>
                  </a:ln>
                </p:spPr>
                <p:txBody>
                  <a:bodyPr>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smtClean="0">
                      <a:ln>
                        <a:noFill/>
                      </a:ln>
                      <a:solidFill>
                        <a:prstClr val="black"/>
                      </a:solidFill>
                      <a:effectLst/>
                      <a:uLnTx/>
                      <a:uFillTx/>
                      <a:latin typeface="Arial"/>
                      <a:cs typeface="Arial"/>
                    </a:endParaRPr>
                  </a:p>
                </p:txBody>
              </p:sp>
            </p:grpSp>
            <p:sp>
              <p:nvSpPr>
                <p:cNvPr id="261" name="Freeform 145"/>
                <p:cNvSpPr>
                  <a:spLocks noChangeAspect="1"/>
                </p:cNvSpPr>
                <p:nvPr/>
              </p:nvSpPr>
              <p:spPr bwMode="auto">
                <a:xfrm rot="5400000">
                  <a:off x="980696" y="4571725"/>
                  <a:ext cx="1799204" cy="216624"/>
                </a:xfrm>
                <a:custGeom>
                  <a:avLst/>
                  <a:gdLst>
                    <a:gd name="T0" fmla="*/ 0 w 2160"/>
                    <a:gd name="T1" fmla="*/ 2147483647 h 256"/>
                    <a:gd name="T2" fmla="*/ 2147483647 w 2160"/>
                    <a:gd name="T3" fmla="*/ 2147483647 h 256"/>
                    <a:gd name="T4" fmla="*/ 2147483647 w 2160"/>
                    <a:gd name="T5" fmla="*/ 0 h 256"/>
                    <a:gd name="T6" fmla="*/ 2147483647 w 2160"/>
                    <a:gd name="T7" fmla="*/ 2147483647 h 256"/>
                    <a:gd name="T8" fmla="*/ 2147483647 w 2160"/>
                    <a:gd name="T9" fmla="*/ 2147483647 h 256"/>
                    <a:gd name="T10" fmla="*/ 2147483647 w 2160"/>
                    <a:gd name="T11" fmla="*/ 2147483647 h 256"/>
                    <a:gd name="T12" fmla="*/ 2147483647 w 2160"/>
                    <a:gd name="T13" fmla="*/ 2147483647 h 256"/>
                    <a:gd name="T14" fmla="*/ 2147483647 w 2160"/>
                    <a:gd name="T15" fmla="*/ 2147483647 h 256"/>
                    <a:gd name="T16" fmla="*/ 2147483647 w 2160"/>
                    <a:gd name="T17" fmla="*/ 2147483647 h 256"/>
                    <a:gd name="T18" fmla="*/ 2147483647 w 2160"/>
                    <a:gd name="T19" fmla="*/ 2147483647 h 2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60"/>
                    <a:gd name="T31" fmla="*/ 0 h 256"/>
                    <a:gd name="T32" fmla="*/ 2160 w 2160"/>
                    <a:gd name="T33" fmla="*/ 256 h 2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 h="256">
                      <a:moveTo>
                        <a:pt x="0" y="96"/>
                      </a:moveTo>
                      <a:cubicBezTo>
                        <a:pt x="32" y="176"/>
                        <a:pt x="64" y="256"/>
                        <a:pt x="144" y="240"/>
                      </a:cubicBezTo>
                      <a:cubicBezTo>
                        <a:pt x="224" y="224"/>
                        <a:pt x="376" y="0"/>
                        <a:pt x="480" y="0"/>
                      </a:cubicBezTo>
                      <a:cubicBezTo>
                        <a:pt x="584" y="0"/>
                        <a:pt x="664" y="232"/>
                        <a:pt x="768" y="240"/>
                      </a:cubicBezTo>
                      <a:cubicBezTo>
                        <a:pt x="872" y="248"/>
                        <a:pt x="1008" y="48"/>
                        <a:pt x="1104" y="48"/>
                      </a:cubicBezTo>
                      <a:cubicBezTo>
                        <a:pt x="1200" y="48"/>
                        <a:pt x="1256" y="240"/>
                        <a:pt x="1344" y="240"/>
                      </a:cubicBezTo>
                      <a:cubicBezTo>
                        <a:pt x="1432" y="240"/>
                        <a:pt x="1552" y="72"/>
                        <a:pt x="1632" y="48"/>
                      </a:cubicBezTo>
                      <a:cubicBezTo>
                        <a:pt x="1712" y="24"/>
                        <a:pt x="1776" y="80"/>
                        <a:pt x="1824" y="96"/>
                      </a:cubicBezTo>
                      <a:cubicBezTo>
                        <a:pt x="1872" y="112"/>
                        <a:pt x="1864" y="136"/>
                        <a:pt x="1920" y="144"/>
                      </a:cubicBezTo>
                      <a:cubicBezTo>
                        <a:pt x="1976" y="152"/>
                        <a:pt x="2068" y="148"/>
                        <a:pt x="2160" y="144"/>
                      </a:cubicBezTo>
                    </a:path>
                  </a:pathLst>
                </a:custGeom>
                <a:noFill/>
                <a:ln w="57150">
                  <a:solidFill>
                    <a:srgbClr val="E34333"/>
                  </a:solidFill>
                  <a:round/>
                  <a:headEnd/>
                  <a:tailEnd type="triangle" w="lg" len="sm"/>
                </a:ln>
              </p:spPr>
              <p:txBody>
                <a:bodyPr wrap="none" anchor="ctr">
                  <a:prstTxWarp prst="textNoShape">
                    <a:avLst/>
                  </a:prstTxWarp>
                </a:bodyPr>
                <a:lstStyle/>
                <a:p>
                  <a:pPr fontAlgn="base">
                    <a:spcBef>
                      <a:spcPct val="0"/>
                    </a:spcBef>
                    <a:spcAft>
                      <a:spcPct val="0"/>
                    </a:spcAft>
                  </a:pPr>
                  <a:endParaRPr lang="en-US" smtClean="0">
                    <a:solidFill>
                      <a:schemeClr val="accent6">
                        <a:lumMod val="75000"/>
                      </a:schemeClr>
                    </a:solidFill>
                    <a:latin typeface="Arial" pitchFamily="1" charset="0"/>
                  </a:endParaRPr>
                </a:p>
              </p:txBody>
            </p:sp>
            <p:sp>
              <p:nvSpPr>
                <p:cNvPr id="13" name="TextBox 12"/>
                <p:cNvSpPr txBox="1"/>
                <p:nvPr/>
              </p:nvSpPr>
              <p:spPr>
                <a:xfrm>
                  <a:off x="2058355" y="4246986"/>
                  <a:ext cx="813043" cy="369332"/>
                </a:xfrm>
                <a:prstGeom prst="rect">
                  <a:avLst/>
                </a:prstGeom>
                <a:noFill/>
              </p:spPr>
              <p:txBody>
                <a:bodyPr wrap="none" rtlCol="0">
                  <a:spAutoFit/>
                </a:bodyPr>
                <a:lstStyle/>
                <a:p>
                  <a:r>
                    <a:rPr lang="en-US" b="1" dirty="0" smtClean="0">
                      <a:solidFill>
                        <a:srgbClr val="E34333"/>
                      </a:solidFill>
                    </a:rPr>
                    <a:t>Detect</a:t>
                  </a:r>
                  <a:endParaRPr lang="en-US" b="1" dirty="0">
                    <a:solidFill>
                      <a:srgbClr val="E34333"/>
                    </a:solidFill>
                  </a:endParaRPr>
                </a:p>
              </p:txBody>
            </p:sp>
          </p:grpSp>
          <p:sp>
            <p:nvSpPr>
              <p:cNvPr id="16" name="TextBox 15"/>
              <p:cNvSpPr txBox="1"/>
              <p:nvPr/>
            </p:nvSpPr>
            <p:spPr>
              <a:xfrm>
                <a:off x="635939" y="3393679"/>
                <a:ext cx="1050175" cy="369332"/>
              </a:xfrm>
              <a:prstGeom prst="rect">
                <a:avLst/>
              </a:prstGeom>
              <a:noFill/>
            </p:spPr>
            <p:txBody>
              <a:bodyPr wrap="none" rtlCol="0">
                <a:spAutoFit/>
              </a:bodyPr>
              <a:lstStyle/>
              <a:p>
                <a:r>
                  <a:rPr lang="en-US" dirty="0" smtClean="0"/>
                  <a:t>e.g. STED</a:t>
                </a:r>
                <a:endParaRPr lang="en-US" dirty="0"/>
              </a:p>
            </p:txBody>
          </p:sp>
        </p:grpSp>
      </p:grpSp>
      <p:grpSp>
        <p:nvGrpSpPr>
          <p:cNvPr id="18" name="Group 17"/>
          <p:cNvGrpSpPr/>
          <p:nvPr/>
        </p:nvGrpSpPr>
        <p:grpSpPr>
          <a:xfrm>
            <a:off x="1715659" y="4473345"/>
            <a:ext cx="3198792" cy="1661336"/>
            <a:chOff x="1715659" y="4473345"/>
            <a:chExt cx="3198792" cy="1661336"/>
          </a:xfrm>
        </p:grpSpPr>
        <p:pic>
          <p:nvPicPr>
            <p:cNvPr id="262" name="Picture 261"/>
            <p:cNvPicPr>
              <a:picLocks noChangeAspect="1"/>
            </p:cNvPicPr>
            <p:nvPr/>
          </p:nvPicPr>
          <p:blipFill>
            <a:blip r:embed="rId5"/>
            <a:stretch>
              <a:fillRect/>
            </a:stretch>
          </p:blipFill>
          <p:spPr>
            <a:xfrm>
              <a:off x="3027452" y="4473345"/>
              <a:ext cx="1886999" cy="1639655"/>
            </a:xfrm>
            <a:prstGeom prst="rect">
              <a:avLst/>
            </a:prstGeom>
          </p:spPr>
        </p:pic>
        <p:sp>
          <p:nvSpPr>
            <p:cNvPr id="17" name="TextBox 16"/>
            <p:cNvSpPr txBox="1"/>
            <p:nvPr/>
          </p:nvSpPr>
          <p:spPr>
            <a:xfrm>
              <a:off x="1715659" y="5488350"/>
              <a:ext cx="1377443" cy="646331"/>
            </a:xfrm>
            <a:prstGeom prst="rect">
              <a:avLst/>
            </a:prstGeom>
            <a:noFill/>
          </p:spPr>
          <p:txBody>
            <a:bodyPr wrap="square" rtlCol="0">
              <a:spAutoFit/>
            </a:bodyPr>
            <a:lstStyle/>
            <a:p>
              <a:pPr algn="r"/>
              <a:r>
                <a:rPr lang="en-US" sz="1200" dirty="0" err="1" smtClean="0"/>
                <a:t>Rittweger</a:t>
              </a:r>
              <a:r>
                <a:rPr lang="en-US" sz="1200" dirty="0" smtClean="0"/>
                <a:t> et al. 2009 Nat. Photonics</a:t>
              </a:r>
              <a:endParaRPr lang="en-US" sz="1200" dirty="0"/>
            </a:p>
          </p:txBody>
        </p:sp>
      </p:grpSp>
      <p:grpSp>
        <p:nvGrpSpPr>
          <p:cNvPr id="23" name="Group 22"/>
          <p:cNvGrpSpPr/>
          <p:nvPr/>
        </p:nvGrpSpPr>
        <p:grpSpPr>
          <a:xfrm>
            <a:off x="6040864" y="5432514"/>
            <a:ext cx="2621215" cy="856566"/>
            <a:chOff x="6040864" y="5432514"/>
            <a:chExt cx="2621215" cy="856566"/>
          </a:xfrm>
        </p:grpSpPr>
        <p:sp>
          <p:nvSpPr>
            <p:cNvPr id="21" name="TextBox 20"/>
            <p:cNvSpPr txBox="1"/>
            <p:nvPr/>
          </p:nvSpPr>
          <p:spPr>
            <a:xfrm>
              <a:off x="6528161" y="6012081"/>
              <a:ext cx="2133918" cy="276999"/>
            </a:xfrm>
            <a:prstGeom prst="rect">
              <a:avLst/>
            </a:prstGeom>
            <a:noFill/>
          </p:spPr>
          <p:txBody>
            <a:bodyPr wrap="none" rtlCol="0">
              <a:spAutoFit/>
            </a:bodyPr>
            <a:lstStyle/>
            <a:p>
              <a:r>
                <a:rPr lang="en-US" sz="1200" dirty="0" smtClean="0"/>
                <a:t>Maurer et al. 2010 Nat. Physics</a:t>
              </a:r>
              <a:endParaRPr lang="en-US" sz="1200" dirty="0"/>
            </a:p>
          </p:txBody>
        </p:sp>
        <p:sp>
          <p:nvSpPr>
            <p:cNvPr id="263" name="TextBox 262"/>
            <p:cNvSpPr txBox="1"/>
            <p:nvPr/>
          </p:nvSpPr>
          <p:spPr>
            <a:xfrm>
              <a:off x="6040864" y="5432514"/>
              <a:ext cx="2616379" cy="646331"/>
            </a:xfrm>
            <a:prstGeom prst="rect">
              <a:avLst/>
            </a:prstGeom>
            <a:noFill/>
          </p:spPr>
          <p:txBody>
            <a:bodyPr wrap="square" rtlCol="0">
              <a:spAutoFit/>
            </a:bodyPr>
            <a:lstStyle/>
            <a:p>
              <a:r>
                <a:rPr lang="en-US" dirty="0" smtClean="0"/>
                <a:t>Similar techniques for </a:t>
              </a:r>
              <a:r>
                <a:rPr lang="en-US" dirty="0" err="1" smtClean="0"/>
                <a:t>nanoscale</a:t>
              </a:r>
              <a:r>
                <a:rPr lang="en-US" dirty="0" smtClean="0"/>
                <a:t> spin addressing</a:t>
              </a:r>
              <a:endParaRPr lang="en-US" dirty="0"/>
            </a:p>
          </p:txBody>
        </p:sp>
      </p:grpSp>
      <p:grpSp>
        <p:nvGrpSpPr>
          <p:cNvPr id="24" name="Group 23"/>
          <p:cNvGrpSpPr/>
          <p:nvPr/>
        </p:nvGrpSpPr>
        <p:grpSpPr>
          <a:xfrm>
            <a:off x="5986076" y="4402864"/>
            <a:ext cx="2767270" cy="846698"/>
            <a:chOff x="5986076" y="4402864"/>
            <a:chExt cx="2767270" cy="846698"/>
          </a:xfrm>
        </p:grpSpPr>
        <p:sp>
          <p:nvSpPr>
            <p:cNvPr id="22" name="TextBox 21"/>
            <p:cNvSpPr txBox="1"/>
            <p:nvPr/>
          </p:nvSpPr>
          <p:spPr>
            <a:xfrm>
              <a:off x="5986076" y="4402864"/>
              <a:ext cx="2616379" cy="646331"/>
            </a:xfrm>
            <a:prstGeom prst="rect">
              <a:avLst/>
            </a:prstGeom>
            <a:noFill/>
          </p:spPr>
          <p:txBody>
            <a:bodyPr wrap="square" rtlCol="0">
              <a:spAutoFit/>
            </a:bodyPr>
            <a:lstStyle/>
            <a:p>
              <a:r>
                <a:rPr lang="en-US" dirty="0" smtClean="0"/>
                <a:t>2.4 nm resolution has been achieved</a:t>
              </a:r>
              <a:endParaRPr lang="en-US" dirty="0"/>
            </a:p>
          </p:txBody>
        </p:sp>
        <p:sp>
          <p:nvSpPr>
            <p:cNvPr id="264" name="TextBox 263"/>
            <p:cNvSpPr txBox="1"/>
            <p:nvPr/>
          </p:nvSpPr>
          <p:spPr>
            <a:xfrm>
              <a:off x="6587218" y="4972563"/>
              <a:ext cx="2166128" cy="276999"/>
            </a:xfrm>
            <a:prstGeom prst="rect">
              <a:avLst/>
            </a:prstGeom>
            <a:noFill/>
          </p:spPr>
          <p:txBody>
            <a:bodyPr wrap="none" rtlCol="0">
              <a:spAutoFit/>
            </a:bodyPr>
            <a:lstStyle/>
            <a:p>
              <a:r>
                <a:rPr lang="en-US" sz="1200" dirty="0" err="1" smtClean="0"/>
                <a:t>Wildanger</a:t>
              </a:r>
              <a:r>
                <a:rPr lang="en-US" sz="1200" dirty="0" smtClean="0"/>
                <a:t> et al. 2012 Adv. Mat.</a:t>
              </a:r>
              <a:endParaRPr lang="en-US" sz="1200" dirty="0"/>
            </a:p>
          </p:txBody>
        </p:sp>
      </p:grpSp>
      <p:sp>
        <p:nvSpPr>
          <p:cNvPr id="114" name="TextBox 113"/>
          <p:cNvSpPr txBox="1"/>
          <p:nvPr/>
        </p:nvSpPr>
        <p:spPr>
          <a:xfrm>
            <a:off x="1989426" y="2530629"/>
            <a:ext cx="1190350" cy="276999"/>
          </a:xfrm>
          <a:prstGeom prst="rect">
            <a:avLst/>
          </a:prstGeom>
          <a:noFill/>
        </p:spPr>
        <p:txBody>
          <a:bodyPr wrap="none" rtlCol="0">
            <a:spAutoFit/>
          </a:bodyPr>
          <a:lstStyle/>
          <a:p>
            <a:r>
              <a:rPr lang="en-US" sz="1200" dirty="0" smtClean="0"/>
              <a:t>Separation (nm)</a:t>
            </a:r>
            <a:endParaRPr lang="en-US" sz="1200" dirty="0"/>
          </a:p>
        </p:txBody>
      </p:sp>
    </p:spTree>
    <p:custDataLst>
      <p:tags r:id="rId1"/>
    </p:custDataLst>
    <p:extLst>
      <p:ext uri="{BB962C8B-B14F-4D97-AF65-F5344CB8AC3E}">
        <p14:creationId xmlns:p14="http://schemas.microsoft.com/office/powerpoint/2010/main" val="21713145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Optically mediated interactions</a:t>
            </a:r>
            <a:endParaRPr lang="en-US" sz="2800" b="1" dirty="0">
              <a:solidFill>
                <a:schemeClr val="bg1"/>
              </a:solidFill>
            </a:endParaRPr>
          </a:p>
        </p:txBody>
      </p:sp>
      <p:grpSp>
        <p:nvGrpSpPr>
          <p:cNvPr id="2" name="Group 1"/>
          <p:cNvGrpSpPr/>
          <p:nvPr/>
        </p:nvGrpSpPr>
        <p:grpSpPr>
          <a:xfrm>
            <a:off x="135721" y="695407"/>
            <a:ext cx="1689351" cy="1472441"/>
            <a:chOff x="67934" y="5294987"/>
            <a:chExt cx="1689351" cy="1472441"/>
          </a:xfrm>
        </p:grpSpPr>
        <p:grpSp>
          <p:nvGrpSpPr>
            <p:cNvPr id="63" name="Group 62"/>
            <p:cNvGrpSpPr/>
            <p:nvPr/>
          </p:nvGrpSpPr>
          <p:grpSpPr>
            <a:xfrm>
              <a:off x="67934" y="5294987"/>
              <a:ext cx="1689351" cy="1472441"/>
              <a:chOff x="3611204" y="955493"/>
              <a:chExt cx="2817313" cy="2705257"/>
            </a:xfrm>
          </p:grpSpPr>
          <p:grpSp>
            <p:nvGrpSpPr>
              <p:cNvPr id="64" name="Group 3"/>
              <p:cNvGrpSpPr/>
              <p:nvPr/>
            </p:nvGrpSpPr>
            <p:grpSpPr>
              <a:xfrm flipH="1">
                <a:off x="3611204" y="955493"/>
                <a:ext cx="2817313" cy="2705257"/>
                <a:chOff x="643411" y="1162760"/>
                <a:chExt cx="1946238" cy="1935145"/>
              </a:xfrm>
            </p:grpSpPr>
            <p:sp>
              <p:nvSpPr>
                <p:cNvPr id="67" name="Oval 66"/>
                <p:cNvSpPr/>
                <p:nvPr/>
              </p:nvSpPr>
              <p:spPr>
                <a:xfrm>
                  <a:off x="643411" y="1810877"/>
                  <a:ext cx="210312" cy="2103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68" name="Straight Connector 67"/>
                <p:cNvCxnSpPr/>
                <p:nvPr/>
              </p:nvCxnSpPr>
              <p:spPr>
                <a:xfrm rot="10800000" flipH="1">
                  <a:off x="766577" y="1610294"/>
                  <a:ext cx="397659" cy="29326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0" name="Oval 69"/>
                <p:cNvSpPr/>
                <p:nvPr/>
              </p:nvSpPr>
              <p:spPr>
                <a:xfrm>
                  <a:off x="2199844" y="1196598"/>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71" name="Oval 70"/>
                <p:cNvSpPr/>
                <p:nvPr/>
              </p:nvSpPr>
              <p:spPr>
                <a:xfrm>
                  <a:off x="998539" y="152823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73" name="Oval 72"/>
                <p:cNvSpPr/>
                <p:nvPr/>
              </p:nvSpPr>
              <p:spPr>
                <a:xfrm>
                  <a:off x="1211654" y="1164471"/>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74" name="Oval 73"/>
                <p:cNvSpPr/>
                <p:nvPr/>
              </p:nvSpPr>
              <p:spPr>
                <a:xfrm>
                  <a:off x="673100" y="1190624"/>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76" name="Oval 75"/>
                <p:cNvSpPr/>
                <p:nvPr/>
              </p:nvSpPr>
              <p:spPr>
                <a:xfrm>
                  <a:off x="895921" y="2214142"/>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77" name="Oval 76"/>
                <p:cNvSpPr/>
                <p:nvPr/>
              </p:nvSpPr>
              <p:spPr>
                <a:xfrm>
                  <a:off x="1824037" y="1756835"/>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78" name="Oval 77"/>
                <p:cNvSpPr/>
                <p:nvPr/>
              </p:nvSpPr>
              <p:spPr>
                <a:xfrm>
                  <a:off x="1290637" y="2378143"/>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80" name="Straight Connector 13"/>
                <p:cNvCxnSpPr>
                  <a:stCxn id="74" idx="5"/>
                </p:cNvCxnSpPr>
                <p:nvPr/>
              </p:nvCxnSpPr>
              <p:spPr>
                <a:xfrm rot="16200000" flipH="1">
                  <a:off x="885872" y="1415567"/>
                  <a:ext cx="181541" cy="1700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400000" flipH="1" flipV="1">
                  <a:off x="1113422" y="1342271"/>
                  <a:ext cx="270830" cy="13917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5" name="Oval 84"/>
                <p:cNvSpPr/>
                <p:nvPr/>
              </p:nvSpPr>
              <p:spPr>
                <a:xfrm>
                  <a:off x="1231373" y="2445616"/>
                  <a:ext cx="237743" cy="23774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00"/>
                </a:p>
              </p:txBody>
            </p:sp>
            <p:cxnSp>
              <p:nvCxnSpPr>
                <p:cNvPr id="86" name="Straight Connector 85"/>
                <p:cNvCxnSpPr/>
                <p:nvPr/>
              </p:nvCxnSpPr>
              <p:spPr>
                <a:xfrm>
                  <a:off x="1170783" y="2427096"/>
                  <a:ext cx="139174" cy="11516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7" name="Oval 86"/>
                <p:cNvSpPr/>
                <p:nvPr/>
              </p:nvSpPr>
              <p:spPr>
                <a:xfrm>
                  <a:off x="792204" y="2730872"/>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89" name="Straight Connector 88"/>
                <p:cNvCxnSpPr/>
                <p:nvPr/>
              </p:nvCxnSpPr>
              <p:spPr>
                <a:xfrm flipV="1">
                  <a:off x="929132" y="2634505"/>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rot="10800000" flipH="1" flipV="1">
                  <a:off x="1404406" y="2602297"/>
                  <a:ext cx="386818" cy="38479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V="1">
                  <a:off x="1409129" y="2252882"/>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2" name="Oval 21"/>
                <p:cNvSpPr/>
                <p:nvPr/>
              </p:nvSpPr>
              <p:spPr>
                <a:xfrm>
                  <a:off x="1656977" y="2143493"/>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23" name="Straight Connector 22"/>
                <p:cNvCxnSpPr/>
                <p:nvPr/>
              </p:nvCxnSpPr>
              <p:spPr>
                <a:xfrm>
                  <a:off x="1791224" y="2276780"/>
                  <a:ext cx="370426" cy="33767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4" name="Oval 23"/>
                <p:cNvSpPr/>
                <p:nvPr/>
              </p:nvSpPr>
              <p:spPr>
                <a:xfrm>
                  <a:off x="2032939" y="2461689"/>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25" name="Straight Connector 24"/>
                <p:cNvCxnSpPr/>
                <p:nvPr/>
              </p:nvCxnSpPr>
              <p:spPr>
                <a:xfrm rot="5400000" flipH="1" flipV="1">
                  <a:off x="1704749" y="1956980"/>
                  <a:ext cx="279296" cy="111680"/>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4" name="Oval 25"/>
                <p:cNvSpPr/>
                <p:nvPr/>
              </p:nvSpPr>
              <p:spPr>
                <a:xfrm>
                  <a:off x="1408639" y="1868326"/>
                  <a:ext cx="292608" cy="292608"/>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46" name="Rectangle 26"/>
                <p:cNvSpPr/>
                <p:nvPr/>
              </p:nvSpPr>
              <p:spPr>
                <a:xfrm rot="2441537">
                  <a:off x="1146709" y="1770113"/>
                  <a:ext cx="343428"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7" name="Rectangle 27"/>
                <p:cNvSpPr/>
                <p:nvPr/>
              </p:nvSpPr>
              <p:spPr>
                <a:xfrm rot="19702570">
                  <a:off x="1629897" y="1813491"/>
                  <a:ext cx="373119" cy="78585"/>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8" name="Rectangle 28"/>
                <p:cNvSpPr/>
                <p:nvPr/>
              </p:nvSpPr>
              <p:spPr>
                <a:xfrm rot="2876004">
                  <a:off x="1629208" y="2125005"/>
                  <a:ext cx="117660" cy="76454"/>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9" name="Rectangle 29"/>
                <p:cNvSpPr/>
                <p:nvPr/>
              </p:nvSpPr>
              <p:spPr>
                <a:xfrm rot="17408157">
                  <a:off x="1267976" y="2234042"/>
                  <a:ext cx="378817"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50" name="Straight Connector 30"/>
                <p:cNvCxnSpPr/>
                <p:nvPr/>
              </p:nvCxnSpPr>
              <p:spPr>
                <a:xfrm rot="5400000" flipH="1" flipV="1">
                  <a:off x="2045406" y="1376642"/>
                  <a:ext cx="324598" cy="18544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1" name="TextBox 31"/>
                <p:cNvSpPr txBox="1"/>
                <p:nvPr/>
              </p:nvSpPr>
              <p:spPr>
                <a:xfrm>
                  <a:off x="1145192" y="2647236"/>
                  <a:ext cx="333670" cy="308226"/>
                </a:xfrm>
                <a:prstGeom prst="rect">
                  <a:avLst/>
                </a:prstGeom>
                <a:noFill/>
              </p:spPr>
              <p:txBody>
                <a:bodyPr wrap="square" rtlCol="0">
                  <a:spAutoFit/>
                </a:bodyPr>
                <a:lstStyle/>
                <a:p>
                  <a:r>
                    <a:rPr lang="en-US" sz="2200" dirty="0" smtClean="0">
                      <a:solidFill>
                        <a:srgbClr val="B41746"/>
                      </a:solidFill>
                    </a:rPr>
                    <a:t>N</a:t>
                  </a:r>
                  <a:endParaRPr lang="en-US" sz="2200" dirty="0">
                    <a:solidFill>
                      <a:srgbClr val="B41746"/>
                    </a:solidFill>
                  </a:endParaRPr>
                </a:p>
              </p:txBody>
            </p:sp>
            <p:sp>
              <p:nvSpPr>
                <p:cNvPr id="152" name="TextBox 32"/>
                <p:cNvSpPr txBox="1"/>
                <p:nvPr/>
              </p:nvSpPr>
              <p:spPr>
                <a:xfrm>
                  <a:off x="1396941" y="1162760"/>
                  <a:ext cx="315636" cy="710411"/>
                </a:xfrm>
                <a:prstGeom prst="rect">
                  <a:avLst/>
                </a:prstGeom>
                <a:noFill/>
              </p:spPr>
              <p:txBody>
                <a:bodyPr wrap="square" rtlCol="0">
                  <a:spAutoFit/>
                </a:bodyPr>
                <a:lstStyle/>
                <a:p>
                  <a:r>
                    <a:rPr lang="en-US" sz="2200" dirty="0"/>
                    <a:t>V</a:t>
                  </a:r>
                </a:p>
              </p:txBody>
            </p:sp>
            <p:sp>
              <p:nvSpPr>
                <p:cNvPr id="153" name="Oval 34"/>
                <p:cNvSpPr/>
                <p:nvPr/>
              </p:nvSpPr>
              <p:spPr>
                <a:xfrm>
                  <a:off x="1959465" y="1604432"/>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54" name="Straight Connector 35"/>
                <p:cNvCxnSpPr/>
                <p:nvPr/>
              </p:nvCxnSpPr>
              <p:spPr>
                <a:xfrm rot="16200000" flipH="1">
                  <a:off x="1855774" y="1480678"/>
                  <a:ext cx="272312" cy="12209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5" name="Straight Connector 36"/>
                <p:cNvCxnSpPr/>
                <p:nvPr/>
              </p:nvCxnSpPr>
              <p:spPr>
                <a:xfrm>
                  <a:off x="2144718" y="1776748"/>
                  <a:ext cx="370426" cy="3145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6" name="Oval 37"/>
                <p:cNvSpPr/>
                <p:nvPr/>
              </p:nvSpPr>
              <p:spPr>
                <a:xfrm>
                  <a:off x="1753934" y="1235627"/>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57" name="Oval 38"/>
                <p:cNvSpPr/>
                <p:nvPr/>
              </p:nvSpPr>
              <p:spPr>
                <a:xfrm>
                  <a:off x="2351906" y="1930473"/>
                  <a:ext cx="237743" cy="2377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58" name="Oval 39"/>
                <p:cNvSpPr/>
                <p:nvPr/>
              </p:nvSpPr>
              <p:spPr>
                <a:xfrm>
                  <a:off x="1668328" y="2841121"/>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grpSp>
          <p:cxnSp>
            <p:nvCxnSpPr>
              <p:cNvPr id="65" name="Straight Arrow Connector 64"/>
              <p:cNvCxnSpPr/>
              <p:nvPr/>
            </p:nvCxnSpPr>
            <p:spPr>
              <a:xfrm flipH="1" flipV="1">
                <a:off x="4889690" y="1717346"/>
                <a:ext cx="456146" cy="768103"/>
              </a:xfrm>
              <a:prstGeom prst="straightConnector1">
                <a:avLst/>
              </a:prstGeom>
              <a:ln w="76200" cap="flat" cmpd="sng" algn="ctr">
                <a:solidFill>
                  <a:srgbClr val="8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cxnSp>
          <p:nvCxnSpPr>
            <p:cNvPr id="159" name="Straight Arrow Connector 158"/>
            <p:cNvCxnSpPr/>
            <p:nvPr/>
          </p:nvCxnSpPr>
          <p:spPr>
            <a:xfrm flipH="1" flipV="1">
              <a:off x="1004127" y="6187796"/>
              <a:ext cx="177866" cy="295091"/>
            </a:xfrm>
            <a:prstGeom prst="straightConnector1">
              <a:avLst/>
            </a:prstGeom>
            <a:ln w="5715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p:nvPr/>
          </p:nvCxnSpPr>
          <p:spPr>
            <a:xfrm flipV="1">
              <a:off x="135721" y="5804993"/>
              <a:ext cx="117387" cy="316461"/>
            </a:xfrm>
            <a:prstGeom prst="straightConnector1">
              <a:avLst/>
            </a:prstGeom>
            <a:ln w="5715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225" name="TextBox 224"/>
          <p:cNvSpPr txBox="1"/>
          <p:nvPr/>
        </p:nvSpPr>
        <p:spPr>
          <a:xfrm>
            <a:off x="3539430" y="3675058"/>
            <a:ext cx="184666" cy="369332"/>
          </a:xfrm>
          <a:prstGeom prst="rect">
            <a:avLst/>
          </a:prstGeom>
          <a:noFill/>
        </p:spPr>
        <p:txBody>
          <a:bodyPr wrap="none" rtlCol="0">
            <a:spAutoFit/>
          </a:bodyPr>
          <a:lstStyle/>
          <a:p>
            <a:endParaRPr lang="en-US" dirty="0"/>
          </a:p>
        </p:txBody>
      </p:sp>
      <p:sp>
        <p:nvSpPr>
          <p:cNvPr id="127" name="Freeform 145"/>
          <p:cNvSpPr>
            <a:spLocks noChangeAspect="1"/>
          </p:cNvSpPr>
          <p:nvPr/>
        </p:nvSpPr>
        <p:spPr bwMode="auto">
          <a:xfrm rot="9860023" flipV="1">
            <a:off x="4187354" y="2359226"/>
            <a:ext cx="2170112" cy="174625"/>
          </a:xfrm>
          <a:custGeom>
            <a:avLst/>
            <a:gdLst>
              <a:gd name="T0" fmla="*/ 0 w 2160"/>
              <a:gd name="T1" fmla="*/ 2147483647 h 256"/>
              <a:gd name="T2" fmla="*/ 2147483647 w 2160"/>
              <a:gd name="T3" fmla="*/ 2147483647 h 256"/>
              <a:gd name="T4" fmla="*/ 2147483647 w 2160"/>
              <a:gd name="T5" fmla="*/ 0 h 256"/>
              <a:gd name="T6" fmla="*/ 2147483647 w 2160"/>
              <a:gd name="T7" fmla="*/ 2147483647 h 256"/>
              <a:gd name="T8" fmla="*/ 2147483647 w 2160"/>
              <a:gd name="T9" fmla="*/ 2147483647 h 256"/>
              <a:gd name="T10" fmla="*/ 2147483647 w 2160"/>
              <a:gd name="T11" fmla="*/ 2147483647 h 256"/>
              <a:gd name="T12" fmla="*/ 2147483647 w 2160"/>
              <a:gd name="T13" fmla="*/ 2147483647 h 256"/>
              <a:gd name="T14" fmla="*/ 2147483647 w 2160"/>
              <a:gd name="T15" fmla="*/ 2147483647 h 256"/>
              <a:gd name="T16" fmla="*/ 2147483647 w 2160"/>
              <a:gd name="T17" fmla="*/ 2147483647 h 256"/>
              <a:gd name="T18" fmla="*/ 2147483647 w 2160"/>
              <a:gd name="T19" fmla="*/ 2147483647 h 2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60"/>
              <a:gd name="T31" fmla="*/ 0 h 256"/>
              <a:gd name="T32" fmla="*/ 2160 w 2160"/>
              <a:gd name="T33" fmla="*/ 256 h 2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 h="256">
                <a:moveTo>
                  <a:pt x="0" y="96"/>
                </a:moveTo>
                <a:cubicBezTo>
                  <a:pt x="32" y="176"/>
                  <a:pt x="64" y="256"/>
                  <a:pt x="144" y="240"/>
                </a:cubicBezTo>
                <a:cubicBezTo>
                  <a:pt x="224" y="224"/>
                  <a:pt x="376" y="0"/>
                  <a:pt x="480" y="0"/>
                </a:cubicBezTo>
                <a:cubicBezTo>
                  <a:pt x="584" y="0"/>
                  <a:pt x="664" y="232"/>
                  <a:pt x="768" y="240"/>
                </a:cubicBezTo>
                <a:cubicBezTo>
                  <a:pt x="872" y="248"/>
                  <a:pt x="1008" y="48"/>
                  <a:pt x="1104" y="48"/>
                </a:cubicBezTo>
                <a:cubicBezTo>
                  <a:pt x="1200" y="48"/>
                  <a:pt x="1256" y="240"/>
                  <a:pt x="1344" y="240"/>
                </a:cubicBezTo>
                <a:cubicBezTo>
                  <a:pt x="1432" y="240"/>
                  <a:pt x="1552" y="72"/>
                  <a:pt x="1632" y="48"/>
                </a:cubicBezTo>
                <a:cubicBezTo>
                  <a:pt x="1712" y="24"/>
                  <a:pt x="1776" y="80"/>
                  <a:pt x="1824" y="96"/>
                </a:cubicBezTo>
                <a:cubicBezTo>
                  <a:pt x="1872" y="112"/>
                  <a:pt x="1864" y="136"/>
                  <a:pt x="1920" y="144"/>
                </a:cubicBezTo>
                <a:cubicBezTo>
                  <a:pt x="1976" y="152"/>
                  <a:pt x="2068" y="148"/>
                  <a:pt x="2160" y="144"/>
                </a:cubicBezTo>
              </a:path>
            </a:pathLst>
          </a:custGeom>
          <a:noFill/>
          <a:ln w="57150">
            <a:solidFill>
              <a:srgbClr val="FF2A2D"/>
            </a:solidFill>
            <a:round/>
            <a:headEnd/>
            <a:tailEnd type="triangle" w="lg" len="sm"/>
          </a:ln>
        </p:spPr>
        <p:txBody>
          <a:bodyPr wrap="none" anchor="ctr">
            <a:prstTxWarp prst="textNoShape">
              <a:avLst/>
            </a:prstTxWarp>
          </a:bodyPr>
          <a:lstStyle/>
          <a:p>
            <a:endParaRPr lang="en-US">
              <a:solidFill>
                <a:prstClr val="black"/>
              </a:solidFill>
            </a:endParaRPr>
          </a:p>
        </p:txBody>
      </p:sp>
      <p:sp>
        <p:nvSpPr>
          <p:cNvPr id="128" name="Freeform 145"/>
          <p:cNvSpPr>
            <a:spLocks noChangeAspect="1"/>
          </p:cNvSpPr>
          <p:nvPr/>
        </p:nvSpPr>
        <p:spPr bwMode="auto">
          <a:xfrm rot="12251942" flipH="1" flipV="1">
            <a:off x="1739429" y="2106813"/>
            <a:ext cx="2347912" cy="268288"/>
          </a:xfrm>
          <a:custGeom>
            <a:avLst/>
            <a:gdLst>
              <a:gd name="T0" fmla="*/ 0 w 2160"/>
              <a:gd name="T1" fmla="*/ 2147483647 h 256"/>
              <a:gd name="T2" fmla="*/ 2147483647 w 2160"/>
              <a:gd name="T3" fmla="*/ 2147483647 h 256"/>
              <a:gd name="T4" fmla="*/ 2147483647 w 2160"/>
              <a:gd name="T5" fmla="*/ 0 h 256"/>
              <a:gd name="T6" fmla="*/ 2147483647 w 2160"/>
              <a:gd name="T7" fmla="*/ 2147483647 h 256"/>
              <a:gd name="T8" fmla="*/ 2147483647 w 2160"/>
              <a:gd name="T9" fmla="*/ 2147483647 h 256"/>
              <a:gd name="T10" fmla="*/ 2147483647 w 2160"/>
              <a:gd name="T11" fmla="*/ 2147483647 h 256"/>
              <a:gd name="T12" fmla="*/ 2147483647 w 2160"/>
              <a:gd name="T13" fmla="*/ 2147483647 h 256"/>
              <a:gd name="T14" fmla="*/ 2147483647 w 2160"/>
              <a:gd name="T15" fmla="*/ 2147483647 h 256"/>
              <a:gd name="T16" fmla="*/ 2147483647 w 2160"/>
              <a:gd name="T17" fmla="*/ 2147483647 h 256"/>
              <a:gd name="T18" fmla="*/ 2147483647 w 2160"/>
              <a:gd name="T19" fmla="*/ 2147483647 h 2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60"/>
              <a:gd name="T31" fmla="*/ 0 h 256"/>
              <a:gd name="T32" fmla="*/ 2160 w 2160"/>
              <a:gd name="T33" fmla="*/ 256 h 2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 h="256">
                <a:moveTo>
                  <a:pt x="0" y="96"/>
                </a:moveTo>
                <a:cubicBezTo>
                  <a:pt x="32" y="176"/>
                  <a:pt x="64" y="256"/>
                  <a:pt x="144" y="240"/>
                </a:cubicBezTo>
                <a:cubicBezTo>
                  <a:pt x="224" y="224"/>
                  <a:pt x="376" y="0"/>
                  <a:pt x="480" y="0"/>
                </a:cubicBezTo>
                <a:cubicBezTo>
                  <a:pt x="584" y="0"/>
                  <a:pt x="664" y="232"/>
                  <a:pt x="768" y="240"/>
                </a:cubicBezTo>
                <a:cubicBezTo>
                  <a:pt x="872" y="248"/>
                  <a:pt x="1008" y="48"/>
                  <a:pt x="1104" y="48"/>
                </a:cubicBezTo>
                <a:cubicBezTo>
                  <a:pt x="1200" y="48"/>
                  <a:pt x="1256" y="240"/>
                  <a:pt x="1344" y="240"/>
                </a:cubicBezTo>
                <a:cubicBezTo>
                  <a:pt x="1432" y="240"/>
                  <a:pt x="1552" y="72"/>
                  <a:pt x="1632" y="48"/>
                </a:cubicBezTo>
                <a:cubicBezTo>
                  <a:pt x="1712" y="24"/>
                  <a:pt x="1776" y="80"/>
                  <a:pt x="1824" y="96"/>
                </a:cubicBezTo>
                <a:cubicBezTo>
                  <a:pt x="1872" y="112"/>
                  <a:pt x="1864" y="136"/>
                  <a:pt x="1920" y="144"/>
                </a:cubicBezTo>
                <a:cubicBezTo>
                  <a:pt x="1976" y="152"/>
                  <a:pt x="2068" y="148"/>
                  <a:pt x="2160" y="144"/>
                </a:cubicBezTo>
              </a:path>
            </a:pathLst>
          </a:custGeom>
          <a:noFill/>
          <a:ln w="57150">
            <a:solidFill>
              <a:srgbClr val="FF2A2D"/>
            </a:solidFill>
            <a:round/>
            <a:headEnd/>
            <a:tailEnd type="triangle" w="lg" len="sm"/>
          </a:ln>
        </p:spPr>
        <p:txBody>
          <a:bodyPr wrap="none" anchor="ctr">
            <a:prstTxWarp prst="textNoShape">
              <a:avLst/>
            </a:prstTxWarp>
          </a:bodyPr>
          <a:lstStyle/>
          <a:p>
            <a:endParaRPr lang="en-US" sz="2000">
              <a:solidFill>
                <a:prstClr val="black"/>
              </a:solidFill>
            </a:endParaRPr>
          </a:p>
        </p:txBody>
      </p:sp>
      <p:sp>
        <p:nvSpPr>
          <p:cNvPr id="135" name="TextBox 134"/>
          <p:cNvSpPr txBox="1">
            <a:spLocks noChangeArrowheads="1"/>
          </p:cNvSpPr>
          <p:nvPr/>
        </p:nvSpPr>
        <p:spPr bwMode="auto">
          <a:xfrm>
            <a:off x="1331833" y="2173147"/>
            <a:ext cx="1663700" cy="862012"/>
          </a:xfrm>
          <a:prstGeom prst="rect">
            <a:avLst/>
          </a:prstGeom>
          <a:noFill/>
          <a:ln w="9525">
            <a:noFill/>
            <a:miter lim="800000"/>
            <a:headEnd/>
            <a:tailEnd/>
          </a:ln>
        </p:spPr>
        <p:txBody>
          <a:bodyPr>
            <a:prstTxWarp prst="textNoShape">
              <a:avLst/>
            </a:prstTxWarp>
            <a:spAutoFit/>
          </a:bodyPr>
          <a:lstStyle/>
          <a:p>
            <a:r>
              <a:rPr lang="en-US" dirty="0">
                <a:solidFill>
                  <a:prstClr val="black"/>
                </a:solidFill>
              </a:rPr>
              <a:t>Spin-photon entanglement</a:t>
            </a:r>
          </a:p>
          <a:p>
            <a:r>
              <a:rPr lang="en-US" sz="1400" dirty="0" err="1">
                <a:solidFill>
                  <a:prstClr val="black"/>
                </a:solidFill>
              </a:rPr>
              <a:t>Togan</a:t>
            </a:r>
            <a:r>
              <a:rPr lang="en-US" sz="1400" dirty="0">
                <a:solidFill>
                  <a:prstClr val="black"/>
                </a:solidFill>
              </a:rPr>
              <a:t> et al. 2010</a:t>
            </a:r>
          </a:p>
        </p:txBody>
      </p:sp>
      <p:grpSp>
        <p:nvGrpSpPr>
          <p:cNvPr id="25" name="Group 24"/>
          <p:cNvGrpSpPr/>
          <p:nvPr/>
        </p:nvGrpSpPr>
        <p:grpSpPr>
          <a:xfrm>
            <a:off x="3081387" y="1581553"/>
            <a:ext cx="3060608" cy="2038784"/>
            <a:chOff x="3081387" y="1581553"/>
            <a:chExt cx="3060608" cy="2038784"/>
          </a:xfrm>
        </p:grpSpPr>
        <p:grpSp>
          <p:nvGrpSpPr>
            <p:cNvPr id="24" name="Group 23"/>
            <p:cNvGrpSpPr/>
            <p:nvPr/>
          </p:nvGrpSpPr>
          <p:grpSpPr>
            <a:xfrm>
              <a:off x="3407465" y="1581553"/>
              <a:ext cx="2734530" cy="1722235"/>
              <a:chOff x="3407465" y="1581553"/>
              <a:chExt cx="2734530" cy="1722235"/>
            </a:xfrm>
          </p:grpSpPr>
          <p:cxnSp>
            <p:nvCxnSpPr>
              <p:cNvPr id="129" name="Straight Arrow Connector 128"/>
              <p:cNvCxnSpPr/>
              <p:nvPr/>
            </p:nvCxnSpPr>
            <p:spPr>
              <a:xfrm rot="10800000" flipV="1">
                <a:off x="3426941" y="2908501"/>
                <a:ext cx="455613" cy="142875"/>
              </a:xfrm>
              <a:prstGeom prst="straightConnector1">
                <a:avLst/>
              </a:prstGeom>
              <a:ln w="57150" cap="flat" cmpd="sng" algn="ctr">
                <a:solidFill>
                  <a:srgbClr val="FF3E3F"/>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a:off x="4242916" y="2984701"/>
                <a:ext cx="342900" cy="319087"/>
              </a:xfrm>
              <a:prstGeom prst="straightConnector1">
                <a:avLst/>
              </a:prstGeom>
              <a:ln w="57150" cap="flat" cmpd="sng" algn="ctr">
                <a:solidFill>
                  <a:srgbClr val="FF3E3F"/>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31" name="Parallelogram 130"/>
              <p:cNvSpPr/>
              <p:nvPr/>
            </p:nvSpPr>
            <p:spPr>
              <a:xfrm>
                <a:off x="3987329" y="2448126"/>
                <a:ext cx="204787" cy="701675"/>
              </a:xfrm>
              <a:prstGeom prst="parallelogram">
                <a:avLst/>
              </a:prstGeom>
              <a:solidFill>
                <a:srgbClr val="FFFF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38" name="TextBox 137"/>
              <p:cNvSpPr txBox="1"/>
              <p:nvPr/>
            </p:nvSpPr>
            <p:spPr>
              <a:xfrm>
                <a:off x="3407465" y="1581553"/>
                <a:ext cx="2734530" cy="830997"/>
              </a:xfrm>
              <a:prstGeom prst="rect">
                <a:avLst/>
              </a:prstGeom>
              <a:noFill/>
            </p:spPr>
            <p:txBody>
              <a:bodyPr wrap="none" rtlCol="0">
                <a:spAutoFit/>
              </a:bodyPr>
              <a:lstStyle/>
              <a:p>
                <a:r>
                  <a:rPr lang="en-US" dirty="0" smtClean="0">
                    <a:solidFill>
                      <a:prstClr val="black"/>
                    </a:solidFill>
                  </a:rPr>
                  <a:t>Quantum interference</a:t>
                </a:r>
              </a:p>
              <a:p>
                <a:r>
                  <a:rPr lang="en-US" dirty="0" smtClean="0">
                    <a:solidFill>
                      <a:prstClr val="black"/>
                    </a:solidFill>
                  </a:rPr>
                  <a:t>(indistinguishable photons)</a:t>
                </a:r>
              </a:p>
              <a:p>
                <a:r>
                  <a:rPr lang="en-US" sz="1200" dirty="0" err="1" smtClean="0">
                    <a:solidFill>
                      <a:prstClr val="black"/>
                    </a:solidFill>
                  </a:rPr>
                  <a:t>Bernien</a:t>
                </a:r>
                <a:r>
                  <a:rPr lang="en-US" sz="1200" dirty="0" smtClean="0">
                    <a:solidFill>
                      <a:prstClr val="black"/>
                    </a:solidFill>
                  </a:rPr>
                  <a:t> et al 2012 PRL</a:t>
                </a:r>
                <a:endParaRPr lang="en-US" sz="1200" dirty="0">
                  <a:solidFill>
                    <a:prstClr val="black"/>
                  </a:solidFill>
                </a:endParaRPr>
              </a:p>
            </p:txBody>
          </p:sp>
        </p:grpSp>
        <p:sp>
          <p:nvSpPr>
            <p:cNvPr id="139" name="Chord 138"/>
            <p:cNvSpPr/>
            <p:nvPr/>
          </p:nvSpPr>
          <p:spPr>
            <a:xfrm>
              <a:off x="3081387" y="2856114"/>
              <a:ext cx="487401" cy="476250"/>
            </a:xfrm>
            <a:prstGeom prst="chor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0" name="Chord 139"/>
            <p:cNvSpPr/>
            <p:nvPr/>
          </p:nvSpPr>
          <p:spPr>
            <a:xfrm rot="15025753">
              <a:off x="4363936" y="3138512"/>
              <a:ext cx="487401" cy="476250"/>
            </a:xfrm>
            <a:prstGeom prst="chor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grpSp>
        <p:nvGrpSpPr>
          <p:cNvPr id="16" name="Group 15"/>
          <p:cNvGrpSpPr/>
          <p:nvPr/>
        </p:nvGrpSpPr>
        <p:grpSpPr>
          <a:xfrm>
            <a:off x="6206571" y="1087359"/>
            <a:ext cx="1689351" cy="1508575"/>
            <a:chOff x="6780237" y="635989"/>
            <a:chExt cx="1689351" cy="1508575"/>
          </a:xfrm>
        </p:grpSpPr>
        <p:grpSp>
          <p:nvGrpSpPr>
            <p:cNvPr id="59" name="Group 58"/>
            <p:cNvGrpSpPr/>
            <p:nvPr/>
          </p:nvGrpSpPr>
          <p:grpSpPr>
            <a:xfrm>
              <a:off x="6780237" y="672123"/>
              <a:ext cx="1689351" cy="1472441"/>
              <a:chOff x="3611204" y="955493"/>
              <a:chExt cx="2817313" cy="2705257"/>
            </a:xfrm>
          </p:grpSpPr>
          <p:grpSp>
            <p:nvGrpSpPr>
              <p:cNvPr id="75" name="Group 3"/>
              <p:cNvGrpSpPr/>
              <p:nvPr/>
            </p:nvGrpSpPr>
            <p:grpSpPr>
              <a:xfrm flipH="1">
                <a:off x="3611204" y="955493"/>
                <a:ext cx="2817313" cy="2705257"/>
                <a:chOff x="643411" y="1162760"/>
                <a:chExt cx="1946238" cy="1935145"/>
              </a:xfrm>
            </p:grpSpPr>
            <p:sp>
              <p:nvSpPr>
                <p:cNvPr id="79" name="Oval 78"/>
                <p:cNvSpPr/>
                <p:nvPr/>
              </p:nvSpPr>
              <p:spPr>
                <a:xfrm>
                  <a:off x="643411" y="1810877"/>
                  <a:ext cx="210312" cy="2103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82" name="Straight Connector 81"/>
                <p:cNvCxnSpPr/>
                <p:nvPr/>
              </p:nvCxnSpPr>
              <p:spPr>
                <a:xfrm rot="10800000" flipH="1">
                  <a:off x="766577" y="1610294"/>
                  <a:ext cx="397659" cy="29326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3" name="Oval 82"/>
                <p:cNvSpPr/>
                <p:nvPr/>
              </p:nvSpPr>
              <p:spPr>
                <a:xfrm>
                  <a:off x="2199844" y="1196598"/>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84" name="Oval 83"/>
                <p:cNvSpPr/>
                <p:nvPr/>
              </p:nvSpPr>
              <p:spPr>
                <a:xfrm>
                  <a:off x="998539" y="152823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88" name="Oval 87"/>
                <p:cNvSpPr/>
                <p:nvPr/>
              </p:nvSpPr>
              <p:spPr>
                <a:xfrm>
                  <a:off x="1211654" y="1164471"/>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90" name="Oval 89"/>
                <p:cNvSpPr/>
                <p:nvPr/>
              </p:nvSpPr>
              <p:spPr>
                <a:xfrm>
                  <a:off x="673100" y="1190624"/>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91" name="Oval 90"/>
                <p:cNvSpPr/>
                <p:nvPr/>
              </p:nvSpPr>
              <p:spPr>
                <a:xfrm>
                  <a:off x="895921" y="2214142"/>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92" name="Oval 91"/>
                <p:cNvSpPr/>
                <p:nvPr/>
              </p:nvSpPr>
              <p:spPr>
                <a:xfrm>
                  <a:off x="1824037" y="1756835"/>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93" name="Oval 92"/>
                <p:cNvSpPr/>
                <p:nvPr/>
              </p:nvSpPr>
              <p:spPr>
                <a:xfrm>
                  <a:off x="1290637" y="2378143"/>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94" name="Straight Connector 13"/>
                <p:cNvCxnSpPr>
                  <a:stCxn id="90" idx="5"/>
                </p:cNvCxnSpPr>
                <p:nvPr/>
              </p:nvCxnSpPr>
              <p:spPr>
                <a:xfrm rot="16200000" flipH="1">
                  <a:off x="885872" y="1415567"/>
                  <a:ext cx="181541" cy="1700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5400000" flipH="1" flipV="1">
                  <a:off x="1113422" y="1342271"/>
                  <a:ext cx="270830" cy="13917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6" name="Oval 95"/>
                <p:cNvSpPr/>
                <p:nvPr/>
              </p:nvSpPr>
              <p:spPr>
                <a:xfrm>
                  <a:off x="1231373" y="2445616"/>
                  <a:ext cx="237743" cy="23774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00"/>
                </a:p>
              </p:txBody>
            </p:sp>
            <p:cxnSp>
              <p:nvCxnSpPr>
                <p:cNvPr id="97" name="Straight Connector 96"/>
                <p:cNvCxnSpPr/>
                <p:nvPr/>
              </p:nvCxnSpPr>
              <p:spPr>
                <a:xfrm>
                  <a:off x="1170783" y="2427096"/>
                  <a:ext cx="139174" cy="11516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8" name="Oval 97"/>
                <p:cNvSpPr/>
                <p:nvPr/>
              </p:nvSpPr>
              <p:spPr>
                <a:xfrm>
                  <a:off x="792204" y="2730872"/>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99" name="Straight Connector 98"/>
                <p:cNvCxnSpPr/>
                <p:nvPr/>
              </p:nvCxnSpPr>
              <p:spPr>
                <a:xfrm flipV="1">
                  <a:off x="929132" y="2634505"/>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rot="10800000" flipH="1" flipV="1">
                  <a:off x="1404406" y="2602297"/>
                  <a:ext cx="386818" cy="38479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1409129" y="2252882"/>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2" name="Oval 21"/>
                <p:cNvSpPr/>
                <p:nvPr/>
              </p:nvSpPr>
              <p:spPr>
                <a:xfrm>
                  <a:off x="1656977" y="2143493"/>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03" name="Straight Connector 22"/>
                <p:cNvCxnSpPr/>
                <p:nvPr/>
              </p:nvCxnSpPr>
              <p:spPr>
                <a:xfrm>
                  <a:off x="1791224" y="2276780"/>
                  <a:ext cx="370426" cy="33767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4" name="Oval 23"/>
                <p:cNvSpPr/>
                <p:nvPr/>
              </p:nvSpPr>
              <p:spPr>
                <a:xfrm>
                  <a:off x="2032939" y="2461689"/>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05" name="Straight Connector 24"/>
                <p:cNvCxnSpPr/>
                <p:nvPr/>
              </p:nvCxnSpPr>
              <p:spPr>
                <a:xfrm rot="5400000" flipH="1" flipV="1">
                  <a:off x="1704749" y="1956980"/>
                  <a:ext cx="279296" cy="111680"/>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6" name="Oval 25"/>
                <p:cNvSpPr/>
                <p:nvPr/>
              </p:nvSpPr>
              <p:spPr>
                <a:xfrm>
                  <a:off x="1408639" y="1868326"/>
                  <a:ext cx="292608" cy="292608"/>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07" name="Rectangle 26"/>
                <p:cNvSpPr/>
                <p:nvPr/>
              </p:nvSpPr>
              <p:spPr>
                <a:xfrm rot="2441537">
                  <a:off x="1146709" y="1770113"/>
                  <a:ext cx="343428"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08" name="Rectangle 27"/>
                <p:cNvSpPr/>
                <p:nvPr/>
              </p:nvSpPr>
              <p:spPr>
                <a:xfrm rot="19702570">
                  <a:off x="1629897" y="1813491"/>
                  <a:ext cx="373119" cy="78585"/>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09" name="Rectangle 28"/>
                <p:cNvSpPr/>
                <p:nvPr/>
              </p:nvSpPr>
              <p:spPr>
                <a:xfrm rot="2876004">
                  <a:off x="1629208" y="2125005"/>
                  <a:ext cx="117660" cy="76454"/>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10" name="Rectangle 29"/>
                <p:cNvSpPr/>
                <p:nvPr/>
              </p:nvSpPr>
              <p:spPr>
                <a:xfrm rot="17408157">
                  <a:off x="1267976" y="2234042"/>
                  <a:ext cx="378817"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11" name="Straight Connector 30"/>
                <p:cNvCxnSpPr/>
                <p:nvPr/>
              </p:nvCxnSpPr>
              <p:spPr>
                <a:xfrm rot="5400000" flipH="1" flipV="1">
                  <a:off x="2045406" y="1376642"/>
                  <a:ext cx="324598" cy="18544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2" name="TextBox 31"/>
                <p:cNvSpPr txBox="1"/>
                <p:nvPr/>
              </p:nvSpPr>
              <p:spPr>
                <a:xfrm>
                  <a:off x="1145192" y="2647236"/>
                  <a:ext cx="333670" cy="308226"/>
                </a:xfrm>
                <a:prstGeom prst="rect">
                  <a:avLst/>
                </a:prstGeom>
                <a:noFill/>
              </p:spPr>
              <p:txBody>
                <a:bodyPr wrap="square" rtlCol="0">
                  <a:spAutoFit/>
                </a:bodyPr>
                <a:lstStyle/>
                <a:p>
                  <a:r>
                    <a:rPr lang="en-US" sz="2200" dirty="0" smtClean="0">
                      <a:solidFill>
                        <a:srgbClr val="B41746"/>
                      </a:solidFill>
                    </a:rPr>
                    <a:t>N</a:t>
                  </a:r>
                  <a:endParaRPr lang="en-US" sz="2200" dirty="0">
                    <a:solidFill>
                      <a:srgbClr val="B41746"/>
                    </a:solidFill>
                  </a:endParaRPr>
                </a:p>
              </p:txBody>
            </p:sp>
            <p:sp>
              <p:nvSpPr>
                <p:cNvPr id="113" name="TextBox 32"/>
                <p:cNvSpPr txBox="1"/>
                <p:nvPr/>
              </p:nvSpPr>
              <p:spPr>
                <a:xfrm>
                  <a:off x="1396941" y="1162760"/>
                  <a:ext cx="315636" cy="710411"/>
                </a:xfrm>
                <a:prstGeom prst="rect">
                  <a:avLst/>
                </a:prstGeom>
                <a:noFill/>
              </p:spPr>
              <p:txBody>
                <a:bodyPr wrap="square" rtlCol="0">
                  <a:spAutoFit/>
                </a:bodyPr>
                <a:lstStyle/>
                <a:p>
                  <a:r>
                    <a:rPr lang="en-US" sz="2200" dirty="0"/>
                    <a:t>V</a:t>
                  </a:r>
                </a:p>
              </p:txBody>
            </p:sp>
            <p:sp>
              <p:nvSpPr>
                <p:cNvPr id="114" name="Oval 34"/>
                <p:cNvSpPr/>
                <p:nvPr/>
              </p:nvSpPr>
              <p:spPr>
                <a:xfrm>
                  <a:off x="1959465" y="1604432"/>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15" name="Straight Connector 35"/>
                <p:cNvCxnSpPr/>
                <p:nvPr/>
              </p:nvCxnSpPr>
              <p:spPr>
                <a:xfrm rot="16200000" flipH="1">
                  <a:off x="1855774" y="1480678"/>
                  <a:ext cx="272312" cy="12209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6" name="Straight Connector 36"/>
                <p:cNvCxnSpPr/>
                <p:nvPr/>
              </p:nvCxnSpPr>
              <p:spPr>
                <a:xfrm>
                  <a:off x="2144718" y="1776748"/>
                  <a:ext cx="370426" cy="3145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7" name="Oval 37"/>
                <p:cNvSpPr/>
                <p:nvPr/>
              </p:nvSpPr>
              <p:spPr>
                <a:xfrm>
                  <a:off x="1753934" y="1235627"/>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18" name="Oval 38"/>
                <p:cNvSpPr/>
                <p:nvPr/>
              </p:nvSpPr>
              <p:spPr>
                <a:xfrm>
                  <a:off x="2351906" y="1930473"/>
                  <a:ext cx="237743" cy="2377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19" name="Oval 39"/>
                <p:cNvSpPr/>
                <p:nvPr/>
              </p:nvSpPr>
              <p:spPr>
                <a:xfrm>
                  <a:off x="1668328" y="2841121"/>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grpSp>
          <p:cxnSp>
            <p:nvCxnSpPr>
              <p:cNvPr id="126" name="Straight Arrow Connector 125"/>
              <p:cNvCxnSpPr/>
              <p:nvPr/>
            </p:nvCxnSpPr>
            <p:spPr>
              <a:xfrm flipH="1" flipV="1">
                <a:off x="4889690" y="1717346"/>
                <a:ext cx="456146" cy="768103"/>
              </a:xfrm>
              <a:prstGeom prst="straightConnector1">
                <a:avLst/>
              </a:prstGeom>
              <a:ln w="76200" cap="flat" cmpd="sng" algn="ctr">
                <a:solidFill>
                  <a:srgbClr val="8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cxnSp>
          <p:nvCxnSpPr>
            <p:cNvPr id="133" name="Straight Arrow Connector 132"/>
            <p:cNvCxnSpPr/>
            <p:nvPr/>
          </p:nvCxnSpPr>
          <p:spPr>
            <a:xfrm flipV="1">
              <a:off x="7369063" y="635989"/>
              <a:ext cx="117387" cy="316461"/>
            </a:xfrm>
            <a:prstGeom prst="straightConnector1">
              <a:avLst/>
            </a:prstGeom>
            <a:ln w="5715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flipH="1" flipV="1">
              <a:off x="7725167" y="1545551"/>
              <a:ext cx="177866" cy="295091"/>
            </a:xfrm>
            <a:prstGeom prst="straightConnector1">
              <a:avLst/>
            </a:prstGeom>
            <a:ln w="57150" cap="flat" cmpd="sng" algn="ctr">
              <a:solidFill>
                <a:schemeClr val="tx1"/>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2252546" y="786909"/>
            <a:ext cx="3980740" cy="646331"/>
          </a:xfrm>
          <a:prstGeom prst="rect">
            <a:avLst/>
          </a:prstGeom>
          <a:noFill/>
        </p:spPr>
        <p:txBody>
          <a:bodyPr wrap="square" rtlCol="0">
            <a:spAutoFit/>
          </a:bodyPr>
          <a:lstStyle/>
          <a:p>
            <a:r>
              <a:rPr lang="en-US" dirty="0" smtClean="0"/>
              <a:t>Good selection rules and narrow optical transitions at cryogenic temperatures</a:t>
            </a:r>
            <a:endParaRPr lang="en-US" dirty="0"/>
          </a:p>
        </p:txBody>
      </p:sp>
      <p:grpSp>
        <p:nvGrpSpPr>
          <p:cNvPr id="23" name="Group 22"/>
          <p:cNvGrpSpPr/>
          <p:nvPr/>
        </p:nvGrpSpPr>
        <p:grpSpPr>
          <a:xfrm>
            <a:off x="5438073" y="3695818"/>
            <a:ext cx="3113212" cy="3186911"/>
            <a:chOff x="5438073" y="3695818"/>
            <a:chExt cx="3113212" cy="3186911"/>
          </a:xfrm>
        </p:grpSpPr>
        <p:grpSp>
          <p:nvGrpSpPr>
            <p:cNvPr id="144" name="Group 143"/>
            <p:cNvGrpSpPr/>
            <p:nvPr/>
          </p:nvGrpSpPr>
          <p:grpSpPr>
            <a:xfrm>
              <a:off x="5438073" y="3695818"/>
              <a:ext cx="3113212" cy="3186911"/>
              <a:chOff x="-12678" y="851809"/>
              <a:chExt cx="3113212" cy="3186911"/>
            </a:xfrm>
          </p:grpSpPr>
          <p:grpSp>
            <p:nvGrpSpPr>
              <p:cNvPr id="145" name="Group 85"/>
              <p:cNvGrpSpPr>
                <a:grpSpLocks/>
              </p:cNvGrpSpPr>
              <p:nvPr/>
            </p:nvGrpSpPr>
            <p:grpSpPr bwMode="auto">
              <a:xfrm>
                <a:off x="1197115" y="1027785"/>
                <a:ext cx="762000" cy="2362200"/>
                <a:chOff x="5972469" y="3657600"/>
                <a:chExt cx="762000" cy="2362200"/>
              </a:xfrm>
            </p:grpSpPr>
            <p:sp>
              <p:nvSpPr>
                <p:cNvPr id="199" name="Line 26"/>
                <p:cNvSpPr>
                  <a:spLocks noChangeShapeType="1"/>
                </p:cNvSpPr>
                <p:nvPr/>
              </p:nvSpPr>
              <p:spPr bwMode="auto">
                <a:xfrm>
                  <a:off x="5972469" y="3733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0" name="Line 27"/>
                <p:cNvSpPr>
                  <a:spLocks noChangeShapeType="1"/>
                </p:cNvSpPr>
                <p:nvPr/>
              </p:nvSpPr>
              <p:spPr bwMode="auto">
                <a:xfrm>
                  <a:off x="5972469" y="3810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1" name="Line 28"/>
                <p:cNvSpPr>
                  <a:spLocks noChangeShapeType="1"/>
                </p:cNvSpPr>
                <p:nvPr/>
              </p:nvSpPr>
              <p:spPr bwMode="auto">
                <a:xfrm>
                  <a:off x="5972469" y="3886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2" name="Line 29"/>
                <p:cNvSpPr>
                  <a:spLocks noChangeShapeType="1"/>
                </p:cNvSpPr>
                <p:nvPr/>
              </p:nvSpPr>
              <p:spPr bwMode="auto">
                <a:xfrm>
                  <a:off x="5972469" y="3962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3" name="Line 30"/>
                <p:cNvSpPr>
                  <a:spLocks noChangeShapeType="1"/>
                </p:cNvSpPr>
                <p:nvPr/>
              </p:nvSpPr>
              <p:spPr bwMode="auto">
                <a:xfrm>
                  <a:off x="5972469" y="4038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4" name="Line 31"/>
                <p:cNvSpPr>
                  <a:spLocks noChangeShapeType="1"/>
                </p:cNvSpPr>
                <p:nvPr/>
              </p:nvSpPr>
              <p:spPr bwMode="auto">
                <a:xfrm>
                  <a:off x="5972469" y="3657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5" name="Line 32"/>
                <p:cNvSpPr>
                  <a:spLocks noChangeShapeType="1"/>
                </p:cNvSpPr>
                <p:nvPr/>
              </p:nvSpPr>
              <p:spPr bwMode="auto">
                <a:xfrm>
                  <a:off x="5972469" y="6019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6" name="Line 33"/>
                <p:cNvSpPr>
                  <a:spLocks noChangeShapeType="1"/>
                </p:cNvSpPr>
                <p:nvPr/>
              </p:nvSpPr>
              <p:spPr bwMode="auto">
                <a:xfrm>
                  <a:off x="5972469" y="5638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7" name="Line 34"/>
                <p:cNvSpPr>
                  <a:spLocks noChangeShapeType="1"/>
                </p:cNvSpPr>
                <p:nvPr/>
              </p:nvSpPr>
              <p:spPr bwMode="auto">
                <a:xfrm>
                  <a:off x="5972469" y="5715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8" name="Line 35"/>
                <p:cNvSpPr>
                  <a:spLocks noChangeShapeType="1"/>
                </p:cNvSpPr>
                <p:nvPr/>
              </p:nvSpPr>
              <p:spPr bwMode="auto">
                <a:xfrm>
                  <a:off x="5972469" y="5791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9" name="Line 36"/>
                <p:cNvSpPr>
                  <a:spLocks noChangeShapeType="1"/>
                </p:cNvSpPr>
                <p:nvPr/>
              </p:nvSpPr>
              <p:spPr bwMode="auto">
                <a:xfrm>
                  <a:off x="5972469" y="5867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0" name="Line 37"/>
                <p:cNvSpPr>
                  <a:spLocks noChangeShapeType="1"/>
                </p:cNvSpPr>
                <p:nvPr/>
              </p:nvSpPr>
              <p:spPr bwMode="auto">
                <a:xfrm>
                  <a:off x="5972469" y="5943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1" name="Line 38"/>
                <p:cNvSpPr>
                  <a:spLocks noChangeShapeType="1"/>
                </p:cNvSpPr>
                <p:nvPr/>
              </p:nvSpPr>
              <p:spPr bwMode="auto">
                <a:xfrm>
                  <a:off x="5972469" y="5562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nvGrpSpPr>
              <p:cNvPr id="163" name="Group 162"/>
              <p:cNvGrpSpPr/>
              <p:nvPr/>
            </p:nvGrpSpPr>
            <p:grpSpPr>
              <a:xfrm>
                <a:off x="-12678" y="851809"/>
                <a:ext cx="3113212" cy="3186911"/>
                <a:chOff x="347486" y="851809"/>
                <a:chExt cx="3113212" cy="3186911"/>
              </a:xfrm>
            </p:grpSpPr>
            <p:sp>
              <p:nvSpPr>
                <p:cNvPr id="167" name="Text Box 7"/>
                <p:cNvSpPr txBox="1">
                  <a:spLocks noChangeArrowheads="1"/>
                </p:cNvSpPr>
                <p:nvPr/>
              </p:nvSpPr>
              <p:spPr bwMode="auto">
                <a:xfrm>
                  <a:off x="564974" y="851809"/>
                  <a:ext cx="1223962" cy="923925"/>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a:solidFill>
                        <a:prstClr val="black"/>
                      </a:solidFill>
                    </a:rPr>
                    <a:t>e</a:t>
                  </a:r>
                  <a:r>
                    <a:rPr lang="en-US" dirty="0" smtClean="0">
                      <a:solidFill>
                        <a:prstClr val="black"/>
                      </a:solidFill>
                    </a:rPr>
                    <a:t>xcited state </a:t>
                  </a:r>
                </a:p>
                <a:p>
                  <a:pPr algn="ctr" fontAlgn="base">
                    <a:spcBef>
                      <a:spcPct val="0"/>
                    </a:spcBef>
                    <a:spcAft>
                      <a:spcPct val="0"/>
                    </a:spcAft>
                  </a:pPr>
                  <a:r>
                    <a:rPr lang="en-US" dirty="0" smtClean="0">
                      <a:solidFill>
                        <a:prstClr val="black"/>
                      </a:solidFill>
                    </a:rPr>
                    <a:t>S = 1</a:t>
                  </a:r>
                </a:p>
              </p:txBody>
            </p:sp>
            <p:grpSp>
              <p:nvGrpSpPr>
                <p:cNvPr id="168" name="Group 87"/>
                <p:cNvGrpSpPr>
                  <a:grpSpLocks/>
                </p:cNvGrpSpPr>
                <p:nvPr/>
              </p:nvGrpSpPr>
              <p:grpSpPr bwMode="auto">
                <a:xfrm>
                  <a:off x="1566686" y="3264086"/>
                  <a:ext cx="1894012" cy="774634"/>
                  <a:chOff x="5972469" y="5912715"/>
                  <a:chExt cx="1894012" cy="774634"/>
                </a:xfrm>
              </p:grpSpPr>
              <p:sp>
                <p:nvSpPr>
                  <p:cNvPr id="191" name="Line 4"/>
                  <p:cNvSpPr>
                    <a:spLocks noChangeShapeType="1"/>
                  </p:cNvSpPr>
                  <p:nvPr/>
                </p:nvSpPr>
                <p:spPr bwMode="auto">
                  <a:xfrm>
                    <a:off x="5972469" y="6096000"/>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2" name="Line 8"/>
                  <p:cNvSpPr>
                    <a:spLocks noChangeShapeType="1"/>
                  </p:cNvSpPr>
                  <p:nvPr/>
                </p:nvSpPr>
                <p:spPr bwMode="auto">
                  <a:xfrm>
                    <a:off x="6628410" y="5943600"/>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3" name="Line 9"/>
                  <p:cNvSpPr>
                    <a:spLocks noChangeShapeType="1"/>
                  </p:cNvSpPr>
                  <p:nvPr/>
                </p:nvSpPr>
                <p:spPr bwMode="auto">
                  <a:xfrm>
                    <a:off x="6963069" y="6379113"/>
                    <a:ext cx="457200" cy="0"/>
                  </a:xfrm>
                  <a:prstGeom prst="line">
                    <a:avLst/>
                  </a:prstGeom>
                  <a:noFill/>
                  <a:ln w="38100">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4" name="Line 10"/>
                  <p:cNvSpPr>
                    <a:spLocks noChangeShapeType="1"/>
                  </p:cNvSpPr>
                  <p:nvPr/>
                </p:nvSpPr>
                <p:spPr bwMode="auto">
                  <a:xfrm>
                    <a:off x="7409281" y="6000986"/>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5" name="Line 11"/>
                  <p:cNvSpPr>
                    <a:spLocks noChangeShapeType="1"/>
                  </p:cNvSpPr>
                  <p:nvPr/>
                </p:nvSpPr>
                <p:spPr bwMode="auto">
                  <a:xfrm flipV="1">
                    <a:off x="6734469" y="5943600"/>
                    <a:ext cx="228600" cy="15240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6" name="Line 12"/>
                  <p:cNvSpPr>
                    <a:spLocks noChangeShapeType="1"/>
                  </p:cNvSpPr>
                  <p:nvPr/>
                </p:nvSpPr>
                <p:spPr bwMode="auto">
                  <a:xfrm>
                    <a:off x="6734469" y="6111876"/>
                    <a:ext cx="228600" cy="267238"/>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7" name="Text Box 21"/>
                  <p:cNvSpPr txBox="1">
                    <a:spLocks noChangeArrowheads="1"/>
                  </p:cNvSpPr>
                  <p:nvPr/>
                </p:nvSpPr>
                <p:spPr bwMode="auto">
                  <a:xfrm>
                    <a:off x="6837369" y="6318017"/>
                    <a:ext cx="765579"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srgbClr val="CC0A20"/>
                        </a:solidFill>
                      </a:rPr>
                      <a:t>m</a:t>
                    </a:r>
                    <a:r>
                      <a:rPr lang="en-US" baseline="-25000" dirty="0" smtClean="0">
                        <a:solidFill>
                          <a:srgbClr val="CC0A20"/>
                        </a:solidFill>
                      </a:rPr>
                      <a:t>s</a:t>
                    </a:r>
                    <a:r>
                      <a:rPr lang="en-US" dirty="0" smtClean="0">
                        <a:solidFill>
                          <a:srgbClr val="CC0A20"/>
                        </a:solidFill>
                      </a:rPr>
                      <a:t> = 0</a:t>
                    </a:r>
                  </a:p>
                </p:txBody>
              </p:sp>
              <p:sp>
                <p:nvSpPr>
                  <p:cNvPr id="198" name="Text Box 22"/>
                  <p:cNvSpPr txBox="1">
                    <a:spLocks noChangeArrowheads="1"/>
                  </p:cNvSpPr>
                  <p:nvPr/>
                </p:nvSpPr>
                <p:spPr bwMode="auto">
                  <a:xfrm>
                    <a:off x="6837369" y="5912715"/>
                    <a:ext cx="996950" cy="39687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prstClr val="black"/>
                        </a:solidFill>
                      </a:rPr>
                      <a:t>m</a:t>
                    </a:r>
                    <a:r>
                      <a:rPr lang="en-US" baseline="-25000" dirty="0" smtClean="0">
                        <a:solidFill>
                          <a:prstClr val="black"/>
                        </a:solidFill>
                      </a:rPr>
                      <a:t>s</a:t>
                    </a:r>
                    <a:r>
                      <a:rPr lang="en-US" dirty="0" smtClean="0">
                        <a:solidFill>
                          <a:prstClr val="black"/>
                        </a:solidFill>
                      </a:rPr>
                      <a:t> = </a:t>
                    </a:r>
                    <a:r>
                      <a:rPr lang="en-US" dirty="0" smtClean="0">
                        <a:solidFill>
                          <a:prstClr val="black"/>
                        </a:solidFill>
                        <a:ea typeface="Times New Roman" pitchFamily="1" charset="0"/>
                        <a:cs typeface="Times New Roman" pitchFamily="1" charset="0"/>
                      </a:rPr>
                      <a:t>±1</a:t>
                    </a:r>
                  </a:p>
                </p:txBody>
              </p:sp>
            </p:grpSp>
            <p:grpSp>
              <p:nvGrpSpPr>
                <p:cNvPr id="169" name="Group 86"/>
                <p:cNvGrpSpPr>
                  <a:grpSpLocks/>
                </p:cNvGrpSpPr>
                <p:nvPr/>
              </p:nvGrpSpPr>
              <p:grpSpPr bwMode="auto">
                <a:xfrm>
                  <a:off x="1566686" y="1008971"/>
                  <a:ext cx="1600200" cy="914400"/>
                  <a:chOff x="5972469" y="3657600"/>
                  <a:chExt cx="1600200" cy="914400"/>
                </a:xfrm>
              </p:grpSpPr>
              <p:sp>
                <p:nvSpPr>
                  <p:cNvPr id="174" name="Line 5"/>
                  <p:cNvSpPr>
                    <a:spLocks noChangeShapeType="1"/>
                  </p:cNvSpPr>
                  <p:nvPr/>
                </p:nvSpPr>
                <p:spPr bwMode="auto">
                  <a:xfrm>
                    <a:off x="5972469" y="4162779"/>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5" name="Line 13"/>
                  <p:cNvSpPr>
                    <a:spLocks noChangeShapeType="1"/>
                  </p:cNvSpPr>
                  <p:nvPr/>
                </p:nvSpPr>
                <p:spPr bwMode="auto">
                  <a:xfrm>
                    <a:off x="6886869" y="4114800"/>
                    <a:ext cx="457200" cy="0"/>
                  </a:xfrm>
                  <a:prstGeom prst="line">
                    <a:avLst/>
                  </a:prstGeom>
                  <a:noFill/>
                  <a:ln w="952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6" name="Line 14"/>
                  <p:cNvSpPr>
                    <a:spLocks noChangeShapeType="1"/>
                  </p:cNvSpPr>
                  <p:nvPr/>
                </p:nvSpPr>
                <p:spPr bwMode="auto">
                  <a:xfrm>
                    <a:off x="6886869" y="4191000"/>
                    <a:ext cx="457200" cy="0"/>
                  </a:xfrm>
                  <a:prstGeom prst="line">
                    <a:avLst/>
                  </a:prstGeom>
                  <a:noFill/>
                  <a:ln w="952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7" name="Line 15"/>
                  <p:cNvSpPr>
                    <a:spLocks noChangeShapeType="1"/>
                  </p:cNvSpPr>
                  <p:nvPr/>
                </p:nvSpPr>
                <p:spPr bwMode="auto">
                  <a:xfrm>
                    <a:off x="6886869" y="44196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8" name="Line 16"/>
                  <p:cNvSpPr>
                    <a:spLocks noChangeShapeType="1"/>
                  </p:cNvSpPr>
                  <p:nvPr/>
                </p:nvSpPr>
                <p:spPr bwMode="auto">
                  <a:xfrm>
                    <a:off x="6886869" y="43434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9" name="Line 17"/>
                  <p:cNvSpPr>
                    <a:spLocks noChangeShapeType="1"/>
                  </p:cNvSpPr>
                  <p:nvPr/>
                </p:nvSpPr>
                <p:spPr bwMode="auto">
                  <a:xfrm>
                    <a:off x="6886869" y="39624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0" name="Line 18"/>
                  <p:cNvSpPr>
                    <a:spLocks noChangeShapeType="1"/>
                  </p:cNvSpPr>
                  <p:nvPr/>
                </p:nvSpPr>
                <p:spPr bwMode="auto">
                  <a:xfrm>
                    <a:off x="6886869" y="38100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1" name="Line 19"/>
                  <p:cNvSpPr>
                    <a:spLocks noChangeShapeType="1"/>
                  </p:cNvSpPr>
                  <p:nvPr/>
                </p:nvSpPr>
                <p:spPr bwMode="auto">
                  <a:xfrm>
                    <a:off x="6725062" y="4172185"/>
                    <a:ext cx="152400" cy="238008"/>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2" name="Line 20"/>
                  <p:cNvSpPr>
                    <a:spLocks noChangeShapeType="1"/>
                  </p:cNvSpPr>
                  <p:nvPr/>
                </p:nvSpPr>
                <p:spPr bwMode="auto">
                  <a:xfrm flipV="1">
                    <a:off x="6725062" y="3809999"/>
                    <a:ext cx="161807" cy="333021"/>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3" name="Line 25"/>
                  <p:cNvSpPr>
                    <a:spLocks noChangeShapeType="1"/>
                  </p:cNvSpPr>
                  <p:nvPr/>
                </p:nvSpPr>
                <p:spPr bwMode="auto">
                  <a:xfrm>
                    <a:off x="5972469" y="4143021"/>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4" name="Oval 43"/>
                  <p:cNvSpPr>
                    <a:spLocks noChangeArrowheads="1"/>
                  </p:cNvSpPr>
                  <p:nvPr/>
                </p:nvSpPr>
                <p:spPr bwMode="auto">
                  <a:xfrm>
                    <a:off x="6810669" y="3657600"/>
                    <a:ext cx="762000" cy="914400"/>
                  </a:xfrm>
                  <a:prstGeom prst="ellipse">
                    <a:avLst/>
                  </a:prstGeom>
                  <a:solidFill>
                    <a:schemeClr val="bg1"/>
                  </a:solidFill>
                  <a:ln w="9525">
                    <a:noFill/>
                    <a:round/>
                    <a:headEnd/>
                    <a:tailEnd/>
                  </a:ln>
                </p:spPr>
                <p:txBody>
                  <a:bodyPr wrap="none" anchor="ctr">
                    <a:prstTxWarp prst="textNoShape">
                      <a:avLst/>
                    </a:prstTxWarp>
                  </a:bodyPr>
                  <a:lstStyle/>
                  <a:p>
                    <a:pPr fontAlgn="base">
                      <a:spcBef>
                        <a:spcPct val="0"/>
                      </a:spcBef>
                      <a:spcAft>
                        <a:spcPct val="0"/>
                      </a:spcAft>
                    </a:pPr>
                    <a:endParaRPr lang="en-US" smtClean="0">
                      <a:solidFill>
                        <a:prstClr val="black"/>
                      </a:solidFill>
                    </a:endParaRPr>
                  </a:p>
                </p:txBody>
              </p:sp>
              <p:sp>
                <p:nvSpPr>
                  <p:cNvPr id="185" name="Line 42"/>
                  <p:cNvSpPr>
                    <a:spLocks noChangeShapeType="1"/>
                  </p:cNvSpPr>
                  <p:nvPr/>
                </p:nvSpPr>
                <p:spPr bwMode="auto">
                  <a:xfrm>
                    <a:off x="6886869" y="4119756"/>
                    <a:ext cx="457200" cy="0"/>
                  </a:xfrm>
                  <a:prstGeom prst="line">
                    <a:avLst/>
                  </a:prstGeom>
                  <a:noFill/>
                  <a:ln w="2857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6" name="Line 43"/>
                  <p:cNvSpPr>
                    <a:spLocks noChangeShapeType="1"/>
                  </p:cNvSpPr>
                  <p:nvPr/>
                </p:nvSpPr>
                <p:spPr bwMode="auto">
                  <a:xfrm>
                    <a:off x="6886869" y="4219221"/>
                    <a:ext cx="457200" cy="0"/>
                  </a:xfrm>
                  <a:prstGeom prst="line">
                    <a:avLst/>
                  </a:prstGeom>
                  <a:noFill/>
                  <a:ln w="2857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7" name="Line 44"/>
                  <p:cNvSpPr>
                    <a:spLocks noChangeShapeType="1"/>
                  </p:cNvSpPr>
                  <p:nvPr/>
                </p:nvSpPr>
                <p:spPr bwMode="auto">
                  <a:xfrm>
                    <a:off x="6886869" y="44196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8" name="Line 45"/>
                  <p:cNvSpPr>
                    <a:spLocks noChangeShapeType="1"/>
                  </p:cNvSpPr>
                  <p:nvPr/>
                </p:nvSpPr>
                <p:spPr bwMode="auto">
                  <a:xfrm>
                    <a:off x="6886869" y="4390435"/>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9" name="Line 46"/>
                  <p:cNvSpPr>
                    <a:spLocks noChangeShapeType="1"/>
                  </p:cNvSpPr>
                  <p:nvPr/>
                </p:nvSpPr>
                <p:spPr bwMode="auto">
                  <a:xfrm>
                    <a:off x="6886869" y="3962400"/>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0" name="Line 47"/>
                  <p:cNvSpPr>
                    <a:spLocks noChangeShapeType="1"/>
                  </p:cNvSpPr>
                  <p:nvPr/>
                </p:nvSpPr>
                <p:spPr bwMode="auto">
                  <a:xfrm>
                    <a:off x="6886869" y="3810000"/>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170" name="Text Box 6"/>
                <p:cNvSpPr txBox="1">
                  <a:spLocks noChangeArrowheads="1"/>
                </p:cNvSpPr>
                <p:nvPr/>
              </p:nvSpPr>
              <p:spPr bwMode="auto">
                <a:xfrm>
                  <a:off x="347486" y="2754755"/>
                  <a:ext cx="1219200" cy="923330"/>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smtClean="0">
                      <a:solidFill>
                        <a:prstClr val="black"/>
                      </a:solidFill>
                    </a:rPr>
                    <a:t>ground state</a:t>
                  </a:r>
                </a:p>
                <a:p>
                  <a:pPr algn="ctr" fontAlgn="base">
                    <a:spcBef>
                      <a:spcPct val="0"/>
                    </a:spcBef>
                    <a:spcAft>
                      <a:spcPct val="0"/>
                    </a:spcAft>
                  </a:pPr>
                  <a:r>
                    <a:rPr lang="en-US" dirty="0">
                      <a:solidFill>
                        <a:prstClr val="black"/>
                      </a:solidFill>
                    </a:rPr>
                    <a:t>S = 1 </a:t>
                  </a:r>
                  <a:endParaRPr lang="en-US" dirty="0" smtClean="0">
                    <a:solidFill>
                      <a:prstClr val="black"/>
                    </a:solidFill>
                  </a:endParaRPr>
                </a:p>
              </p:txBody>
            </p:sp>
            <p:sp>
              <p:nvSpPr>
                <p:cNvPr id="173" name="Line 45"/>
                <p:cNvSpPr>
                  <a:spLocks noChangeShapeType="1"/>
                </p:cNvSpPr>
                <p:nvPr/>
              </p:nvSpPr>
              <p:spPr bwMode="auto">
                <a:xfrm>
                  <a:off x="2481086" y="1780378"/>
                  <a:ext cx="457200" cy="0"/>
                </a:xfrm>
                <a:prstGeom prst="line">
                  <a:avLst/>
                </a:prstGeom>
                <a:noFill/>
                <a:ln w="28575" cmpd="sng">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sp>
          <p:nvSpPr>
            <p:cNvPr id="21" name="Oval 20"/>
            <p:cNvSpPr/>
            <p:nvPr/>
          </p:nvSpPr>
          <p:spPr>
            <a:xfrm>
              <a:off x="7775350" y="3923280"/>
              <a:ext cx="129153" cy="13358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7227830" y="4005379"/>
              <a:ext cx="1322333" cy="2190987"/>
              <a:chOff x="7227830" y="4005379"/>
              <a:chExt cx="1322333" cy="2190987"/>
            </a:xfrm>
          </p:grpSpPr>
          <p:cxnSp>
            <p:nvCxnSpPr>
              <p:cNvPr id="214" name="Straight Arrow Connector 213"/>
              <p:cNvCxnSpPr/>
              <p:nvPr/>
            </p:nvCxnSpPr>
            <p:spPr>
              <a:xfrm flipH="1" flipV="1">
                <a:off x="7878632" y="4005381"/>
                <a:ext cx="517377" cy="2190985"/>
              </a:xfrm>
              <a:prstGeom prst="straightConnector1">
                <a:avLst/>
              </a:prstGeom>
              <a:ln>
                <a:solidFill>
                  <a:schemeClr val="accent5">
                    <a:lumMod val="75000"/>
                  </a:schemeClr>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215" name="Straight Arrow Connector 214"/>
              <p:cNvCxnSpPr/>
              <p:nvPr/>
            </p:nvCxnSpPr>
            <p:spPr>
              <a:xfrm flipV="1">
                <a:off x="7534272" y="4005379"/>
                <a:ext cx="254741" cy="2119194"/>
              </a:xfrm>
              <a:prstGeom prst="straightConnector1">
                <a:avLst/>
              </a:prstGeom>
              <a:ln>
                <a:solidFill>
                  <a:schemeClr val="accent4">
                    <a:lumMod val="75000"/>
                  </a:schemeClr>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216" name="TextBox 215"/>
              <p:cNvSpPr txBox="1"/>
              <p:nvPr/>
            </p:nvSpPr>
            <p:spPr>
              <a:xfrm>
                <a:off x="8195641" y="4993280"/>
                <a:ext cx="354522" cy="369332"/>
              </a:xfrm>
              <a:prstGeom prst="rect">
                <a:avLst/>
              </a:prstGeom>
              <a:noFill/>
            </p:spPr>
            <p:txBody>
              <a:bodyPr wrap="none" rtlCol="0">
                <a:spAutoFit/>
              </a:bodyPr>
              <a:lstStyle/>
              <a:p>
                <a:r>
                  <a:rPr lang="en-US" dirty="0" err="1" smtClean="0">
                    <a:solidFill>
                      <a:schemeClr val="accent5">
                        <a:lumMod val="75000"/>
                      </a:schemeClr>
                    </a:solidFill>
                  </a:rPr>
                  <a:t>σ</a:t>
                </a:r>
                <a:r>
                  <a:rPr lang="en-US" baseline="-25000" dirty="0" smtClean="0">
                    <a:solidFill>
                      <a:schemeClr val="accent5">
                        <a:lumMod val="75000"/>
                      </a:schemeClr>
                    </a:solidFill>
                  </a:rPr>
                  <a:t>-</a:t>
                </a:r>
                <a:endParaRPr lang="en-US" dirty="0">
                  <a:solidFill>
                    <a:schemeClr val="accent5">
                      <a:lumMod val="75000"/>
                    </a:schemeClr>
                  </a:solidFill>
                </a:endParaRPr>
              </a:p>
            </p:txBody>
          </p:sp>
          <p:sp>
            <p:nvSpPr>
              <p:cNvPr id="217" name="TextBox 216"/>
              <p:cNvSpPr txBox="1"/>
              <p:nvPr/>
            </p:nvSpPr>
            <p:spPr>
              <a:xfrm>
                <a:off x="7227830" y="4993280"/>
                <a:ext cx="389850" cy="369332"/>
              </a:xfrm>
              <a:prstGeom prst="rect">
                <a:avLst/>
              </a:prstGeom>
              <a:noFill/>
            </p:spPr>
            <p:txBody>
              <a:bodyPr wrap="none" rtlCol="0">
                <a:spAutoFit/>
              </a:bodyPr>
              <a:lstStyle/>
              <a:p>
                <a:r>
                  <a:rPr lang="en-US" dirty="0" err="1" smtClean="0">
                    <a:solidFill>
                      <a:schemeClr val="accent4">
                        <a:lumMod val="75000"/>
                      </a:schemeClr>
                    </a:solidFill>
                  </a:rPr>
                  <a:t>σ</a:t>
                </a:r>
                <a:r>
                  <a:rPr lang="en-US" baseline="-25000" dirty="0" smtClean="0">
                    <a:solidFill>
                      <a:schemeClr val="accent4">
                        <a:lumMod val="75000"/>
                      </a:schemeClr>
                    </a:solidFill>
                  </a:rPr>
                  <a:t>+</a:t>
                </a:r>
                <a:endParaRPr lang="en-US" dirty="0">
                  <a:solidFill>
                    <a:schemeClr val="accent4">
                      <a:lumMod val="75000"/>
                    </a:schemeClr>
                  </a:solidFill>
                </a:endParaRPr>
              </a:p>
            </p:txBody>
          </p:sp>
        </p:grpSp>
      </p:grpSp>
      <p:grpSp>
        <p:nvGrpSpPr>
          <p:cNvPr id="27" name="Group 26"/>
          <p:cNvGrpSpPr/>
          <p:nvPr/>
        </p:nvGrpSpPr>
        <p:grpSpPr>
          <a:xfrm>
            <a:off x="1289403" y="2696803"/>
            <a:ext cx="3624235" cy="1503476"/>
            <a:chOff x="1289403" y="2696803"/>
            <a:chExt cx="3624235" cy="1503476"/>
          </a:xfrm>
        </p:grpSpPr>
        <p:grpSp>
          <p:nvGrpSpPr>
            <p:cNvPr id="26" name="Group 25"/>
            <p:cNvGrpSpPr/>
            <p:nvPr/>
          </p:nvGrpSpPr>
          <p:grpSpPr>
            <a:xfrm>
              <a:off x="1825072" y="2696803"/>
              <a:ext cx="3088566" cy="1503476"/>
              <a:chOff x="1825072" y="2696803"/>
              <a:chExt cx="3088566" cy="1503476"/>
            </a:xfrm>
          </p:grpSpPr>
          <p:sp>
            <p:nvSpPr>
              <p:cNvPr id="17" name="TextBox 16"/>
              <p:cNvSpPr txBox="1"/>
              <p:nvPr/>
            </p:nvSpPr>
            <p:spPr>
              <a:xfrm>
                <a:off x="1825072" y="3923280"/>
                <a:ext cx="1838965" cy="276999"/>
              </a:xfrm>
              <a:prstGeom prst="rect">
                <a:avLst/>
              </a:prstGeom>
              <a:noFill/>
            </p:spPr>
            <p:txBody>
              <a:bodyPr wrap="none" rtlCol="0">
                <a:spAutoFit/>
              </a:bodyPr>
              <a:lstStyle/>
              <a:p>
                <a:r>
                  <a:rPr lang="en-US" sz="1200" dirty="0" err="1" smtClean="0"/>
                  <a:t>Bernien</a:t>
                </a:r>
                <a:r>
                  <a:rPr lang="en-US" sz="1200" dirty="0" smtClean="0"/>
                  <a:t> et al. Nature 2013</a:t>
                </a:r>
                <a:endParaRPr lang="en-US" sz="1200" dirty="0"/>
              </a:p>
            </p:txBody>
          </p:sp>
          <p:sp>
            <p:nvSpPr>
              <p:cNvPr id="212" name="AutoShape 49"/>
              <p:cNvSpPr>
                <a:spLocks noChangeArrowheads="1"/>
              </p:cNvSpPr>
              <p:nvPr/>
            </p:nvSpPr>
            <p:spPr bwMode="auto">
              <a:xfrm>
                <a:off x="3081387" y="2696803"/>
                <a:ext cx="837228" cy="709148"/>
              </a:xfrm>
              <a:prstGeom prst="irregularSeal1">
                <a:avLst/>
              </a:prstGeom>
              <a:gradFill rotWithShape="1">
                <a:gsLst>
                  <a:gs pos="0">
                    <a:srgbClr val="FF0000">
                      <a:alpha val="73000"/>
                    </a:srgbClr>
                  </a:gs>
                  <a:gs pos="100000">
                    <a:srgbClr val="800000">
                      <a:alpha val="0"/>
                    </a:srgbClr>
                  </a:gs>
                </a:gsLst>
                <a:path path="shape">
                  <a:fillToRect l="50000" t="50000" r="50000" b="50000"/>
                </a:path>
              </a:gradFill>
              <a:ln w="9525">
                <a:noFill/>
                <a:miter lim="800000"/>
                <a:headEnd/>
                <a:tailEnd/>
              </a:ln>
            </p:spPr>
            <p:txBody>
              <a:bodyPr wrap="none" anchor="ctr">
                <a:prstTxWarp prst="textNoShape">
                  <a:avLst/>
                </a:prstTxWarp>
              </a:bodyPr>
              <a:lstStyle/>
              <a:p>
                <a:endParaRPr lang="en-US">
                  <a:solidFill>
                    <a:prstClr val="black"/>
                  </a:solidFill>
                </a:endParaRPr>
              </a:p>
            </p:txBody>
          </p:sp>
          <p:sp>
            <p:nvSpPr>
              <p:cNvPr id="218" name="AutoShape 49"/>
              <p:cNvSpPr>
                <a:spLocks noChangeArrowheads="1"/>
              </p:cNvSpPr>
              <p:nvPr/>
            </p:nvSpPr>
            <p:spPr bwMode="auto">
              <a:xfrm>
                <a:off x="4076410" y="2875904"/>
                <a:ext cx="837228" cy="709148"/>
              </a:xfrm>
              <a:prstGeom prst="irregularSeal1">
                <a:avLst/>
              </a:prstGeom>
              <a:gradFill rotWithShape="1">
                <a:gsLst>
                  <a:gs pos="0">
                    <a:srgbClr val="FF0000">
                      <a:alpha val="73000"/>
                    </a:srgbClr>
                  </a:gs>
                  <a:gs pos="100000">
                    <a:srgbClr val="800000">
                      <a:alpha val="0"/>
                    </a:srgbClr>
                  </a:gs>
                </a:gsLst>
                <a:path path="shape">
                  <a:fillToRect l="50000" t="50000" r="50000" b="50000"/>
                </a:path>
              </a:gradFill>
              <a:ln w="9525">
                <a:noFill/>
                <a:miter lim="800000"/>
                <a:headEnd/>
                <a:tailEnd/>
              </a:ln>
            </p:spPr>
            <p:txBody>
              <a:bodyPr wrap="none" anchor="ctr">
                <a:prstTxWarp prst="textNoShape">
                  <a:avLst/>
                </a:prstTxWarp>
              </a:bodyPr>
              <a:lstStyle/>
              <a:p>
                <a:endParaRPr lang="en-US">
                  <a:solidFill>
                    <a:prstClr val="black"/>
                  </a:solidFill>
                </a:endParaRPr>
              </a:p>
            </p:txBody>
          </p:sp>
        </p:grpSp>
        <p:sp>
          <p:nvSpPr>
            <p:cNvPr id="219" name="TextBox 218"/>
            <p:cNvSpPr txBox="1"/>
            <p:nvPr/>
          </p:nvSpPr>
          <p:spPr>
            <a:xfrm>
              <a:off x="1289403" y="3372652"/>
              <a:ext cx="2801302" cy="646331"/>
            </a:xfrm>
            <a:prstGeom prst="rect">
              <a:avLst/>
            </a:prstGeom>
            <a:noFill/>
          </p:spPr>
          <p:txBody>
            <a:bodyPr wrap="square" rtlCol="0">
              <a:spAutoFit/>
            </a:bodyPr>
            <a:lstStyle/>
            <a:p>
              <a:r>
                <a:rPr lang="en-US" dirty="0" smtClean="0">
                  <a:solidFill>
                    <a:srgbClr val="000090"/>
                  </a:solidFill>
                </a:rPr>
                <a:t>Coincidence detection </a:t>
              </a:r>
            </a:p>
            <a:p>
              <a:r>
                <a:rPr lang="en-US" dirty="0" err="1" smtClean="0">
                  <a:solidFill>
                    <a:srgbClr val="000090"/>
                  </a:solidFill>
                  <a:sym typeface="Wingdings"/>
                </a:rPr>
                <a:t></a:t>
              </a:r>
              <a:r>
                <a:rPr lang="en-US" dirty="0" smtClean="0">
                  <a:solidFill>
                    <a:srgbClr val="000090"/>
                  </a:solidFill>
                  <a:sym typeface="Wingdings"/>
                </a:rPr>
                <a:t> leaves spins entangled</a:t>
              </a:r>
              <a:endParaRPr lang="en-US" dirty="0">
                <a:solidFill>
                  <a:srgbClr val="000090"/>
                </a:solidFill>
              </a:endParaRPr>
            </a:p>
          </p:txBody>
        </p:sp>
      </p:grpSp>
      <p:sp>
        <p:nvSpPr>
          <p:cNvPr id="28" name="TextBox 27"/>
          <p:cNvSpPr txBox="1"/>
          <p:nvPr/>
        </p:nvSpPr>
        <p:spPr>
          <a:xfrm>
            <a:off x="491219" y="4552538"/>
            <a:ext cx="2877711" cy="923330"/>
          </a:xfrm>
          <a:prstGeom prst="rect">
            <a:avLst/>
          </a:prstGeom>
          <a:noFill/>
        </p:spPr>
        <p:txBody>
          <a:bodyPr wrap="none" rtlCol="0">
            <a:spAutoFit/>
          </a:bodyPr>
          <a:lstStyle/>
          <a:p>
            <a:r>
              <a:rPr lang="en-US" b="1" dirty="0" smtClean="0"/>
              <a:t>Challenges: </a:t>
            </a:r>
          </a:p>
          <a:p>
            <a:r>
              <a:rPr lang="en-US" b="1" dirty="0"/>
              <a:t>	</a:t>
            </a:r>
            <a:r>
              <a:rPr lang="en-US" dirty="0" smtClean="0"/>
              <a:t>Frequency stability</a:t>
            </a:r>
          </a:p>
          <a:p>
            <a:r>
              <a:rPr lang="en-US" b="1" dirty="0"/>
              <a:t>	</a:t>
            </a:r>
            <a:r>
              <a:rPr lang="en-US" dirty="0" smtClean="0"/>
              <a:t>ZPL collection efficiency</a:t>
            </a:r>
            <a:endParaRPr lang="en-US" b="1" dirty="0"/>
          </a:p>
        </p:txBody>
      </p:sp>
      <p:grpSp>
        <p:nvGrpSpPr>
          <p:cNvPr id="30" name="Group 29"/>
          <p:cNvGrpSpPr/>
          <p:nvPr/>
        </p:nvGrpSpPr>
        <p:grpSpPr>
          <a:xfrm>
            <a:off x="1175861" y="5430149"/>
            <a:ext cx="1986001" cy="969049"/>
            <a:chOff x="1175861" y="5430149"/>
            <a:chExt cx="1986001" cy="969049"/>
          </a:xfrm>
        </p:grpSpPr>
        <p:sp>
          <p:nvSpPr>
            <p:cNvPr id="220" name="Freeform 219"/>
            <p:cNvSpPr/>
            <p:nvPr/>
          </p:nvSpPr>
          <p:spPr>
            <a:xfrm>
              <a:off x="1175861" y="5430149"/>
              <a:ext cx="1905525" cy="45719"/>
            </a:xfrm>
            <a:custGeom>
              <a:avLst/>
              <a:gdLst>
                <a:gd name="connsiteX0" fmla="*/ 0 w 9076267"/>
                <a:gd name="connsiteY0" fmla="*/ 973976 h 973976"/>
                <a:gd name="connsiteX1" fmla="*/ 465667 w 9076267"/>
                <a:gd name="connsiteY1" fmla="*/ 178109 h 973976"/>
                <a:gd name="connsiteX2" fmla="*/ 1236133 w 9076267"/>
                <a:gd name="connsiteY2" fmla="*/ 897776 h 973976"/>
                <a:gd name="connsiteX3" fmla="*/ 1854200 w 9076267"/>
                <a:gd name="connsiteY3" fmla="*/ 161176 h 973976"/>
                <a:gd name="connsiteX4" fmla="*/ 2472267 w 9076267"/>
                <a:gd name="connsiteY4" fmla="*/ 677643 h 973976"/>
                <a:gd name="connsiteX5" fmla="*/ 2997200 w 9076267"/>
                <a:gd name="connsiteY5" fmla="*/ 271243 h 973976"/>
                <a:gd name="connsiteX6" fmla="*/ 3699933 w 9076267"/>
                <a:gd name="connsiteY6" fmla="*/ 728443 h 973976"/>
                <a:gd name="connsiteX7" fmla="*/ 4106333 w 9076267"/>
                <a:gd name="connsiteY7" fmla="*/ 186576 h 973976"/>
                <a:gd name="connsiteX8" fmla="*/ 4631267 w 9076267"/>
                <a:gd name="connsiteY8" fmla="*/ 736909 h 973976"/>
                <a:gd name="connsiteX9" fmla="*/ 5249333 w 9076267"/>
                <a:gd name="connsiteY9" fmla="*/ 245843 h 973976"/>
                <a:gd name="connsiteX10" fmla="*/ 5850467 w 9076267"/>
                <a:gd name="connsiteY10" fmla="*/ 652243 h 973976"/>
                <a:gd name="connsiteX11" fmla="*/ 6790267 w 9076267"/>
                <a:gd name="connsiteY11" fmla="*/ 309 h 973976"/>
                <a:gd name="connsiteX12" fmla="*/ 7526867 w 9076267"/>
                <a:gd name="connsiteY12" fmla="*/ 559109 h 973976"/>
                <a:gd name="connsiteX13" fmla="*/ 8407400 w 9076267"/>
                <a:gd name="connsiteY13" fmla="*/ 309 h 973976"/>
                <a:gd name="connsiteX14" fmla="*/ 9076267 w 9076267"/>
                <a:gd name="connsiteY14" fmla="*/ 516776 h 97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76267" h="973976">
                  <a:moveTo>
                    <a:pt x="0" y="973976"/>
                  </a:moveTo>
                  <a:cubicBezTo>
                    <a:pt x="129822" y="582392"/>
                    <a:pt x="259645" y="190809"/>
                    <a:pt x="465667" y="178109"/>
                  </a:cubicBezTo>
                  <a:cubicBezTo>
                    <a:pt x="671689" y="165409"/>
                    <a:pt x="1004711" y="900598"/>
                    <a:pt x="1236133" y="897776"/>
                  </a:cubicBezTo>
                  <a:cubicBezTo>
                    <a:pt x="1467555" y="894954"/>
                    <a:pt x="1648178" y="197865"/>
                    <a:pt x="1854200" y="161176"/>
                  </a:cubicBezTo>
                  <a:cubicBezTo>
                    <a:pt x="2060222" y="124487"/>
                    <a:pt x="2281767" y="659299"/>
                    <a:pt x="2472267" y="677643"/>
                  </a:cubicBezTo>
                  <a:cubicBezTo>
                    <a:pt x="2662767" y="695987"/>
                    <a:pt x="2792589" y="262776"/>
                    <a:pt x="2997200" y="271243"/>
                  </a:cubicBezTo>
                  <a:cubicBezTo>
                    <a:pt x="3201811" y="279710"/>
                    <a:pt x="3515078" y="742554"/>
                    <a:pt x="3699933" y="728443"/>
                  </a:cubicBezTo>
                  <a:cubicBezTo>
                    <a:pt x="3884788" y="714332"/>
                    <a:pt x="3951111" y="185165"/>
                    <a:pt x="4106333" y="186576"/>
                  </a:cubicBezTo>
                  <a:cubicBezTo>
                    <a:pt x="4261555" y="187987"/>
                    <a:pt x="4440767" y="727031"/>
                    <a:pt x="4631267" y="736909"/>
                  </a:cubicBezTo>
                  <a:cubicBezTo>
                    <a:pt x="4821767" y="746787"/>
                    <a:pt x="5046133" y="259954"/>
                    <a:pt x="5249333" y="245843"/>
                  </a:cubicBezTo>
                  <a:cubicBezTo>
                    <a:pt x="5452533" y="231732"/>
                    <a:pt x="5593645" y="693165"/>
                    <a:pt x="5850467" y="652243"/>
                  </a:cubicBezTo>
                  <a:cubicBezTo>
                    <a:pt x="6107289" y="611321"/>
                    <a:pt x="6510867" y="15831"/>
                    <a:pt x="6790267" y="309"/>
                  </a:cubicBezTo>
                  <a:cubicBezTo>
                    <a:pt x="7069667" y="-15213"/>
                    <a:pt x="7257345" y="559109"/>
                    <a:pt x="7526867" y="559109"/>
                  </a:cubicBezTo>
                  <a:cubicBezTo>
                    <a:pt x="7796389" y="559109"/>
                    <a:pt x="8149167" y="7364"/>
                    <a:pt x="8407400" y="309"/>
                  </a:cubicBezTo>
                  <a:cubicBezTo>
                    <a:pt x="8665633" y="-6747"/>
                    <a:pt x="9076267" y="516776"/>
                    <a:pt x="9076267" y="51677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p:cNvSpPr txBox="1"/>
            <p:nvPr/>
          </p:nvSpPr>
          <p:spPr>
            <a:xfrm>
              <a:off x="1462660" y="5475868"/>
              <a:ext cx="1699202" cy="923330"/>
            </a:xfrm>
            <a:prstGeom prst="rect">
              <a:avLst/>
            </a:prstGeom>
            <a:noFill/>
          </p:spPr>
          <p:txBody>
            <a:bodyPr wrap="square" rtlCol="0">
              <a:spAutoFit/>
            </a:bodyPr>
            <a:lstStyle/>
            <a:p>
              <a:pPr algn="ctr"/>
              <a:r>
                <a:rPr lang="en-US" dirty="0" smtClean="0">
                  <a:solidFill>
                    <a:schemeClr val="accent1">
                      <a:lumMod val="75000"/>
                    </a:schemeClr>
                  </a:solidFill>
                </a:rPr>
                <a:t>2-ZPL photon success rates very low</a:t>
              </a:r>
              <a:endParaRPr lang="en-US" dirty="0">
                <a:solidFill>
                  <a:schemeClr val="accent1">
                    <a:lumMod val="75000"/>
                  </a:schemeClr>
                </a:solidFill>
              </a:endParaRPr>
            </a:p>
          </p:txBody>
        </p:sp>
      </p:grpSp>
      <p:sp>
        <p:nvSpPr>
          <p:cNvPr id="31" name="Rectangle 30"/>
          <p:cNvSpPr/>
          <p:nvPr/>
        </p:nvSpPr>
        <p:spPr>
          <a:xfrm>
            <a:off x="4994072" y="3067250"/>
            <a:ext cx="3921462" cy="3815479"/>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1" name="Picture 20" descr="Fig1draft1NC2withSEMand3D_NV"/>
          <p:cNvPicPr>
            <a:picLocks noChangeAspect="1" noChangeArrowheads="1"/>
          </p:cNvPicPr>
          <p:nvPr/>
        </p:nvPicPr>
        <p:blipFill>
          <a:blip r:embed="rId4"/>
          <a:srcRect l="22966" t="19923" r="56528" b="50220"/>
          <a:stretch>
            <a:fillRect/>
          </a:stretch>
        </p:blipFill>
        <p:spPr bwMode="auto">
          <a:xfrm>
            <a:off x="6861904" y="3628270"/>
            <a:ext cx="1787991" cy="1715612"/>
          </a:xfrm>
          <a:prstGeom prst="rect">
            <a:avLst/>
          </a:prstGeom>
          <a:noFill/>
          <a:ln w="9525">
            <a:noFill/>
            <a:miter lim="800000"/>
            <a:headEnd/>
            <a:tailEnd/>
          </a:ln>
        </p:spPr>
      </p:pic>
      <p:grpSp>
        <p:nvGrpSpPr>
          <p:cNvPr id="223" name="Group 20"/>
          <p:cNvGrpSpPr>
            <a:grpSpLocks/>
          </p:cNvGrpSpPr>
          <p:nvPr/>
        </p:nvGrpSpPr>
        <p:grpSpPr bwMode="auto">
          <a:xfrm>
            <a:off x="5896370" y="3229125"/>
            <a:ext cx="941651" cy="1558001"/>
            <a:chOff x="228600" y="1340322"/>
            <a:chExt cx="1485582" cy="2844955"/>
          </a:xfrm>
        </p:grpSpPr>
        <p:pic>
          <p:nvPicPr>
            <p:cNvPr id="226" name="Picture 10"/>
            <p:cNvPicPr>
              <a:picLocks noChangeAspect="1"/>
            </p:cNvPicPr>
            <p:nvPr/>
          </p:nvPicPr>
          <p:blipFill>
            <a:blip r:embed="rId5"/>
            <a:srcRect t="-7021"/>
            <a:stretch>
              <a:fillRect/>
            </a:stretch>
          </p:blipFill>
          <p:spPr bwMode="auto">
            <a:xfrm>
              <a:off x="228600" y="1340322"/>
              <a:ext cx="1485582" cy="2799878"/>
            </a:xfrm>
            <a:prstGeom prst="rect">
              <a:avLst/>
            </a:prstGeom>
            <a:noFill/>
            <a:ln w="9525">
              <a:noFill/>
              <a:miter lim="800000"/>
              <a:headEnd/>
              <a:tailEnd/>
            </a:ln>
          </p:spPr>
        </p:pic>
        <p:sp>
          <p:nvSpPr>
            <p:cNvPr id="227" name="Rectangle 11"/>
            <p:cNvSpPr>
              <a:spLocks noChangeArrowheads="1"/>
            </p:cNvSpPr>
            <p:nvPr/>
          </p:nvSpPr>
          <p:spPr bwMode="auto">
            <a:xfrm>
              <a:off x="228603" y="3229863"/>
              <a:ext cx="1485579" cy="955414"/>
            </a:xfrm>
            <a:prstGeom prst="rect">
              <a:avLst/>
            </a:prstGeom>
            <a:noFill/>
            <a:ln w="9525">
              <a:noFill/>
              <a:miter lim="800000"/>
              <a:headEnd/>
              <a:tailEnd/>
            </a:ln>
          </p:spPr>
          <p:txBody>
            <a:bodyPr wrap="square">
              <a:prstTxWarp prst="textNoShape">
                <a:avLst/>
              </a:prstTxWarp>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effectLst/>
                  <a:uLnTx/>
                  <a:uFillTx/>
                </a:rPr>
                <a:t>Harvard</a:t>
              </a:r>
              <a:r>
                <a:rPr kumimoji="0" lang="en-US" sz="1400" b="0" i="0" u="none" strike="noStrike" kern="0" cap="none" spc="0" normalizeH="0" noProof="0" dirty="0" smtClean="0">
                  <a:ln>
                    <a:noFill/>
                  </a:ln>
                  <a:effectLst/>
                  <a:uLnTx/>
                  <a:uFillTx/>
                </a:rPr>
                <a:t>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effectLst/>
                  <a:uLnTx/>
                  <a:uFillTx/>
                </a:rPr>
                <a:t>2010 </a:t>
              </a:r>
            </a:p>
          </p:txBody>
        </p:sp>
      </p:grpSp>
      <p:grpSp>
        <p:nvGrpSpPr>
          <p:cNvPr id="232" name="Group 91"/>
          <p:cNvGrpSpPr/>
          <p:nvPr/>
        </p:nvGrpSpPr>
        <p:grpSpPr>
          <a:xfrm>
            <a:off x="6423294" y="5244672"/>
            <a:ext cx="3373346" cy="2093416"/>
            <a:chOff x="5979874" y="1096084"/>
            <a:chExt cx="3373346" cy="2093416"/>
          </a:xfrm>
        </p:grpSpPr>
        <p:sp>
          <p:nvSpPr>
            <p:cNvPr id="233" name="Rectangle 232"/>
            <p:cNvSpPr/>
            <p:nvPr/>
          </p:nvSpPr>
          <p:spPr>
            <a:xfrm>
              <a:off x="5979874" y="1096439"/>
              <a:ext cx="3373346" cy="209306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nvGrpSpPr>
            <p:cNvPr id="234" name="Group 90"/>
            <p:cNvGrpSpPr/>
            <p:nvPr/>
          </p:nvGrpSpPr>
          <p:grpSpPr>
            <a:xfrm>
              <a:off x="6239387" y="1096084"/>
              <a:ext cx="2316445" cy="1503327"/>
              <a:chOff x="3731153" y="4629761"/>
              <a:chExt cx="2447916" cy="1637669"/>
            </a:xfrm>
          </p:grpSpPr>
          <p:pic>
            <p:nvPicPr>
              <p:cNvPr id="235" name="Picture 234"/>
              <p:cNvPicPr>
                <a:picLocks noChangeAspect="1"/>
              </p:cNvPicPr>
              <p:nvPr/>
            </p:nvPicPr>
            <p:blipFill>
              <a:blip r:embed="rId6"/>
              <a:stretch>
                <a:fillRect/>
              </a:stretch>
            </p:blipFill>
            <p:spPr>
              <a:xfrm>
                <a:off x="3731153" y="4662968"/>
                <a:ext cx="2321517" cy="1604462"/>
              </a:xfrm>
              <a:prstGeom prst="rect">
                <a:avLst/>
              </a:prstGeom>
            </p:spPr>
          </p:pic>
          <p:sp>
            <p:nvSpPr>
              <p:cNvPr id="236" name="TextBox 235"/>
              <p:cNvSpPr txBox="1"/>
              <p:nvPr/>
            </p:nvSpPr>
            <p:spPr>
              <a:xfrm>
                <a:off x="3937296" y="4629761"/>
                <a:ext cx="2241773" cy="368808"/>
              </a:xfrm>
              <a:prstGeom prst="rect">
                <a:avLst/>
              </a:prstGeom>
              <a:noFill/>
            </p:spPr>
            <p:txBody>
              <a:bodyPr wrap="square" rtlCol="0">
                <a:spAutoFit/>
              </a:bodyPr>
              <a:lstStyle/>
              <a:p>
                <a:r>
                  <a:rPr lang="en-US" sz="1600" dirty="0" smtClean="0">
                    <a:solidFill>
                      <a:srgbClr val="FFFFFF"/>
                    </a:solidFill>
                  </a:rPr>
                  <a:t>Photonic crystal cavity</a:t>
                </a:r>
                <a:endParaRPr lang="en-US" sz="1600" dirty="0">
                  <a:solidFill>
                    <a:srgbClr val="FFFFFF"/>
                  </a:solidFill>
                </a:endParaRPr>
              </a:p>
            </p:txBody>
          </p:sp>
          <p:sp>
            <p:nvSpPr>
              <p:cNvPr id="237" name="TextBox 236"/>
              <p:cNvSpPr txBox="1"/>
              <p:nvPr/>
            </p:nvSpPr>
            <p:spPr>
              <a:xfrm>
                <a:off x="4641687" y="5844435"/>
                <a:ext cx="1523110" cy="368808"/>
              </a:xfrm>
              <a:prstGeom prst="rect">
                <a:avLst/>
              </a:prstGeom>
              <a:noFill/>
            </p:spPr>
            <p:txBody>
              <a:bodyPr wrap="square" rtlCol="0">
                <a:spAutoFit/>
              </a:bodyPr>
              <a:lstStyle/>
              <a:p>
                <a:r>
                  <a:rPr lang="en-US" sz="1600" dirty="0" smtClean="0">
                    <a:solidFill>
                      <a:schemeClr val="bg1"/>
                    </a:solidFill>
                  </a:rPr>
                  <a:t>HP labs 2012</a:t>
                </a:r>
                <a:endParaRPr lang="en-US" sz="1600" dirty="0">
                  <a:solidFill>
                    <a:schemeClr val="bg1"/>
                  </a:solidFill>
                </a:endParaRPr>
              </a:p>
            </p:txBody>
          </p:sp>
        </p:grpSp>
      </p:grpSp>
      <p:sp>
        <p:nvSpPr>
          <p:cNvPr id="243" name="TextBox 242"/>
          <p:cNvSpPr txBox="1"/>
          <p:nvPr/>
        </p:nvSpPr>
        <p:spPr>
          <a:xfrm>
            <a:off x="5607251" y="2869050"/>
            <a:ext cx="3002946" cy="400110"/>
          </a:xfrm>
          <a:prstGeom prst="rect">
            <a:avLst/>
          </a:prstGeom>
          <a:noFill/>
        </p:spPr>
        <p:txBody>
          <a:bodyPr wrap="none" rtlCol="0">
            <a:spAutoFit/>
          </a:bodyPr>
          <a:lstStyle/>
          <a:p>
            <a:r>
              <a:rPr lang="en-US" sz="2000" b="1" dirty="0" smtClean="0"/>
              <a:t>Integrated optical devices:</a:t>
            </a:r>
            <a:endParaRPr lang="en-US" sz="2000" b="1" dirty="0"/>
          </a:p>
        </p:txBody>
      </p:sp>
      <p:sp>
        <p:nvSpPr>
          <p:cNvPr id="244" name="TextBox 243"/>
          <p:cNvSpPr txBox="1"/>
          <p:nvPr/>
        </p:nvSpPr>
        <p:spPr>
          <a:xfrm>
            <a:off x="3838200" y="4716058"/>
            <a:ext cx="2460163" cy="584776"/>
          </a:xfrm>
          <a:prstGeom prst="rect">
            <a:avLst/>
          </a:prstGeom>
          <a:noFill/>
        </p:spPr>
        <p:txBody>
          <a:bodyPr wrap="square" rtlCol="0">
            <a:spAutoFit/>
          </a:bodyPr>
          <a:lstStyle/>
          <a:p>
            <a:pPr algn="ctr"/>
            <a:r>
              <a:rPr lang="en-US" sz="1600" b="1" dirty="0" smtClean="0">
                <a:solidFill>
                  <a:srgbClr val="CC0A20"/>
                </a:solidFill>
              </a:rPr>
              <a:t>Optical cavities for Purcell enhancement of ZPL:</a:t>
            </a:r>
            <a:endParaRPr lang="en-US" sz="1600" b="1" dirty="0">
              <a:solidFill>
                <a:srgbClr val="CC0A20"/>
              </a:solidFill>
            </a:endParaRPr>
          </a:p>
        </p:txBody>
      </p:sp>
      <p:grpSp>
        <p:nvGrpSpPr>
          <p:cNvPr id="213" name="Group 212"/>
          <p:cNvGrpSpPr/>
          <p:nvPr/>
        </p:nvGrpSpPr>
        <p:grpSpPr>
          <a:xfrm>
            <a:off x="3951367" y="5266196"/>
            <a:ext cx="2693590" cy="1459362"/>
            <a:chOff x="2286000" y="1873251"/>
            <a:chExt cx="2693590" cy="1459362"/>
          </a:xfrm>
        </p:grpSpPr>
        <p:pic>
          <p:nvPicPr>
            <p:cNvPr id="222" name="Picture 221" descr="DiamondRingResonator.jpg"/>
            <p:cNvPicPr>
              <a:picLocks noChangeAspect="1"/>
            </p:cNvPicPr>
            <p:nvPr/>
          </p:nvPicPr>
          <p:blipFill>
            <a:blip r:embed="rId7"/>
            <a:srcRect b="20390"/>
            <a:stretch>
              <a:fillRect/>
            </a:stretch>
          </p:blipFill>
          <p:spPr>
            <a:xfrm>
              <a:off x="2286000" y="1873251"/>
              <a:ext cx="2693590" cy="1459362"/>
            </a:xfrm>
            <a:prstGeom prst="rect">
              <a:avLst/>
            </a:prstGeom>
          </p:spPr>
        </p:pic>
        <p:sp>
          <p:nvSpPr>
            <p:cNvPr id="224" name="TextBox 223"/>
            <p:cNvSpPr txBox="1"/>
            <p:nvPr/>
          </p:nvSpPr>
          <p:spPr>
            <a:xfrm>
              <a:off x="3402915" y="3055614"/>
              <a:ext cx="1569660" cy="276999"/>
            </a:xfrm>
            <a:prstGeom prst="rect">
              <a:avLst/>
            </a:prstGeom>
            <a:noFill/>
          </p:spPr>
          <p:txBody>
            <a:bodyPr wrap="none" rtlCol="0">
              <a:spAutoFit/>
            </a:bodyPr>
            <a:lstStyle/>
            <a:p>
              <a:r>
                <a:rPr lang="en-US" sz="1200" dirty="0" err="1" smtClean="0">
                  <a:solidFill>
                    <a:srgbClr val="FFFFFF"/>
                  </a:solidFill>
                </a:rPr>
                <a:t>Faraon</a:t>
              </a:r>
              <a:r>
                <a:rPr lang="en-US" sz="1200" dirty="0" smtClean="0">
                  <a:solidFill>
                    <a:srgbClr val="FFFFFF"/>
                  </a:solidFill>
                </a:rPr>
                <a:t> et al. NJP 2013</a:t>
              </a:r>
              <a:endParaRPr lang="en-US" sz="1200" dirty="0">
                <a:solidFill>
                  <a:srgbClr val="FFFFFF"/>
                </a:solidFill>
              </a:endParaRPr>
            </a:p>
          </p:txBody>
        </p:sp>
      </p:grpSp>
    </p:spTree>
    <p:custDataLst>
      <p:tags r:id="rId1"/>
    </p:custDataLst>
    <p:extLst>
      <p:ext uri="{BB962C8B-B14F-4D97-AF65-F5344CB8AC3E}">
        <p14:creationId xmlns:p14="http://schemas.microsoft.com/office/powerpoint/2010/main" val="16703599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1"/>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23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23"/>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4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44"/>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28" grpId="0" animBg="1"/>
      <p:bldP spid="135" grpId="0"/>
      <p:bldP spid="28" grpId="0"/>
      <p:bldP spid="31" grpId="0" animBg="1"/>
      <p:bldP spid="243" grpId="0"/>
      <p:bldP spid="24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7799" y="590550"/>
            <a:ext cx="6873749" cy="369332"/>
          </a:xfrm>
          <a:prstGeom prst="rect">
            <a:avLst/>
          </a:prstGeom>
        </p:spPr>
        <p:txBody>
          <a:bodyPr wrap="square">
            <a:spAutoFit/>
          </a:bodyPr>
          <a:lstStyle/>
          <a:p>
            <a:r>
              <a:rPr lang="en-US" dirty="0" smtClean="0"/>
              <a:t>Long-lived coherence enables longer detection times for metrology</a:t>
            </a:r>
            <a:endParaRPr lang="en-US" dirty="0"/>
          </a:p>
        </p:txBody>
      </p:sp>
      <p:grpSp>
        <p:nvGrpSpPr>
          <p:cNvPr id="5" name="Group 62"/>
          <p:cNvGrpSpPr/>
          <p:nvPr/>
        </p:nvGrpSpPr>
        <p:grpSpPr>
          <a:xfrm>
            <a:off x="787739" y="1409892"/>
            <a:ext cx="1346849" cy="939155"/>
            <a:chOff x="787739" y="1792932"/>
            <a:chExt cx="1346849" cy="939155"/>
          </a:xfrm>
        </p:grpSpPr>
        <p:sp>
          <p:nvSpPr>
            <p:cNvPr id="6" name="Line 8"/>
            <p:cNvSpPr>
              <a:spLocks noChangeShapeType="1"/>
            </p:cNvSpPr>
            <p:nvPr/>
          </p:nvSpPr>
          <p:spPr bwMode="auto">
            <a:xfrm>
              <a:off x="787739" y="2041692"/>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7" name="Line 9"/>
            <p:cNvSpPr>
              <a:spLocks noChangeShapeType="1"/>
            </p:cNvSpPr>
            <p:nvPr/>
          </p:nvSpPr>
          <p:spPr bwMode="auto">
            <a:xfrm>
              <a:off x="787739" y="2563812"/>
              <a:ext cx="457200" cy="0"/>
            </a:xfrm>
            <a:prstGeom prst="line">
              <a:avLst/>
            </a:prstGeom>
            <a:noFill/>
            <a:ln w="38100">
              <a:solidFill>
                <a:srgbClr val="A20000"/>
              </a:solidFill>
              <a:round/>
              <a:headEnd/>
              <a:tailEnd/>
            </a:ln>
          </p:spPr>
          <p:txBody>
            <a:bodyPr>
              <a:prstTxWarp prst="textNoShape">
                <a:avLst/>
              </a:prstTxWarp>
            </a:bodyPr>
            <a:lstStyle/>
            <a:p>
              <a:endParaRPr lang="en-US"/>
            </a:p>
          </p:txBody>
        </p:sp>
        <p:sp>
          <p:nvSpPr>
            <p:cNvPr id="8" name="Line 10"/>
            <p:cNvSpPr>
              <a:spLocks noChangeShapeType="1"/>
            </p:cNvSpPr>
            <p:nvPr/>
          </p:nvSpPr>
          <p:spPr bwMode="auto">
            <a:xfrm>
              <a:off x="787739" y="2259012"/>
              <a:ext cx="457200"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9" name="Text Box 21"/>
            <p:cNvSpPr txBox="1">
              <a:spLocks noChangeArrowheads="1"/>
            </p:cNvSpPr>
            <p:nvPr/>
          </p:nvSpPr>
          <p:spPr bwMode="auto">
            <a:xfrm>
              <a:off x="1229064" y="2335212"/>
              <a:ext cx="857250" cy="396875"/>
            </a:xfrm>
            <a:prstGeom prst="rect">
              <a:avLst/>
            </a:prstGeom>
            <a:noFill/>
            <a:ln w="9525">
              <a:noFill/>
              <a:miter lim="800000"/>
              <a:headEnd/>
              <a:tailEnd/>
            </a:ln>
          </p:spPr>
          <p:txBody>
            <a:bodyPr wrap="none">
              <a:prstTxWarp prst="textNoShape">
                <a:avLst/>
              </a:prstTxWarp>
              <a:spAutoFit/>
            </a:bodyPr>
            <a:lstStyle/>
            <a:p>
              <a:r>
                <a:rPr lang="en-US">
                  <a:latin typeface="Calibri" pitchFamily="1" charset="0"/>
                </a:rPr>
                <a:t>m</a:t>
              </a:r>
              <a:r>
                <a:rPr lang="en-US" baseline="-25000">
                  <a:latin typeface="Calibri" pitchFamily="1" charset="0"/>
                </a:rPr>
                <a:t>s</a:t>
              </a:r>
              <a:r>
                <a:rPr lang="en-US">
                  <a:latin typeface="Calibri" pitchFamily="1" charset="0"/>
                </a:rPr>
                <a:t> = 0</a:t>
              </a:r>
            </a:p>
          </p:txBody>
        </p:sp>
        <p:sp>
          <p:nvSpPr>
            <p:cNvPr id="10" name="Text Box 22"/>
            <p:cNvSpPr txBox="1">
              <a:spLocks noChangeArrowheads="1"/>
            </p:cNvSpPr>
            <p:nvPr/>
          </p:nvSpPr>
          <p:spPr bwMode="auto">
            <a:xfrm>
              <a:off x="1244939" y="1792932"/>
              <a:ext cx="880545" cy="369332"/>
            </a:xfrm>
            <a:prstGeom prst="rect">
              <a:avLst/>
            </a:prstGeom>
            <a:noFill/>
            <a:ln w="9525">
              <a:noFill/>
              <a:miter lim="800000"/>
              <a:headEnd/>
              <a:tailEnd/>
            </a:ln>
          </p:spPr>
          <p:txBody>
            <a:bodyPr wrap="none">
              <a:prstTxWarp prst="textNoShape">
                <a:avLst/>
              </a:prstTxWarp>
              <a:spAutoFit/>
            </a:bodyPr>
            <a:lstStyle/>
            <a:p>
              <a:r>
                <a:rPr lang="en-US" dirty="0">
                  <a:latin typeface="Calibri" pitchFamily="1" charset="0"/>
                </a:rPr>
                <a:t>m</a:t>
              </a:r>
              <a:r>
                <a:rPr lang="en-US" baseline="-25000" dirty="0">
                  <a:latin typeface="Calibri" pitchFamily="1" charset="0"/>
                </a:rPr>
                <a:t>s</a:t>
              </a:r>
              <a:r>
                <a:rPr lang="en-US" dirty="0">
                  <a:latin typeface="Calibri" pitchFamily="1" charset="0"/>
                </a:rPr>
                <a:t> =</a:t>
              </a:r>
              <a:r>
                <a:rPr lang="en-US" dirty="0" smtClean="0">
                  <a:latin typeface="Calibri" pitchFamily="1" charset="0"/>
                </a:rPr>
                <a:t> </a:t>
              </a:r>
              <a:r>
                <a:rPr lang="en-US" dirty="0">
                  <a:latin typeface="Calibri" pitchFamily="1" charset="0"/>
                  <a:ea typeface="Times New Roman" pitchFamily="1" charset="0"/>
                  <a:cs typeface="Times New Roman" pitchFamily="1" charset="0"/>
                </a:rPr>
                <a:t>+</a:t>
              </a:r>
              <a:r>
                <a:rPr lang="en-US" dirty="0" smtClean="0">
                  <a:latin typeface="Calibri" pitchFamily="1" charset="0"/>
                  <a:ea typeface="Times New Roman" pitchFamily="1" charset="0"/>
                  <a:cs typeface="Times New Roman" pitchFamily="1" charset="0"/>
                </a:rPr>
                <a:t>1</a:t>
              </a:r>
              <a:endParaRPr lang="en-US" dirty="0">
                <a:latin typeface="Calibri" pitchFamily="1" charset="0"/>
                <a:ea typeface="Times New Roman" pitchFamily="1" charset="0"/>
                <a:cs typeface="Times New Roman" pitchFamily="1" charset="0"/>
              </a:endParaRPr>
            </a:p>
          </p:txBody>
        </p:sp>
        <p:sp>
          <p:nvSpPr>
            <p:cNvPr id="11" name="Text Box 22"/>
            <p:cNvSpPr txBox="1">
              <a:spLocks noChangeArrowheads="1"/>
            </p:cNvSpPr>
            <p:nvPr/>
          </p:nvSpPr>
          <p:spPr bwMode="auto">
            <a:xfrm>
              <a:off x="1246154" y="1995732"/>
              <a:ext cx="888434" cy="369332"/>
            </a:xfrm>
            <a:prstGeom prst="rect">
              <a:avLst/>
            </a:prstGeom>
            <a:noFill/>
            <a:ln w="9525">
              <a:noFill/>
              <a:miter lim="800000"/>
              <a:headEnd/>
              <a:tailEnd/>
            </a:ln>
          </p:spPr>
          <p:txBody>
            <a:bodyPr wrap="none">
              <a:prstTxWarp prst="textNoShape">
                <a:avLst/>
              </a:prstTxWarp>
              <a:spAutoFit/>
            </a:bodyPr>
            <a:lstStyle/>
            <a:p>
              <a:r>
                <a:rPr lang="en-US" dirty="0">
                  <a:latin typeface="Calibri" pitchFamily="1" charset="0"/>
                </a:rPr>
                <a:t>m</a:t>
              </a:r>
              <a:r>
                <a:rPr lang="en-US" baseline="-25000" dirty="0">
                  <a:latin typeface="Calibri" pitchFamily="1" charset="0"/>
                </a:rPr>
                <a:t>s</a:t>
              </a:r>
              <a:r>
                <a:rPr lang="en-US" dirty="0">
                  <a:latin typeface="Calibri" pitchFamily="1" charset="0"/>
                </a:rPr>
                <a:t> =</a:t>
              </a:r>
              <a:r>
                <a:rPr lang="en-US" dirty="0" smtClean="0">
                  <a:latin typeface="Calibri" pitchFamily="1" charset="0"/>
                </a:rPr>
                <a:t> </a:t>
              </a:r>
              <a:r>
                <a:rPr lang="en-US" dirty="0" smtClean="0">
                  <a:latin typeface="Calibri" pitchFamily="1" charset="0"/>
                  <a:ea typeface="Times New Roman" pitchFamily="1" charset="0"/>
                  <a:cs typeface="Times New Roman" pitchFamily="1" charset="0"/>
                </a:rPr>
                <a:t>- 1</a:t>
              </a:r>
              <a:endParaRPr lang="en-US" dirty="0">
                <a:latin typeface="Calibri" pitchFamily="1" charset="0"/>
                <a:ea typeface="Times New Roman" pitchFamily="1" charset="0"/>
                <a:cs typeface="Times New Roman" pitchFamily="1" charset="0"/>
              </a:endParaRPr>
            </a:p>
          </p:txBody>
        </p:sp>
      </p:grpSp>
      <p:sp>
        <p:nvSpPr>
          <p:cNvPr id="12" name="Oval 11"/>
          <p:cNvSpPr/>
          <p:nvPr/>
        </p:nvSpPr>
        <p:spPr>
          <a:xfrm>
            <a:off x="930060" y="2053784"/>
            <a:ext cx="182880" cy="1828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929331" y="1567212"/>
            <a:ext cx="182880" cy="1828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37"/>
          <p:cNvGrpSpPr/>
          <p:nvPr/>
        </p:nvGrpSpPr>
        <p:grpSpPr>
          <a:xfrm>
            <a:off x="75460" y="1411633"/>
            <a:ext cx="609261" cy="1304644"/>
            <a:chOff x="75460" y="1411633"/>
            <a:chExt cx="609261" cy="1304644"/>
          </a:xfrm>
        </p:grpSpPr>
        <p:cxnSp>
          <p:nvCxnSpPr>
            <p:cNvPr id="15" name="Straight Arrow Connector 14"/>
            <p:cNvCxnSpPr/>
            <p:nvPr/>
          </p:nvCxnSpPr>
          <p:spPr>
            <a:xfrm rot="5400000" flipH="1" flipV="1">
              <a:off x="-95793" y="1880341"/>
              <a:ext cx="937417" cy="1"/>
            </a:xfrm>
            <a:prstGeom prst="straightConnector1">
              <a:avLst/>
            </a:prstGeom>
            <a:ln w="76200" cap="flat" cmpd="sng" algn="ctr">
              <a:solidFill>
                <a:schemeClr val="accent6"/>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5460" y="2254612"/>
              <a:ext cx="609261" cy="461665"/>
            </a:xfrm>
            <a:prstGeom prst="rect">
              <a:avLst/>
            </a:prstGeom>
            <a:noFill/>
          </p:spPr>
          <p:txBody>
            <a:bodyPr wrap="none" rtlCol="0">
              <a:spAutoFit/>
            </a:bodyPr>
            <a:lstStyle/>
            <a:p>
              <a:r>
                <a:rPr lang="en-US" sz="2400" dirty="0" err="1" smtClean="0">
                  <a:solidFill>
                    <a:schemeClr val="accent6">
                      <a:lumMod val="75000"/>
                    </a:schemeClr>
                  </a:solidFill>
                </a:rPr>
                <a:t>B</a:t>
              </a:r>
              <a:r>
                <a:rPr lang="en-US" sz="2400" baseline="-25000" dirty="0" err="1" smtClean="0">
                  <a:solidFill>
                    <a:schemeClr val="accent6">
                      <a:lumMod val="75000"/>
                    </a:schemeClr>
                  </a:solidFill>
                </a:rPr>
                <a:t>ext</a:t>
              </a:r>
              <a:endParaRPr lang="en-US" sz="2400" baseline="-25000" dirty="0">
                <a:solidFill>
                  <a:schemeClr val="accent6">
                    <a:lumMod val="75000"/>
                  </a:schemeClr>
                </a:solidFill>
              </a:endParaRPr>
            </a:p>
          </p:txBody>
        </p:sp>
      </p:grpSp>
      <p:grpSp>
        <p:nvGrpSpPr>
          <p:cNvPr id="17" name="Group 71"/>
          <p:cNvGrpSpPr/>
          <p:nvPr/>
        </p:nvGrpSpPr>
        <p:grpSpPr>
          <a:xfrm>
            <a:off x="2086314" y="1149078"/>
            <a:ext cx="2535951" cy="803094"/>
            <a:chOff x="2086314" y="1532118"/>
            <a:chExt cx="2535951" cy="803094"/>
          </a:xfrm>
        </p:grpSpPr>
        <p:cxnSp>
          <p:nvCxnSpPr>
            <p:cNvPr id="18" name="Straight Arrow Connector 17"/>
            <p:cNvCxnSpPr/>
            <p:nvPr/>
          </p:nvCxnSpPr>
          <p:spPr>
            <a:xfrm rot="10800000">
              <a:off x="2086314" y="1995732"/>
              <a:ext cx="486230" cy="137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257653" y="1532118"/>
              <a:ext cx="2364612" cy="369332"/>
            </a:xfrm>
            <a:prstGeom prst="rect">
              <a:avLst/>
            </a:prstGeom>
            <a:noFill/>
          </p:spPr>
          <p:txBody>
            <a:bodyPr wrap="none" rtlCol="0">
              <a:spAutoFit/>
            </a:bodyPr>
            <a:lstStyle/>
            <a:p>
              <a:r>
                <a:rPr lang="en-US" dirty="0" smtClean="0"/>
                <a:t>Picks up an extra phase</a:t>
              </a:r>
              <a:endParaRPr lang="en-US" dirty="0"/>
            </a:p>
          </p:txBody>
        </p:sp>
      </p:grpSp>
      <p:sp>
        <p:nvSpPr>
          <p:cNvPr id="20" name="TextBox 19"/>
          <p:cNvSpPr txBox="1"/>
          <p:nvPr/>
        </p:nvSpPr>
        <p:spPr>
          <a:xfrm>
            <a:off x="2237494" y="2049786"/>
            <a:ext cx="4122235" cy="646331"/>
          </a:xfrm>
          <a:prstGeom prst="rect">
            <a:avLst/>
          </a:prstGeom>
          <a:noFill/>
        </p:spPr>
        <p:txBody>
          <a:bodyPr wrap="square" rtlCol="0">
            <a:spAutoFit/>
          </a:bodyPr>
          <a:lstStyle/>
          <a:p>
            <a:r>
              <a:rPr lang="en-US" dirty="0" smtClean="0"/>
              <a:t>Field sensitivity scales linearly with time</a:t>
            </a:r>
          </a:p>
          <a:p>
            <a:r>
              <a:rPr lang="en-US" dirty="0" smtClean="0"/>
              <a:t>…as long as the </a:t>
            </a:r>
            <a:r>
              <a:rPr lang="en-US" dirty="0" err="1" smtClean="0"/>
              <a:t>qubit</a:t>
            </a:r>
            <a:r>
              <a:rPr lang="en-US" dirty="0" smtClean="0"/>
              <a:t> remains coherent</a:t>
            </a:r>
            <a:endParaRPr lang="en-US" dirty="0"/>
          </a:p>
        </p:txBody>
      </p:sp>
      <p:sp>
        <p:nvSpPr>
          <p:cNvPr id="21" name="TextBox 20"/>
          <p:cNvSpPr txBox="1"/>
          <p:nvPr/>
        </p:nvSpPr>
        <p:spPr>
          <a:xfrm>
            <a:off x="6273919" y="4237965"/>
            <a:ext cx="2600333" cy="1477328"/>
          </a:xfrm>
          <a:prstGeom prst="rect">
            <a:avLst/>
          </a:prstGeom>
          <a:noFill/>
        </p:spPr>
        <p:txBody>
          <a:bodyPr wrap="square" rtlCol="0">
            <a:spAutoFit/>
          </a:bodyPr>
          <a:lstStyle/>
          <a:p>
            <a:r>
              <a:rPr lang="en-US" b="1" dirty="0" smtClean="0"/>
              <a:t>Wish list:</a:t>
            </a:r>
          </a:p>
          <a:p>
            <a:pPr>
              <a:buFont typeface="Arial"/>
              <a:buChar char="•"/>
            </a:pPr>
            <a:r>
              <a:rPr lang="en-US" b="1" dirty="0" smtClean="0">
                <a:solidFill>
                  <a:srgbClr val="AA0F1F"/>
                </a:solidFill>
              </a:rPr>
              <a:t> Long coherence times </a:t>
            </a:r>
          </a:p>
          <a:p>
            <a:pPr>
              <a:buFont typeface="Arial"/>
              <a:buChar char="•"/>
            </a:pPr>
            <a:r>
              <a:rPr lang="en-US" b="1" dirty="0" smtClean="0">
                <a:solidFill>
                  <a:srgbClr val="AA0F1F"/>
                </a:solidFill>
              </a:rPr>
              <a:t> Excellent spin control and detection</a:t>
            </a:r>
          </a:p>
          <a:p>
            <a:pPr>
              <a:buFont typeface="Arial"/>
              <a:buChar char="•"/>
            </a:pPr>
            <a:r>
              <a:rPr lang="en-US" b="1" dirty="0" smtClean="0">
                <a:solidFill>
                  <a:srgbClr val="AA0F1F"/>
                </a:solidFill>
              </a:rPr>
              <a:t>  High density</a:t>
            </a:r>
          </a:p>
        </p:txBody>
      </p:sp>
      <p:pic>
        <p:nvPicPr>
          <p:cNvPr id="22" name="Picture 3"/>
          <p:cNvPicPr>
            <a:picLocks noChangeAspect="1" noChangeArrowheads="1"/>
          </p:cNvPicPr>
          <p:nvPr/>
        </p:nvPicPr>
        <p:blipFill>
          <a:blip r:embed="rId5"/>
          <a:srcRect/>
          <a:stretch>
            <a:fillRect/>
          </a:stretch>
        </p:blipFill>
        <p:spPr bwMode="auto">
          <a:xfrm>
            <a:off x="5579582" y="3182575"/>
            <a:ext cx="2832100" cy="892175"/>
          </a:xfrm>
          <a:prstGeom prst="rect">
            <a:avLst/>
          </a:prstGeom>
          <a:noFill/>
        </p:spPr>
      </p:pic>
      <p:cxnSp>
        <p:nvCxnSpPr>
          <p:cNvPr id="23" name="Curved Connector 22"/>
          <p:cNvCxnSpPr/>
          <p:nvPr/>
        </p:nvCxnSpPr>
        <p:spPr>
          <a:xfrm rot="5400000" flipH="1" flipV="1">
            <a:off x="7167491" y="4218058"/>
            <a:ext cx="558747" cy="27213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Freeform 23"/>
          <p:cNvSpPr/>
          <p:nvPr/>
        </p:nvSpPr>
        <p:spPr>
          <a:xfrm rot="21025629">
            <a:off x="5704781" y="3880872"/>
            <a:ext cx="797906" cy="1259967"/>
          </a:xfrm>
          <a:custGeom>
            <a:avLst/>
            <a:gdLst>
              <a:gd name="connsiteX0" fmla="*/ 364517 w 797906"/>
              <a:gd name="connsiteY0" fmla="*/ 1562359 h 1562359"/>
              <a:gd name="connsiteX1" fmla="*/ 72232 w 797906"/>
              <a:gd name="connsiteY1" fmla="*/ 624943 h 1562359"/>
              <a:gd name="connsiteX2" fmla="*/ 797906 w 797906"/>
              <a:gd name="connsiteY2" fmla="*/ 0 h 1562359"/>
            </a:gdLst>
            <a:ahLst/>
            <a:cxnLst>
              <a:cxn ang="0">
                <a:pos x="connsiteX0" y="connsiteY0"/>
              </a:cxn>
              <a:cxn ang="0">
                <a:pos x="connsiteX1" y="connsiteY1"/>
              </a:cxn>
              <a:cxn ang="0">
                <a:pos x="connsiteX2" y="connsiteY2"/>
              </a:cxn>
            </a:cxnLst>
            <a:rect l="l" t="t" r="r" b="b"/>
            <a:pathLst>
              <a:path w="797906" h="1562359">
                <a:moveTo>
                  <a:pt x="364517" y="1562359"/>
                </a:moveTo>
                <a:cubicBezTo>
                  <a:pt x="182258" y="1223847"/>
                  <a:pt x="0" y="885336"/>
                  <a:pt x="72232" y="624943"/>
                </a:cubicBezTo>
                <a:cubicBezTo>
                  <a:pt x="144464" y="364550"/>
                  <a:pt x="797906" y="0"/>
                  <a:pt x="797906" y="0"/>
                </a:cubicBezTo>
              </a:path>
            </a:pathLst>
          </a:cu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rot="20313470">
            <a:off x="7789146" y="3838853"/>
            <a:ext cx="1252292" cy="1770112"/>
          </a:xfrm>
          <a:custGeom>
            <a:avLst/>
            <a:gdLst>
              <a:gd name="connsiteX0" fmla="*/ 0 w 1216176"/>
              <a:gd name="connsiteY0" fmla="*/ 1078532 h 1187729"/>
              <a:gd name="connsiteX1" fmla="*/ 1068354 w 1216176"/>
              <a:gd name="connsiteY1" fmla="*/ 1007974 h 1187729"/>
              <a:gd name="connsiteX2" fmla="*/ 886935 w 1216176"/>
              <a:gd name="connsiteY2" fmla="*/ 0 h 1187729"/>
            </a:gdLst>
            <a:ahLst/>
            <a:cxnLst>
              <a:cxn ang="0">
                <a:pos x="connsiteX0" y="connsiteY0"/>
              </a:cxn>
              <a:cxn ang="0">
                <a:pos x="connsiteX1" y="connsiteY1"/>
              </a:cxn>
              <a:cxn ang="0">
                <a:pos x="connsiteX2" y="connsiteY2"/>
              </a:cxn>
            </a:cxnLst>
            <a:rect l="l" t="t" r="r" b="b"/>
            <a:pathLst>
              <a:path w="1216176" h="1187729">
                <a:moveTo>
                  <a:pt x="0" y="1078532"/>
                </a:moveTo>
                <a:cubicBezTo>
                  <a:pt x="460266" y="1133130"/>
                  <a:pt x="920532" y="1187729"/>
                  <a:pt x="1068354" y="1007974"/>
                </a:cubicBezTo>
                <a:cubicBezTo>
                  <a:pt x="1216176" y="828219"/>
                  <a:pt x="886935" y="0"/>
                  <a:pt x="886935" y="0"/>
                </a:cubicBezTo>
              </a:path>
            </a:pathLst>
          </a:custGeom>
          <a:ln>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Rectangle 28"/>
          <p:cNvSpPr/>
          <p:nvPr/>
        </p:nvSpPr>
        <p:spPr>
          <a:xfrm>
            <a:off x="6833720" y="5631506"/>
            <a:ext cx="2126341" cy="369332"/>
          </a:xfrm>
          <a:prstGeom prst="rect">
            <a:avLst/>
          </a:prstGeom>
        </p:spPr>
        <p:txBody>
          <a:bodyPr wrap="none">
            <a:spAutoFit/>
          </a:bodyPr>
          <a:lstStyle/>
          <a:p>
            <a:r>
              <a:rPr lang="en-US" b="1" dirty="0" err="1" smtClean="0">
                <a:solidFill>
                  <a:srgbClr val="AA0F1F"/>
                </a:solidFill>
                <a:sym typeface="Wingdings"/>
              </a:rPr>
              <a:t></a:t>
            </a:r>
            <a:r>
              <a:rPr lang="en-US" b="1" dirty="0" smtClean="0">
                <a:solidFill>
                  <a:srgbClr val="AA0F1F"/>
                </a:solidFill>
                <a:sym typeface="Wingdings"/>
              </a:rPr>
              <a:t> </a:t>
            </a:r>
            <a:r>
              <a:rPr lang="en-US" b="1" dirty="0" smtClean="0">
                <a:solidFill>
                  <a:srgbClr val="AA0F1F"/>
                </a:solidFill>
              </a:rPr>
              <a:t>spatial resolution</a:t>
            </a:r>
            <a:endParaRPr lang="en-US" dirty="0"/>
          </a:p>
        </p:txBody>
      </p:sp>
      <p:pic>
        <p:nvPicPr>
          <p:cNvPr id="39" name="Picture 2"/>
          <p:cNvPicPr>
            <a:picLocks noChangeAspect="1" noChangeArrowheads="1"/>
          </p:cNvPicPr>
          <p:nvPr/>
        </p:nvPicPr>
        <p:blipFill>
          <a:blip r:embed="rId6"/>
          <a:srcRect/>
          <a:stretch>
            <a:fillRect/>
          </a:stretch>
        </p:blipFill>
        <p:spPr bwMode="auto">
          <a:xfrm>
            <a:off x="2581275" y="1490663"/>
            <a:ext cx="1252538" cy="461962"/>
          </a:xfrm>
          <a:prstGeom prst="rect">
            <a:avLst/>
          </a:prstGeom>
          <a:noFill/>
        </p:spPr>
      </p:pic>
      <p:sp>
        <p:nvSpPr>
          <p:cNvPr id="40" name="TextBox 39"/>
          <p:cNvSpPr txBox="1"/>
          <p:nvPr/>
        </p:nvSpPr>
        <p:spPr>
          <a:xfrm>
            <a:off x="1"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Good </a:t>
            </a:r>
            <a:r>
              <a:rPr lang="en-US" sz="2800" b="1" dirty="0" err="1" smtClean="0">
                <a:solidFill>
                  <a:schemeClr val="bg1"/>
                </a:solidFill>
              </a:rPr>
              <a:t>qubits</a:t>
            </a:r>
            <a:r>
              <a:rPr lang="en-US" sz="2800" b="1" dirty="0" smtClean="0">
                <a:solidFill>
                  <a:schemeClr val="bg1"/>
                </a:solidFill>
              </a:rPr>
              <a:t> can be good sensors</a:t>
            </a:r>
            <a:endParaRPr lang="en-US" sz="2800" b="1" dirty="0">
              <a:solidFill>
                <a:schemeClr val="bg1"/>
              </a:solidFill>
            </a:endParaRPr>
          </a:p>
        </p:txBody>
      </p:sp>
      <p:sp>
        <p:nvSpPr>
          <p:cNvPr id="48" name="Text Box 8"/>
          <p:cNvSpPr txBox="1">
            <a:spLocks noChangeArrowheads="1"/>
          </p:cNvSpPr>
          <p:nvPr/>
        </p:nvSpPr>
        <p:spPr bwMode="auto">
          <a:xfrm>
            <a:off x="140530" y="2810608"/>
            <a:ext cx="2682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smtClean="0">
                <a:ln>
                  <a:noFill/>
                </a:ln>
                <a:solidFill>
                  <a:srgbClr val="000000"/>
                </a:solidFill>
                <a:effectLst/>
                <a:uLnTx/>
                <a:uFillTx/>
                <a:latin typeface="+mn-lt"/>
                <a:ea typeface="ＭＳ Ｐゴシック" charset="0"/>
                <a:cs typeface="Arial"/>
              </a:rPr>
              <a:t>How sensitive? </a:t>
            </a:r>
          </a:p>
        </p:txBody>
      </p:sp>
      <p:graphicFrame>
        <p:nvGraphicFramePr>
          <p:cNvPr id="49" name="Object 2"/>
          <p:cNvGraphicFramePr>
            <a:graphicFrameLocks noChangeAspect="1"/>
          </p:cNvGraphicFramePr>
          <p:nvPr>
            <p:extLst>
              <p:ext uri="{D42A27DB-BD31-4B8C-83A1-F6EECF244321}">
                <p14:modId xmlns:p14="http://schemas.microsoft.com/office/powerpoint/2010/main" val="3134630927"/>
              </p:ext>
            </p:extLst>
          </p:nvPr>
        </p:nvGraphicFramePr>
        <p:xfrm>
          <a:off x="830084" y="3705418"/>
          <a:ext cx="2286000" cy="539750"/>
        </p:xfrm>
        <a:graphic>
          <a:graphicData uri="http://schemas.openxmlformats.org/presentationml/2006/ole">
            <mc:AlternateContent xmlns:mc="http://schemas.openxmlformats.org/markup-compatibility/2006">
              <mc:Choice xmlns:v="urn:schemas-microsoft-com:vml" Requires="v">
                <p:oleObj spid="_x0000_s65622" name="Equation" r:id="rId7" imgW="914400" imgH="215640" progId="Equation.3">
                  <p:embed/>
                </p:oleObj>
              </mc:Choice>
              <mc:Fallback>
                <p:oleObj name="Equation" r:id="rId7" imgW="914400" imgH="215640" progId="Equation.3">
                  <p:embed/>
                  <p:pic>
                    <p:nvPicPr>
                      <p:cNvPr id="0" name="Picture 7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084" y="3705418"/>
                        <a:ext cx="2286000" cy="5397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0" name="Text Box 10"/>
          <p:cNvSpPr txBox="1">
            <a:spLocks noChangeArrowheads="1"/>
          </p:cNvSpPr>
          <p:nvPr/>
        </p:nvSpPr>
        <p:spPr bwMode="auto">
          <a:xfrm>
            <a:off x="335023" y="3201282"/>
            <a:ext cx="306387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latin typeface="+mn-lt"/>
                <a:ea typeface="ＭＳ Ｐゴシック" charset="0"/>
                <a:cs typeface="Arial"/>
              </a:rPr>
              <a:t>During free precession time </a:t>
            </a:r>
            <a:r>
              <a:rPr kumimoji="0" lang="en-US" sz="1600" b="0" i="0" u="none" strike="noStrike" kern="0" cap="none" spc="0" normalizeH="0" baseline="0" noProof="0" dirty="0" smtClean="0">
                <a:ln>
                  <a:noFill/>
                </a:ln>
                <a:solidFill>
                  <a:srgbClr val="000000"/>
                </a:solidFill>
                <a:effectLst/>
                <a:uLnTx/>
                <a:uFillTx/>
                <a:latin typeface="+mn-lt"/>
                <a:ea typeface="ＭＳ Ｐゴシック" charset="0"/>
                <a:cs typeface="Arial"/>
                <a:sym typeface="Symbol" charset="0"/>
              </a:rPr>
              <a:t>, phase accumulation</a:t>
            </a:r>
          </a:p>
        </p:txBody>
      </p:sp>
      <p:sp>
        <p:nvSpPr>
          <p:cNvPr id="51" name="Text Box 11"/>
          <p:cNvSpPr txBox="1">
            <a:spLocks noChangeArrowheads="1"/>
          </p:cNvSpPr>
          <p:nvPr/>
        </p:nvSpPr>
        <p:spPr bwMode="auto">
          <a:xfrm>
            <a:off x="1262652" y="4296327"/>
            <a:ext cx="30638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latin typeface="+mn-lt"/>
                <a:ea typeface="ＭＳ Ｐゴシック" charset="0"/>
                <a:cs typeface="Arial"/>
                <a:sym typeface="Symbol" charset="0"/>
              </a:rPr>
              <a:t>gives a minimal B field sensitivity</a:t>
            </a:r>
          </a:p>
        </p:txBody>
      </p:sp>
      <p:graphicFrame>
        <p:nvGraphicFramePr>
          <p:cNvPr id="52" name="Object 3"/>
          <p:cNvGraphicFramePr>
            <a:graphicFrameLocks noChangeAspect="1"/>
          </p:cNvGraphicFramePr>
          <p:nvPr>
            <p:extLst>
              <p:ext uri="{D42A27DB-BD31-4B8C-83A1-F6EECF244321}">
                <p14:modId xmlns:p14="http://schemas.microsoft.com/office/powerpoint/2010/main" val="893044081"/>
              </p:ext>
            </p:extLst>
          </p:nvPr>
        </p:nvGraphicFramePr>
        <p:xfrm>
          <a:off x="2020278" y="4723909"/>
          <a:ext cx="2057400" cy="400050"/>
        </p:xfrm>
        <a:graphic>
          <a:graphicData uri="http://schemas.openxmlformats.org/presentationml/2006/ole">
            <mc:AlternateContent xmlns:mc="http://schemas.openxmlformats.org/markup-compatibility/2006">
              <mc:Choice xmlns:v="urn:schemas-microsoft-com:vml" Requires="v">
                <p:oleObj spid="_x0000_s65623" name="Equation" r:id="rId9" imgW="914400" imgH="177800" progId="Equation.3">
                  <p:embed/>
                </p:oleObj>
              </mc:Choice>
              <mc:Fallback>
                <p:oleObj name="Equation" r:id="rId9" imgW="914400" imgH="177800" progId="Equation.3">
                  <p:embed/>
                  <p:pic>
                    <p:nvPicPr>
                      <p:cNvPr id="0" name="Picture 7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20278" y="4723909"/>
                        <a:ext cx="2057400"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3" name="Object 4"/>
          <p:cNvGraphicFramePr>
            <a:graphicFrameLocks noChangeAspect="1"/>
          </p:cNvGraphicFramePr>
          <p:nvPr>
            <p:extLst>
              <p:ext uri="{D42A27DB-BD31-4B8C-83A1-F6EECF244321}">
                <p14:modId xmlns:p14="http://schemas.microsoft.com/office/powerpoint/2010/main" val="1125892233"/>
              </p:ext>
            </p:extLst>
          </p:nvPr>
        </p:nvGraphicFramePr>
        <p:xfrm>
          <a:off x="3227227" y="5754311"/>
          <a:ext cx="2411413" cy="839788"/>
        </p:xfrm>
        <a:graphic>
          <a:graphicData uri="http://schemas.openxmlformats.org/presentationml/2006/ole">
            <mc:AlternateContent xmlns:mc="http://schemas.openxmlformats.org/markup-compatibility/2006">
              <mc:Choice xmlns:v="urn:schemas-microsoft-com:vml" Requires="v">
                <p:oleObj spid="_x0000_s65624" name="Equation" r:id="rId11" imgW="1155700" imgH="406400" progId="Equation.3">
                  <p:embed/>
                </p:oleObj>
              </mc:Choice>
              <mc:Fallback>
                <p:oleObj name="Equation" r:id="rId11" imgW="1155700" imgH="406400" progId="Equation.3">
                  <p:embed/>
                  <p:pic>
                    <p:nvPicPr>
                      <p:cNvPr id="0" name="Picture 7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27227" y="5754311"/>
                        <a:ext cx="2411413" cy="83978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4" name="Text Box 14"/>
          <p:cNvSpPr txBox="1">
            <a:spLocks noChangeArrowheads="1"/>
          </p:cNvSpPr>
          <p:nvPr/>
        </p:nvSpPr>
        <p:spPr bwMode="auto">
          <a:xfrm>
            <a:off x="2460438" y="5123959"/>
            <a:ext cx="373217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000000"/>
                </a:solidFill>
                <a:effectLst/>
                <a:uLnTx/>
                <a:uFillTx/>
                <a:latin typeface="+mn-lt"/>
                <a:ea typeface="ＭＳ Ｐゴシック" charset="0"/>
                <a:cs typeface="Arial"/>
                <a:sym typeface="Symbol" charset="0"/>
              </a:rPr>
              <a:t>which decreases as the square root of the number T/ of measurements</a:t>
            </a:r>
          </a:p>
        </p:txBody>
      </p:sp>
    </p:spTree>
    <p:custDataLst>
      <p:tags r:id="rId2"/>
    </p:custDataLst>
    <p:extLst>
      <p:ext uri="{BB962C8B-B14F-4D97-AF65-F5344CB8AC3E}">
        <p14:creationId xmlns:p14="http://schemas.microsoft.com/office/powerpoint/2010/main" val="33367295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animBg="1"/>
      <p:bldP spid="25" grpId="0" animBg="1"/>
      <p:bldP spid="29" grpId="0"/>
      <p:bldP spid="48" grpId="0"/>
      <p:bldP spid="50" grpId="0"/>
      <p:bldP spid="51" grpId="0"/>
      <p:bldP spid="5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3"/>
          <p:cNvSpPr txBox="1">
            <a:spLocks noChangeArrowheads="1"/>
          </p:cNvSpPr>
          <p:nvPr/>
        </p:nvSpPr>
        <p:spPr bwMode="auto">
          <a:xfrm>
            <a:off x="381000" y="974725"/>
            <a:ext cx="2682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b="1" dirty="0">
                <a:solidFill>
                  <a:srgbClr val="000090"/>
                </a:solidFill>
                <a:latin typeface="+mn-lt"/>
              </a:rPr>
              <a:t>How sensitive? </a:t>
            </a:r>
          </a:p>
        </p:txBody>
      </p:sp>
      <p:graphicFrame>
        <p:nvGraphicFramePr>
          <p:cNvPr id="7" name="Object 2"/>
          <p:cNvGraphicFramePr>
            <a:graphicFrameLocks noChangeAspect="1"/>
          </p:cNvGraphicFramePr>
          <p:nvPr>
            <p:extLst>
              <p:ext uri="{D42A27DB-BD31-4B8C-83A1-F6EECF244321}">
                <p14:modId xmlns:p14="http://schemas.microsoft.com/office/powerpoint/2010/main" val="2217307871"/>
              </p:ext>
            </p:extLst>
          </p:nvPr>
        </p:nvGraphicFramePr>
        <p:xfrm>
          <a:off x="228600" y="1355725"/>
          <a:ext cx="2333625" cy="969963"/>
        </p:xfrm>
        <a:graphic>
          <a:graphicData uri="http://schemas.openxmlformats.org/presentationml/2006/ole">
            <mc:AlternateContent xmlns:mc="http://schemas.openxmlformats.org/markup-compatibility/2006">
              <mc:Choice xmlns:v="urn:schemas-microsoft-com:vml" Requires="v">
                <p:oleObj spid="_x0000_s68638" name="Equation" r:id="rId5" imgW="1130040" imgH="469800" progId="Equation.3">
                  <p:embed/>
                </p:oleObj>
              </mc:Choice>
              <mc:Fallback>
                <p:oleObj name="Equation" r:id="rId5" imgW="1130040" imgH="469800" progId="Equation.3">
                  <p:embed/>
                  <p:pic>
                    <p:nvPicPr>
                      <p:cNvPr id="0"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355725"/>
                        <a:ext cx="2333625" cy="96996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 name="Text Box 53"/>
          <p:cNvSpPr txBox="1">
            <a:spLocks noChangeArrowheads="1"/>
          </p:cNvSpPr>
          <p:nvPr/>
        </p:nvSpPr>
        <p:spPr bwMode="auto">
          <a:xfrm>
            <a:off x="396597" y="3102648"/>
            <a:ext cx="26638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b="1" dirty="0">
                <a:solidFill>
                  <a:srgbClr val="000090"/>
                </a:solidFill>
                <a:latin typeface="+mn-lt"/>
              </a:rPr>
              <a:t>Why is this interesting?</a:t>
            </a:r>
          </a:p>
        </p:txBody>
      </p:sp>
      <p:sp>
        <p:nvSpPr>
          <p:cNvPr id="10" name="Text Box 55"/>
          <p:cNvSpPr txBox="1">
            <a:spLocks noChangeArrowheads="1"/>
          </p:cNvSpPr>
          <p:nvPr/>
        </p:nvSpPr>
        <p:spPr bwMode="auto">
          <a:xfrm>
            <a:off x="766747" y="3490321"/>
            <a:ext cx="28392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buFont typeface="Arial"/>
              <a:buChar char="•"/>
            </a:pPr>
            <a:r>
              <a:rPr lang="en-US" sz="1800" dirty="0" smtClean="0">
                <a:latin typeface="+mn-lt"/>
              </a:rPr>
              <a:t> Spatial resolution ~ 10s nm</a:t>
            </a:r>
            <a:endParaRPr lang="en-US" sz="1800" dirty="0">
              <a:latin typeface="+mn-lt"/>
            </a:endParaRPr>
          </a:p>
        </p:txBody>
      </p:sp>
      <p:sp>
        <p:nvSpPr>
          <p:cNvPr id="11" name="Text Box 57"/>
          <p:cNvSpPr txBox="1">
            <a:spLocks noChangeArrowheads="1"/>
          </p:cNvSpPr>
          <p:nvPr/>
        </p:nvSpPr>
        <p:spPr bwMode="auto">
          <a:xfrm>
            <a:off x="733973" y="2325688"/>
            <a:ext cx="25067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dirty="0" smtClean="0">
                <a:latin typeface="+mn-lt"/>
              </a:rPr>
              <a:t>~ </a:t>
            </a:r>
            <a:r>
              <a:rPr lang="en-US" dirty="0">
                <a:latin typeface="+mn-lt"/>
                <a:sym typeface="Symbol" charset="0"/>
              </a:rPr>
              <a:t>T</a:t>
            </a:r>
            <a:r>
              <a:rPr lang="en-US" dirty="0">
                <a:latin typeface="+mn-lt"/>
              </a:rPr>
              <a:t>/</a:t>
            </a:r>
            <a:r>
              <a:rPr lang="en-US" dirty="0">
                <a:latin typeface="+mn-lt"/>
                <a:sym typeface="Symbol" charset="0"/>
              </a:rPr>
              <a:t>Hz per </a:t>
            </a:r>
            <a:r>
              <a:rPr lang="en-US" dirty="0" smtClean="0">
                <a:latin typeface="+mn-lt"/>
                <a:sym typeface="Symbol" charset="0"/>
              </a:rPr>
              <a:t>NV under good conditions</a:t>
            </a:r>
            <a:endParaRPr lang="en-US" dirty="0">
              <a:latin typeface="+mn-lt"/>
              <a:sym typeface="Symbol" charset="0"/>
            </a:endParaRPr>
          </a:p>
        </p:txBody>
      </p:sp>
      <p:sp>
        <p:nvSpPr>
          <p:cNvPr id="14" name="Rectangle 61"/>
          <p:cNvSpPr>
            <a:spLocks noChangeArrowheads="1"/>
          </p:cNvSpPr>
          <p:nvPr/>
        </p:nvSpPr>
        <p:spPr bwMode="auto">
          <a:xfrm>
            <a:off x="415003" y="5931833"/>
            <a:ext cx="843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b="1" dirty="0">
                <a:solidFill>
                  <a:srgbClr val="CC0000"/>
                </a:solidFill>
              </a:rPr>
              <a:t>Can you somehow access the intrinsic coherence time (T</a:t>
            </a:r>
            <a:r>
              <a:rPr lang="en-US" sz="2000" b="1" baseline="-25000" dirty="0">
                <a:solidFill>
                  <a:srgbClr val="CC0000"/>
                </a:solidFill>
              </a:rPr>
              <a:t>2</a:t>
            </a:r>
            <a:r>
              <a:rPr lang="en-US" sz="2000" b="1" dirty="0">
                <a:solidFill>
                  <a:srgbClr val="CC0000"/>
                </a:solidFill>
              </a:rPr>
              <a:t>) for even more sensitive measurements?</a:t>
            </a:r>
          </a:p>
        </p:txBody>
      </p:sp>
      <p:sp>
        <p:nvSpPr>
          <p:cNvPr id="17" name="TextBox 16"/>
          <p:cNvSpPr txBox="1"/>
          <p:nvPr/>
        </p:nvSpPr>
        <p:spPr>
          <a:xfrm>
            <a:off x="1" y="0"/>
            <a:ext cx="9143999" cy="523220"/>
          </a:xfrm>
          <a:prstGeom prst="rect">
            <a:avLst/>
          </a:prstGeom>
          <a:solidFill>
            <a:schemeClr val="accent2">
              <a:lumMod val="75000"/>
            </a:schemeClr>
          </a:solidFill>
        </p:spPr>
        <p:txBody>
          <a:bodyPr wrap="square" rtlCol="0">
            <a:spAutoFit/>
          </a:bodyPr>
          <a:lstStyle/>
          <a:p>
            <a:pPr algn="ctr"/>
            <a:r>
              <a:rPr lang="en-US" sz="2800" b="1" dirty="0">
                <a:solidFill>
                  <a:schemeClr val="bg1"/>
                </a:solidFill>
              </a:rPr>
              <a:t>D</a:t>
            </a:r>
            <a:r>
              <a:rPr lang="en-US" sz="2800" b="1" dirty="0" smtClean="0">
                <a:solidFill>
                  <a:schemeClr val="bg1"/>
                </a:solidFill>
              </a:rPr>
              <a:t>C </a:t>
            </a:r>
            <a:r>
              <a:rPr lang="en-US" sz="2800" b="1" dirty="0" err="1" smtClean="0">
                <a:solidFill>
                  <a:schemeClr val="bg1"/>
                </a:solidFill>
              </a:rPr>
              <a:t>magnetometry</a:t>
            </a:r>
            <a:endParaRPr lang="en-US" sz="2800" b="1" dirty="0">
              <a:solidFill>
                <a:schemeClr val="bg1"/>
              </a:solidFill>
            </a:endParaRPr>
          </a:p>
        </p:txBody>
      </p:sp>
      <p:grpSp>
        <p:nvGrpSpPr>
          <p:cNvPr id="23" name="Group 22"/>
          <p:cNvGrpSpPr/>
          <p:nvPr/>
        </p:nvGrpSpPr>
        <p:grpSpPr>
          <a:xfrm>
            <a:off x="6110890" y="788688"/>
            <a:ext cx="3097531" cy="2895501"/>
            <a:chOff x="6448972" y="3738751"/>
            <a:chExt cx="3097531" cy="2895501"/>
          </a:xfrm>
        </p:grpSpPr>
        <p:pic>
          <p:nvPicPr>
            <p:cNvPr id="19" name="Picture 18"/>
            <p:cNvPicPr>
              <a:picLocks noChangeAspect="1"/>
            </p:cNvPicPr>
            <p:nvPr/>
          </p:nvPicPr>
          <p:blipFill rotWithShape="1">
            <a:blip r:embed="rId7"/>
            <a:srcRect t="31807"/>
            <a:stretch/>
          </p:blipFill>
          <p:spPr>
            <a:xfrm>
              <a:off x="6448972" y="3738751"/>
              <a:ext cx="2344184" cy="2178707"/>
            </a:xfrm>
            <a:prstGeom prst="rect">
              <a:avLst/>
            </a:prstGeom>
          </p:spPr>
        </p:pic>
        <p:pic>
          <p:nvPicPr>
            <p:cNvPr id="20" name="Picture 19"/>
            <p:cNvPicPr>
              <a:picLocks noChangeAspect="1"/>
            </p:cNvPicPr>
            <p:nvPr/>
          </p:nvPicPr>
          <p:blipFill>
            <a:blip r:embed="rId8"/>
            <a:stretch>
              <a:fillRect/>
            </a:stretch>
          </p:blipFill>
          <p:spPr>
            <a:xfrm>
              <a:off x="7850352" y="3738752"/>
              <a:ext cx="1155700" cy="952500"/>
            </a:xfrm>
            <a:prstGeom prst="rect">
              <a:avLst/>
            </a:prstGeom>
            <a:solidFill>
              <a:srgbClr val="FFFFFF"/>
            </a:solidFill>
          </p:spPr>
        </p:pic>
        <p:sp>
          <p:nvSpPr>
            <p:cNvPr id="21" name="Text Box 62"/>
            <p:cNvSpPr txBox="1">
              <a:spLocks noChangeArrowheads="1"/>
            </p:cNvSpPr>
            <p:nvPr/>
          </p:nvSpPr>
          <p:spPr bwMode="auto">
            <a:xfrm>
              <a:off x="6646322" y="5225303"/>
              <a:ext cx="113384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1600" b="1" dirty="0" smtClean="0">
                  <a:solidFill>
                    <a:schemeClr val="bg1"/>
                  </a:solidFill>
                  <a:latin typeface="+mn-lt"/>
                </a:rPr>
                <a:t>Sensitivity:  6  </a:t>
              </a:r>
              <a:r>
                <a:rPr lang="en-US" sz="1600" b="1" dirty="0">
                  <a:solidFill>
                    <a:schemeClr val="bg1"/>
                  </a:solidFill>
                  <a:latin typeface="+mn-lt"/>
                  <a:sym typeface="Symbol" charset="0"/>
                </a:rPr>
                <a:t>T</a:t>
              </a:r>
              <a:r>
                <a:rPr lang="en-US" sz="1600" b="1" dirty="0">
                  <a:solidFill>
                    <a:schemeClr val="bg1"/>
                  </a:solidFill>
                  <a:latin typeface="+mn-lt"/>
                </a:rPr>
                <a:t>/</a:t>
              </a:r>
              <a:r>
                <a:rPr lang="en-US" sz="1600" b="1" dirty="0">
                  <a:solidFill>
                    <a:schemeClr val="bg1"/>
                  </a:solidFill>
                  <a:latin typeface="+mn-lt"/>
                  <a:sym typeface="Symbol" charset="0"/>
                </a:rPr>
                <a:t>Hz </a:t>
              </a:r>
            </a:p>
          </p:txBody>
        </p:sp>
        <p:sp>
          <p:nvSpPr>
            <p:cNvPr id="22" name="TextBox 21"/>
            <p:cNvSpPr txBox="1"/>
            <p:nvPr/>
          </p:nvSpPr>
          <p:spPr>
            <a:xfrm>
              <a:off x="6513393" y="5803255"/>
              <a:ext cx="3033110" cy="830997"/>
            </a:xfrm>
            <a:prstGeom prst="rect">
              <a:avLst/>
            </a:prstGeom>
            <a:noFill/>
          </p:spPr>
          <p:txBody>
            <a:bodyPr wrap="square" rtlCol="0">
              <a:spAutoFit/>
            </a:bodyPr>
            <a:lstStyle/>
            <a:p>
              <a:r>
                <a:rPr lang="en-US" sz="1200" dirty="0" err="1" smtClean="0"/>
                <a:t>Maletinsky</a:t>
              </a:r>
              <a:r>
                <a:rPr lang="en-US" sz="1200" dirty="0" smtClean="0"/>
                <a:t> et al. 2012 Nature </a:t>
              </a:r>
              <a:r>
                <a:rPr lang="en-US" sz="1200" dirty="0" err="1" smtClean="0"/>
                <a:t>Nano</a:t>
              </a:r>
              <a:endParaRPr lang="en-US" sz="1200" dirty="0" smtClean="0"/>
            </a:p>
            <a:p>
              <a:r>
                <a:rPr lang="en-US" sz="1200" dirty="0" smtClean="0"/>
                <a:t>See also </a:t>
              </a:r>
              <a:r>
                <a:rPr lang="en-US" sz="1200" dirty="0" err="1" smtClean="0"/>
                <a:t>Rondin</a:t>
              </a:r>
              <a:r>
                <a:rPr lang="en-US" sz="1200" dirty="0" smtClean="0"/>
                <a:t> et al. 2012 APL, </a:t>
              </a:r>
              <a:r>
                <a:rPr lang="en-US" sz="1200" dirty="0" err="1" smtClean="0"/>
                <a:t>Balasubramanian</a:t>
              </a:r>
              <a:r>
                <a:rPr lang="en-US" sz="1200" dirty="0" smtClean="0"/>
                <a:t> et al. 2008 Nature</a:t>
              </a:r>
            </a:p>
            <a:p>
              <a:endParaRPr lang="en-US" sz="1200" dirty="0"/>
            </a:p>
          </p:txBody>
        </p:sp>
      </p:grpSp>
      <p:grpSp>
        <p:nvGrpSpPr>
          <p:cNvPr id="25" name="Group 24"/>
          <p:cNvGrpSpPr/>
          <p:nvPr/>
        </p:nvGrpSpPr>
        <p:grpSpPr>
          <a:xfrm>
            <a:off x="754433" y="3796338"/>
            <a:ext cx="4169906" cy="1183685"/>
            <a:chOff x="3367690" y="2089691"/>
            <a:chExt cx="4169906" cy="1183685"/>
          </a:xfrm>
        </p:grpSpPr>
        <p:sp>
          <p:nvSpPr>
            <p:cNvPr id="9" name="Text Box 54"/>
            <p:cNvSpPr txBox="1">
              <a:spLocks noChangeArrowheads="1"/>
            </p:cNvSpPr>
            <p:nvPr/>
          </p:nvSpPr>
          <p:spPr bwMode="auto">
            <a:xfrm>
              <a:off x="3367690" y="2165380"/>
              <a:ext cx="364271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buFont typeface="Arial"/>
                <a:buChar char="•"/>
              </a:pPr>
              <a:r>
                <a:rPr lang="en-US" sz="1800" dirty="0" smtClean="0">
                  <a:latin typeface="+mn-lt"/>
                </a:rPr>
                <a:t> Possibility </a:t>
              </a:r>
              <a:r>
                <a:rPr lang="en-US" sz="1800" dirty="0">
                  <a:latin typeface="+mn-lt"/>
                </a:rPr>
                <a:t>for dense ensembles</a:t>
              </a:r>
              <a:r>
                <a:rPr lang="en-US" sz="1800" dirty="0" smtClean="0">
                  <a:latin typeface="+mn-lt"/>
                </a:rPr>
                <a:t>  </a:t>
              </a:r>
            </a:p>
            <a:p>
              <a:r>
                <a:rPr lang="en-US" sz="1800" dirty="0" smtClean="0">
                  <a:latin typeface="+mn-lt"/>
                </a:rPr>
                <a:t>     </a:t>
              </a:r>
              <a:r>
                <a:rPr lang="en-US" sz="1800" dirty="0" smtClean="0"/>
                <a:t>4.6 </a:t>
              </a:r>
              <a:r>
                <a:rPr lang="en-US" sz="1800" dirty="0" err="1" smtClean="0"/>
                <a:t>nT</a:t>
              </a:r>
              <a:r>
                <a:rPr lang="en-US" sz="1800" dirty="0" smtClean="0"/>
                <a:t>/</a:t>
              </a:r>
              <a:r>
                <a:rPr lang="en-US" sz="1800" dirty="0" smtClean="0">
                  <a:sym typeface="Symbol" charset="0"/>
                </a:rPr>
                <a:t>Hz </a:t>
              </a:r>
              <a:r>
                <a:rPr lang="en-US" sz="1800" dirty="0" smtClean="0">
                  <a:sym typeface="Symbol" charset="0"/>
                </a:rPr>
                <a:t>(10 </a:t>
              </a:r>
              <a:r>
                <a:rPr lang="en-US" sz="1800" dirty="0" err="1" smtClean="0">
                  <a:sym typeface="Symbol" charset="0"/>
                </a:rPr>
                <a:t>μm</a:t>
              </a:r>
              <a:r>
                <a:rPr lang="en-US" sz="1800" dirty="0" smtClean="0">
                  <a:sym typeface="Symbol" charset="0"/>
                </a:rPr>
                <a:t> </a:t>
              </a:r>
              <a:r>
                <a:rPr lang="en-US" sz="1800" dirty="0" smtClean="0">
                  <a:sym typeface="Symbol" charset="0"/>
                </a:rPr>
                <a:t>ensemble)</a:t>
              </a:r>
            </a:p>
            <a:p>
              <a:r>
                <a:rPr lang="en-US" sz="1200" dirty="0" smtClean="0">
                  <a:sym typeface="Symbol" charset="0"/>
                </a:rPr>
                <a:t>                       </a:t>
              </a:r>
              <a:r>
                <a:rPr lang="en-US" sz="1200" dirty="0" smtClean="0">
                  <a:sym typeface="Symbol" charset="0"/>
                </a:rPr>
                <a:t>  Shin et al. 2012 JAP</a:t>
              </a:r>
              <a:endParaRPr lang="en-US" sz="1200" dirty="0" smtClean="0"/>
            </a:p>
            <a:p>
              <a:pPr>
                <a:buFont typeface="Arial"/>
                <a:buChar char="•"/>
              </a:pPr>
              <a:endParaRPr lang="en-US" sz="1800" dirty="0">
                <a:latin typeface="+mn-lt"/>
              </a:endParaRPr>
            </a:p>
          </p:txBody>
        </p:sp>
        <p:sp>
          <p:nvSpPr>
            <p:cNvPr id="24" name="TextBox 23"/>
            <p:cNvSpPr txBox="1"/>
            <p:nvPr/>
          </p:nvSpPr>
          <p:spPr>
            <a:xfrm>
              <a:off x="6447668" y="2089691"/>
              <a:ext cx="1089928" cy="461665"/>
            </a:xfrm>
            <a:prstGeom prst="rect">
              <a:avLst/>
            </a:prstGeom>
            <a:noFill/>
          </p:spPr>
          <p:txBody>
            <a:bodyPr wrap="square" rtlCol="0">
              <a:spAutoFit/>
            </a:bodyPr>
            <a:lstStyle/>
            <a:p>
              <a:r>
                <a:rPr lang="en-US" sz="1200" dirty="0" smtClean="0"/>
                <a:t>Acosta et al. 2009 PRB  </a:t>
              </a:r>
              <a:endParaRPr lang="en-US" sz="1200" dirty="0"/>
            </a:p>
          </p:txBody>
        </p:sp>
      </p:grpSp>
      <p:grpSp>
        <p:nvGrpSpPr>
          <p:cNvPr id="33" name="Group 32"/>
          <p:cNvGrpSpPr/>
          <p:nvPr/>
        </p:nvGrpSpPr>
        <p:grpSpPr>
          <a:xfrm>
            <a:off x="3777077" y="548109"/>
            <a:ext cx="2138680" cy="3040977"/>
            <a:chOff x="4256570" y="3261476"/>
            <a:chExt cx="2138680" cy="3040977"/>
          </a:xfrm>
        </p:grpSpPr>
        <p:pic>
          <p:nvPicPr>
            <p:cNvPr id="26" name="Picture 25"/>
            <p:cNvPicPr>
              <a:picLocks noChangeAspect="1"/>
            </p:cNvPicPr>
            <p:nvPr/>
          </p:nvPicPr>
          <p:blipFill>
            <a:blip r:embed="rId9"/>
            <a:stretch>
              <a:fillRect/>
            </a:stretch>
          </p:blipFill>
          <p:spPr>
            <a:xfrm>
              <a:off x="4549598" y="4680333"/>
              <a:ext cx="1739382" cy="1622120"/>
            </a:xfrm>
            <a:prstGeom prst="rect">
              <a:avLst/>
            </a:prstGeom>
          </p:spPr>
        </p:pic>
        <p:pic>
          <p:nvPicPr>
            <p:cNvPr id="32" name="Picture 31"/>
            <p:cNvPicPr>
              <a:picLocks noChangeAspect="1"/>
            </p:cNvPicPr>
            <p:nvPr/>
          </p:nvPicPr>
          <p:blipFill rotWithShape="1">
            <a:blip r:embed="rId10"/>
            <a:srcRect l="17621" r="17037" b="68193"/>
            <a:stretch/>
          </p:blipFill>
          <p:spPr>
            <a:xfrm>
              <a:off x="4256570" y="3261476"/>
              <a:ext cx="2138680" cy="1418857"/>
            </a:xfrm>
            <a:prstGeom prst="rect">
              <a:avLst/>
            </a:prstGeom>
          </p:spPr>
        </p:pic>
      </p:grpSp>
      <p:sp>
        <p:nvSpPr>
          <p:cNvPr id="28" name="TextBox 27"/>
          <p:cNvSpPr txBox="1"/>
          <p:nvPr/>
        </p:nvSpPr>
        <p:spPr>
          <a:xfrm>
            <a:off x="733972" y="4676292"/>
            <a:ext cx="4180251" cy="923330"/>
          </a:xfrm>
          <a:prstGeom prst="rect">
            <a:avLst/>
          </a:prstGeom>
          <a:noFill/>
        </p:spPr>
        <p:txBody>
          <a:bodyPr wrap="square" rtlCol="0">
            <a:spAutoFit/>
          </a:bodyPr>
          <a:lstStyle/>
          <a:p>
            <a:pPr>
              <a:buFont typeface="Arial"/>
              <a:buChar char="•"/>
            </a:pPr>
            <a:r>
              <a:rPr lang="en-US" dirty="0" smtClean="0"/>
              <a:t> Large temperature and pressure range</a:t>
            </a:r>
          </a:p>
          <a:p>
            <a:pPr>
              <a:buFont typeface="Arial"/>
              <a:buChar char="•"/>
            </a:pPr>
            <a:r>
              <a:rPr lang="en-US" dirty="0" smtClean="0"/>
              <a:t> Not chemically reactive</a:t>
            </a:r>
          </a:p>
          <a:p>
            <a:pPr>
              <a:buFont typeface="Arial"/>
              <a:buChar char="•"/>
            </a:pPr>
            <a:r>
              <a:rPr lang="en-US" dirty="0" smtClean="0"/>
              <a:t> Nontoxic</a:t>
            </a:r>
          </a:p>
        </p:txBody>
      </p:sp>
      <p:grpSp>
        <p:nvGrpSpPr>
          <p:cNvPr id="29" name="Group 100"/>
          <p:cNvGrpSpPr/>
          <p:nvPr/>
        </p:nvGrpSpPr>
        <p:grpSpPr>
          <a:xfrm>
            <a:off x="6521136" y="3723250"/>
            <a:ext cx="2146834" cy="2065879"/>
            <a:chOff x="2785962" y="3448924"/>
            <a:chExt cx="2930170" cy="2669530"/>
          </a:xfrm>
        </p:grpSpPr>
        <p:pic>
          <p:nvPicPr>
            <p:cNvPr id="30" name="Picture 29"/>
            <p:cNvPicPr>
              <a:picLocks noChangeAspect="1"/>
            </p:cNvPicPr>
            <p:nvPr/>
          </p:nvPicPr>
          <p:blipFill>
            <a:blip r:embed="rId11"/>
            <a:stretch>
              <a:fillRect/>
            </a:stretch>
          </p:blipFill>
          <p:spPr>
            <a:xfrm>
              <a:off x="2785962" y="3448924"/>
              <a:ext cx="2864605" cy="2657742"/>
            </a:xfrm>
            <a:prstGeom prst="rect">
              <a:avLst/>
            </a:prstGeom>
          </p:spPr>
        </p:pic>
        <p:sp>
          <p:nvSpPr>
            <p:cNvPr id="31" name="TextBox 30"/>
            <p:cNvSpPr txBox="1"/>
            <p:nvPr/>
          </p:nvSpPr>
          <p:spPr>
            <a:xfrm>
              <a:off x="2785962" y="5521890"/>
              <a:ext cx="2930170" cy="596564"/>
            </a:xfrm>
            <a:prstGeom prst="rect">
              <a:avLst/>
            </a:prstGeom>
            <a:noFill/>
          </p:spPr>
          <p:txBody>
            <a:bodyPr wrap="square" rtlCol="0">
              <a:spAutoFit/>
            </a:bodyPr>
            <a:lstStyle/>
            <a:p>
              <a:r>
                <a:rPr lang="en-US" sz="1200" dirty="0" err="1" smtClean="0">
                  <a:solidFill>
                    <a:schemeClr val="bg1"/>
                  </a:solidFill>
                </a:rPr>
                <a:t>McGuinness</a:t>
              </a:r>
              <a:r>
                <a:rPr lang="en-US" sz="1200" dirty="0" smtClean="0">
                  <a:solidFill>
                    <a:schemeClr val="bg1"/>
                  </a:solidFill>
                </a:rPr>
                <a:t> 2011 </a:t>
              </a:r>
            </a:p>
            <a:p>
              <a:r>
                <a:rPr lang="en-US" sz="1200" dirty="0" smtClean="0">
                  <a:solidFill>
                    <a:schemeClr val="bg1"/>
                  </a:solidFill>
                </a:rPr>
                <a:t>Nature </a:t>
              </a:r>
              <a:r>
                <a:rPr lang="en-US" sz="1200" dirty="0" err="1" smtClean="0">
                  <a:solidFill>
                    <a:schemeClr val="bg1"/>
                  </a:solidFill>
                </a:rPr>
                <a:t>Nano</a:t>
              </a:r>
              <a:endParaRPr lang="en-US" sz="1200" dirty="0">
                <a:solidFill>
                  <a:schemeClr val="bg1"/>
                </a:solidFill>
              </a:endParaRPr>
            </a:p>
          </p:txBody>
        </p:sp>
      </p:grpSp>
      <p:grpSp>
        <p:nvGrpSpPr>
          <p:cNvPr id="34" name="Group 102"/>
          <p:cNvGrpSpPr/>
          <p:nvPr/>
        </p:nvGrpSpPr>
        <p:grpSpPr>
          <a:xfrm>
            <a:off x="5040042" y="3872027"/>
            <a:ext cx="1919872" cy="1231033"/>
            <a:chOff x="1484066" y="3731491"/>
            <a:chExt cx="1919872" cy="1231033"/>
          </a:xfrm>
        </p:grpSpPr>
        <p:sp>
          <p:nvSpPr>
            <p:cNvPr id="35" name="TextBox 34"/>
            <p:cNvSpPr txBox="1"/>
            <p:nvPr/>
          </p:nvSpPr>
          <p:spPr>
            <a:xfrm>
              <a:off x="1484066" y="3731491"/>
              <a:ext cx="1538890" cy="1200329"/>
            </a:xfrm>
            <a:prstGeom prst="rect">
              <a:avLst/>
            </a:prstGeom>
            <a:noFill/>
          </p:spPr>
          <p:txBody>
            <a:bodyPr wrap="square" rtlCol="0">
              <a:spAutoFit/>
            </a:bodyPr>
            <a:lstStyle/>
            <a:p>
              <a:r>
                <a:rPr lang="en-US" dirty="0" err="1" smtClean="0">
                  <a:solidFill>
                    <a:srgbClr val="FF0000"/>
                  </a:solidFill>
                </a:rPr>
                <a:t>Nano</a:t>
              </a:r>
              <a:r>
                <a:rPr lang="en-US" dirty="0" smtClean="0">
                  <a:solidFill>
                    <a:srgbClr val="FF0000"/>
                  </a:solidFill>
                </a:rPr>
                <a:t>-diamond uptake in </a:t>
              </a:r>
              <a:r>
                <a:rPr lang="en-US" dirty="0" err="1" smtClean="0">
                  <a:solidFill>
                    <a:srgbClr val="FF0000"/>
                  </a:solidFill>
                </a:rPr>
                <a:t>HeLa</a:t>
              </a:r>
              <a:r>
                <a:rPr lang="en-US" dirty="0" smtClean="0">
                  <a:solidFill>
                    <a:srgbClr val="FF0000"/>
                  </a:solidFill>
                </a:rPr>
                <a:t> cell</a:t>
              </a:r>
              <a:endParaRPr lang="en-US" dirty="0">
                <a:solidFill>
                  <a:srgbClr val="FF0000"/>
                </a:solidFill>
              </a:endParaRPr>
            </a:p>
          </p:txBody>
        </p:sp>
        <p:cxnSp>
          <p:nvCxnSpPr>
            <p:cNvPr id="36" name="Straight Arrow Connector 35"/>
            <p:cNvCxnSpPr/>
            <p:nvPr/>
          </p:nvCxnSpPr>
          <p:spPr>
            <a:xfrm>
              <a:off x="2619335" y="4535756"/>
              <a:ext cx="784603" cy="4267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3" name="Text Box 59"/>
          <p:cNvSpPr txBox="1">
            <a:spLocks noChangeArrowheads="1"/>
          </p:cNvSpPr>
          <p:nvPr/>
        </p:nvSpPr>
        <p:spPr bwMode="auto">
          <a:xfrm rot="2008181">
            <a:off x="2164964" y="1387246"/>
            <a:ext cx="2784967" cy="7078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pPr algn="ctr"/>
            <a:r>
              <a:rPr lang="en-US" b="1" dirty="0">
                <a:solidFill>
                  <a:srgbClr val="660066"/>
                </a:solidFill>
                <a:latin typeface="+mn-lt"/>
              </a:rPr>
              <a:t>DC </a:t>
            </a:r>
            <a:r>
              <a:rPr lang="en-US" b="1" dirty="0" err="1">
                <a:solidFill>
                  <a:srgbClr val="660066"/>
                </a:solidFill>
                <a:latin typeface="+mn-lt"/>
              </a:rPr>
              <a:t>magnetometry</a:t>
            </a:r>
            <a:r>
              <a:rPr lang="en-US" b="1" dirty="0">
                <a:solidFill>
                  <a:srgbClr val="660066"/>
                </a:solidFill>
                <a:latin typeface="+mn-lt"/>
              </a:rPr>
              <a:t> is limited by </a:t>
            </a:r>
            <a:r>
              <a:rPr lang="en-US" b="1" dirty="0" err="1">
                <a:solidFill>
                  <a:srgbClr val="660066"/>
                </a:solidFill>
                <a:latin typeface="+mn-lt"/>
              </a:rPr>
              <a:t>dephasing</a:t>
            </a:r>
            <a:r>
              <a:rPr lang="en-US" b="1" dirty="0">
                <a:solidFill>
                  <a:srgbClr val="660066"/>
                </a:solidFill>
                <a:latin typeface="+mn-lt"/>
              </a:rPr>
              <a:t> T</a:t>
            </a:r>
            <a:r>
              <a:rPr lang="en-US" b="1" baseline="-25000" dirty="0">
                <a:solidFill>
                  <a:srgbClr val="660066"/>
                </a:solidFill>
                <a:latin typeface="+mn-lt"/>
              </a:rPr>
              <a:t>2</a:t>
            </a:r>
            <a:r>
              <a:rPr lang="en-US" b="1" baseline="30000" dirty="0">
                <a:solidFill>
                  <a:srgbClr val="660066"/>
                </a:solidFill>
                <a:latin typeface="+mn-lt"/>
              </a:rPr>
              <a:t>*</a:t>
            </a:r>
            <a:endParaRPr lang="en-US" b="1" dirty="0">
              <a:solidFill>
                <a:srgbClr val="660066"/>
              </a:solidFill>
              <a:latin typeface="+mn-lt"/>
            </a:endParaRPr>
          </a:p>
        </p:txBody>
      </p:sp>
    </p:spTree>
    <p:custDataLst>
      <p:tags r:id="rId2"/>
    </p:custDataLst>
    <p:extLst>
      <p:ext uri="{BB962C8B-B14F-4D97-AF65-F5344CB8AC3E}">
        <p14:creationId xmlns:p14="http://schemas.microsoft.com/office/powerpoint/2010/main" val="21212113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P spid="28" grpId="0"/>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45255" y="1269281"/>
            <a:ext cx="1779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t>Intuitive picture:</a:t>
            </a:r>
          </a:p>
        </p:txBody>
      </p:sp>
      <p:sp>
        <p:nvSpPr>
          <p:cNvPr id="7" name="Text Box 7"/>
          <p:cNvSpPr txBox="1">
            <a:spLocks noChangeArrowheads="1"/>
          </p:cNvSpPr>
          <p:nvPr/>
        </p:nvSpPr>
        <p:spPr bwMode="auto">
          <a:xfrm>
            <a:off x="904273" y="4763004"/>
            <a:ext cx="7032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dirty="0">
                <a:latin typeface="+mn-lt"/>
              </a:rPr>
              <a:t>Most sensitive to components of </a:t>
            </a:r>
            <a:r>
              <a:rPr lang="en-US" dirty="0" err="1">
                <a:latin typeface="+mn-lt"/>
              </a:rPr>
              <a:t>B</a:t>
            </a:r>
            <a:r>
              <a:rPr lang="en-US" baseline="-25000" dirty="0" err="1">
                <a:latin typeface="+mn-lt"/>
              </a:rPr>
              <a:t>z</a:t>
            </a:r>
            <a:r>
              <a:rPr lang="en-US" dirty="0">
                <a:latin typeface="+mn-lt"/>
              </a:rPr>
              <a:t>(t) oscillating at ~1</a:t>
            </a:r>
            <a:r>
              <a:rPr lang="en-US" dirty="0" smtClean="0">
                <a:latin typeface="+mn-lt"/>
              </a:rPr>
              <a:t>/2</a:t>
            </a:r>
            <a:r>
              <a:rPr lang="en-US" dirty="0" smtClean="0">
                <a:latin typeface="+mn-lt"/>
                <a:sym typeface="Symbol" charset="0"/>
              </a:rPr>
              <a:t></a:t>
            </a:r>
            <a:endParaRPr lang="en-US" dirty="0">
              <a:latin typeface="+mn-lt"/>
            </a:endParaRPr>
          </a:p>
        </p:txBody>
      </p:sp>
      <p:sp>
        <p:nvSpPr>
          <p:cNvPr id="14" name="Text Box 14"/>
          <p:cNvSpPr txBox="1">
            <a:spLocks noChangeArrowheads="1"/>
          </p:cNvSpPr>
          <p:nvPr/>
        </p:nvSpPr>
        <p:spPr bwMode="auto">
          <a:xfrm>
            <a:off x="6818695" y="3285654"/>
            <a:ext cx="182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dirty="0">
                <a:solidFill>
                  <a:srgbClr val="000090"/>
                </a:solidFill>
                <a:latin typeface="+mn-lt"/>
                <a:sym typeface="Symbol" charset="0"/>
              </a:rPr>
              <a:t>Accumulated phases add </a:t>
            </a:r>
            <a:endParaRPr lang="en-US" sz="2400" dirty="0">
              <a:solidFill>
                <a:srgbClr val="000090"/>
              </a:solidFill>
              <a:latin typeface="+mn-lt"/>
              <a:sym typeface="Symbol" charset="0"/>
            </a:endParaRPr>
          </a:p>
        </p:txBody>
      </p:sp>
      <p:sp>
        <p:nvSpPr>
          <p:cNvPr id="29" name="Text Box 39"/>
          <p:cNvSpPr txBox="1">
            <a:spLocks noChangeArrowheads="1"/>
          </p:cNvSpPr>
          <p:nvPr/>
        </p:nvSpPr>
        <p:spPr bwMode="auto">
          <a:xfrm>
            <a:off x="196080" y="728633"/>
            <a:ext cx="88280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dirty="0">
                <a:latin typeface="+mn-lt"/>
              </a:rPr>
              <a:t>What kinds of B fields would the signal from a</a:t>
            </a:r>
            <a:r>
              <a:rPr lang="en-US" dirty="0" smtClean="0">
                <a:latin typeface="+mn-lt"/>
              </a:rPr>
              <a:t> decoupling sequence </a:t>
            </a:r>
            <a:r>
              <a:rPr lang="en-US" dirty="0">
                <a:latin typeface="+mn-lt"/>
              </a:rPr>
              <a:t>be sensitive to?</a:t>
            </a:r>
          </a:p>
        </p:txBody>
      </p:sp>
      <p:sp>
        <p:nvSpPr>
          <p:cNvPr id="30" name="Text Box 40"/>
          <p:cNvSpPr txBox="1">
            <a:spLocks noChangeArrowheads="1"/>
          </p:cNvSpPr>
          <p:nvPr/>
        </p:nvSpPr>
        <p:spPr bwMode="auto">
          <a:xfrm>
            <a:off x="6689725" y="2449582"/>
            <a:ext cx="21494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dirty="0">
                <a:latin typeface="+mn-lt"/>
              </a:rPr>
              <a:t>Insensitive to DC (</a:t>
            </a:r>
            <a:r>
              <a:rPr lang="en-US" dirty="0" smtClean="0">
                <a:latin typeface="+mn-lt"/>
              </a:rPr>
              <a:t>that’s </a:t>
            </a:r>
            <a:r>
              <a:rPr lang="en-US" dirty="0">
                <a:latin typeface="+mn-lt"/>
              </a:rPr>
              <a:t>the point!)</a:t>
            </a:r>
          </a:p>
        </p:txBody>
      </p:sp>
      <p:sp>
        <p:nvSpPr>
          <p:cNvPr id="31" name="Text Box 41"/>
          <p:cNvSpPr txBox="1">
            <a:spLocks noChangeArrowheads="1"/>
          </p:cNvSpPr>
          <p:nvPr/>
        </p:nvSpPr>
        <p:spPr bwMode="auto">
          <a:xfrm>
            <a:off x="915863" y="5159879"/>
            <a:ext cx="7032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dirty="0">
                <a:latin typeface="+mn-lt"/>
              </a:rPr>
              <a:t>Insensitive to quasi-static noise in the environment   </a:t>
            </a:r>
          </a:p>
        </p:txBody>
      </p:sp>
      <p:sp>
        <p:nvSpPr>
          <p:cNvPr id="36" name="Text Box 52"/>
          <p:cNvSpPr txBox="1">
            <a:spLocks noChangeArrowheads="1"/>
          </p:cNvSpPr>
          <p:nvPr/>
        </p:nvSpPr>
        <p:spPr bwMode="auto">
          <a:xfrm>
            <a:off x="941957" y="5556754"/>
            <a:ext cx="7696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dirty="0">
                <a:latin typeface="+mn-lt"/>
              </a:rPr>
              <a:t>For a given frequency 1/ </a:t>
            </a:r>
            <a:r>
              <a:rPr lang="en-US" dirty="0" err="1">
                <a:latin typeface="+mn-lt"/>
                <a:sym typeface="Symbol" charset="0"/>
              </a:rPr>
              <a:t></a:t>
            </a:r>
            <a:r>
              <a:rPr lang="en-US" dirty="0">
                <a:latin typeface="+mn-lt"/>
                <a:sym typeface="Symbol" charset="0"/>
              </a:rPr>
              <a:t>, can measure out to the full coherence time T</a:t>
            </a:r>
            <a:r>
              <a:rPr lang="en-US" baseline="-25000" dirty="0">
                <a:latin typeface="+mn-lt"/>
                <a:sym typeface="Symbol" charset="0"/>
              </a:rPr>
              <a:t>2</a:t>
            </a:r>
            <a:r>
              <a:rPr lang="en-US" dirty="0">
                <a:latin typeface="+mn-lt"/>
                <a:sym typeface="Symbol" charset="0"/>
              </a:rPr>
              <a:t> using</a:t>
            </a:r>
            <a:r>
              <a:rPr lang="en-US" dirty="0" smtClean="0">
                <a:latin typeface="+mn-lt"/>
                <a:sym typeface="Symbol" charset="0"/>
              </a:rPr>
              <a:t> dynamical decoupling (</a:t>
            </a:r>
            <a:r>
              <a:rPr lang="en-US" dirty="0">
                <a:latin typeface="+mn-lt"/>
                <a:sym typeface="Symbol" charset="0"/>
              </a:rPr>
              <a:t>CPMG)</a:t>
            </a:r>
          </a:p>
        </p:txBody>
      </p:sp>
      <p:grpSp>
        <p:nvGrpSpPr>
          <p:cNvPr id="37" name="Group 41"/>
          <p:cNvGrpSpPr>
            <a:grpSpLocks/>
          </p:cNvGrpSpPr>
          <p:nvPr/>
        </p:nvGrpSpPr>
        <p:grpSpPr bwMode="auto">
          <a:xfrm>
            <a:off x="9305224" y="1635629"/>
            <a:ext cx="3276600" cy="4622800"/>
            <a:chOff x="5867400" y="1295400"/>
            <a:chExt cx="3276600" cy="4623376"/>
          </a:xfrm>
        </p:grpSpPr>
        <p:pic>
          <p:nvPicPr>
            <p:cNvPr id="38" name="Picture 4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295400"/>
              <a:ext cx="3023968" cy="236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43"/>
            <p:cNvSpPr txBox="1">
              <a:spLocks noChangeArrowheads="1"/>
            </p:cNvSpPr>
            <p:nvPr/>
          </p:nvSpPr>
          <p:spPr bwMode="auto">
            <a:xfrm>
              <a:off x="7696200" y="5334000"/>
              <a:ext cx="14478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1600" dirty="0">
                  <a:latin typeface="+mn-lt"/>
                </a:rPr>
                <a:t>De Lange et al. 2010 </a:t>
              </a:r>
              <a:r>
                <a:rPr lang="en-US" sz="1600" dirty="0" smtClean="0">
                  <a:latin typeface="+mn-lt"/>
                </a:rPr>
                <a:t>PRL</a:t>
              </a:r>
              <a:endParaRPr lang="en-US" sz="1600" dirty="0">
                <a:latin typeface="+mn-lt"/>
              </a:endParaRPr>
            </a:p>
          </p:txBody>
        </p:sp>
        <p:pic>
          <p:nvPicPr>
            <p:cNvPr id="40" name="Picture 4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70650" y="3581400"/>
              <a:ext cx="2368550" cy="179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TextBox 40"/>
          <p:cNvSpPr txBox="1"/>
          <p:nvPr/>
        </p:nvSpPr>
        <p:spPr>
          <a:xfrm>
            <a:off x="1"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AC </a:t>
            </a:r>
            <a:r>
              <a:rPr lang="en-US" sz="2800" b="1" dirty="0" err="1" smtClean="0">
                <a:solidFill>
                  <a:schemeClr val="bg1"/>
                </a:solidFill>
              </a:rPr>
              <a:t>magnetometry</a:t>
            </a:r>
            <a:endParaRPr lang="en-US" sz="2800" b="1" dirty="0">
              <a:solidFill>
                <a:schemeClr val="bg1"/>
              </a:solidFill>
            </a:endParaRPr>
          </a:p>
        </p:txBody>
      </p:sp>
      <p:grpSp>
        <p:nvGrpSpPr>
          <p:cNvPr id="105" name="Group 104"/>
          <p:cNvGrpSpPr/>
          <p:nvPr/>
        </p:nvGrpSpPr>
        <p:grpSpPr>
          <a:xfrm>
            <a:off x="630480" y="1921994"/>
            <a:ext cx="5947697" cy="2800801"/>
            <a:chOff x="630480" y="1921994"/>
            <a:chExt cx="5947697" cy="2800801"/>
          </a:xfrm>
        </p:grpSpPr>
        <p:sp>
          <p:nvSpPr>
            <p:cNvPr id="4" name="Text Box 4"/>
            <p:cNvSpPr txBox="1">
              <a:spLocks noChangeArrowheads="1"/>
            </p:cNvSpPr>
            <p:nvPr/>
          </p:nvSpPr>
          <p:spPr bwMode="auto">
            <a:xfrm>
              <a:off x="1889125" y="2346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endParaRPr lang="en-US" sz="2400">
                <a:latin typeface="+mn-lt"/>
              </a:endParaRPr>
            </a:p>
          </p:txBody>
        </p:sp>
        <p:sp>
          <p:nvSpPr>
            <p:cNvPr id="12" name="Line 12"/>
            <p:cNvSpPr>
              <a:spLocks noChangeShapeType="1"/>
            </p:cNvSpPr>
            <p:nvPr/>
          </p:nvSpPr>
          <p:spPr bwMode="auto">
            <a:xfrm>
              <a:off x="2888878" y="3717925"/>
              <a:ext cx="121758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 name="Rectangle 13"/>
            <p:cNvSpPr>
              <a:spLocks noChangeArrowheads="1"/>
            </p:cNvSpPr>
            <p:nvPr/>
          </p:nvSpPr>
          <p:spPr bwMode="auto">
            <a:xfrm>
              <a:off x="3290170" y="3285654"/>
              <a:ext cx="3325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err="1">
                  <a:sym typeface="Symbol" charset="0"/>
                </a:rPr>
                <a:t></a:t>
              </a:r>
              <a:endParaRPr lang="en-US" sz="2400" dirty="0">
                <a:sym typeface="Symbol" charset="0"/>
              </a:endParaRPr>
            </a:p>
          </p:txBody>
        </p:sp>
        <p:cxnSp>
          <p:nvCxnSpPr>
            <p:cNvPr id="79" name="Straight Connector 78"/>
            <p:cNvCxnSpPr/>
            <p:nvPr/>
          </p:nvCxnSpPr>
          <p:spPr>
            <a:xfrm>
              <a:off x="630480" y="3281466"/>
              <a:ext cx="293991"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V="1">
              <a:off x="915922" y="2630210"/>
              <a:ext cx="0" cy="640079"/>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1003650" y="2630210"/>
              <a:ext cx="0" cy="640079"/>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904273" y="2619040"/>
              <a:ext cx="109727"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1003650" y="3276021"/>
              <a:ext cx="5105687" cy="158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V="1">
              <a:off x="6109337" y="2630210"/>
              <a:ext cx="0" cy="640079"/>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6197064" y="2630210"/>
              <a:ext cx="0" cy="640079"/>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6098277" y="2624653"/>
              <a:ext cx="109727"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6197064" y="3281603"/>
              <a:ext cx="381113" cy="1588"/>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graphicFrame>
          <p:nvGraphicFramePr>
            <p:cNvPr id="88" name="Object 87"/>
            <p:cNvGraphicFramePr>
              <a:graphicFrameLocks noChangeAspect="1"/>
            </p:cNvGraphicFramePr>
            <p:nvPr>
              <p:extLst>
                <p:ext uri="{D42A27DB-BD31-4B8C-83A1-F6EECF244321}">
                  <p14:modId xmlns:p14="http://schemas.microsoft.com/office/powerpoint/2010/main" val="2258103305"/>
                </p:ext>
              </p:extLst>
            </p:nvPr>
          </p:nvGraphicFramePr>
          <p:xfrm>
            <a:off x="730714" y="1921994"/>
            <a:ext cx="538620" cy="674217"/>
          </p:xfrm>
          <a:graphic>
            <a:graphicData uri="http://schemas.openxmlformats.org/presentationml/2006/ole">
              <mc:AlternateContent xmlns:mc="http://schemas.openxmlformats.org/markup-compatibility/2006">
                <mc:Choice xmlns:v="urn:schemas-microsoft-com:vml" Requires="v">
                  <p:oleObj spid="_x0000_s69782" name="Equation" r:id="rId7" imgW="342900" imgH="444500" progId="Equation.3">
                    <p:embed/>
                  </p:oleObj>
                </mc:Choice>
                <mc:Fallback>
                  <p:oleObj name="Equation" r:id="rId7" imgW="342900" imgH="444500" progId="Equation.3">
                    <p:embed/>
                    <p:pic>
                      <p:nvPicPr>
                        <p:cNvPr id="0" name="Picture 1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0714" y="1921994"/>
                          <a:ext cx="538620" cy="6742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 name="Object 88"/>
            <p:cNvGraphicFramePr>
              <a:graphicFrameLocks noChangeAspect="1"/>
            </p:cNvGraphicFramePr>
            <p:nvPr>
              <p:extLst>
                <p:ext uri="{D42A27DB-BD31-4B8C-83A1-F6EECF244321}">
                  <p14:modId xmlns:p14="http://schemas.microsoft.com/office/powerpoint/2010/main" val="4168136312"/>
                </p:ext>
              </p:extLst>
            </p:nvPr>
          </p:nvGraphicFramePr>
          <p:xfrm>
            <a:off x="5963159" y="1922131"/>
            <a:ext cx="538620" cy="674217"/>
          </p:xfrm>
          <a:graphic>
            <a:graphicData uri="http://schemas.openxmlformats.org/presentationml/2006/ole">
              <mc:AlternateContent xmlns:mc="http://schemas.openxmlformats.org/markup-compatibility/2006">
                <mc:Choice xmlns:v="urn:schemas-microsoft-com:vml" Requires="v">
                  <p:oleObj spid="_x0000_s69783" name="Equation" r:id="rId9" imgW="342900" imgH="444500" progId="Equation.3">
                    <p:embed/>
                  </p:oleObj>
                </mc:Choice>
                <mc:Fallback>
                  <p:oleObj name="Equation" r:id="rId9" imgW="342900" imgH="444500" progId="Equation.3">
                    <p:embed/>
                    <p:pic>
                      <p:nvPicPr>
                        <p:cNvPr id="0" name="Picture 1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3159" y="1922131"/>
                          <a:ext cx="538620" cy="6742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5" name="Straight Connector 74"/>
            <p:cNvCxnSpPr/>
            <p:nvPr/>
          </p:nvCxnSpPr>
          <p:spPr>
            <a:xfrm flipV="1">
              <a:off x="4062964" y="2630210"/>
              <a:ext cx="0" cy="640079"/>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4219778" y="2630212"/>
              <a:ext cx="0" cy="640079"/>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4050264" y="2616187"/>
              <a:ext cx="182880"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4071296" y="3280184"/>
              <a:ext cx="137160"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graphicFrame>
          <p:nvGraphicFramePr>
            <p:cNvPr id="72" name="Object 71"/>
            <p:cNvGraphicFramePr>
              <a:graphicFrameLocks noChangeAspect="1"/>
            </p:cNvGraphicFramePr>
            <p:nvPr>
              <p:extLst>
                <p:ext uri="{D42A27DB-BD31-4B8C-83A1-F6EECF244321}">
                  <p14:modId xmlns:p14="http://schemas.microsoft.com/office/powerpoint/2010/main" val="909222348"/>
                </p:ext>
              </p:extLst>
            </p:nvPr>
          </p:nvGraphicFramePr>
          <p:xfrm>
            <a:off x="1501154" y="2230663"/>
            <a:ext cx="299235" cy="327476"/>
          </p:xfrm>
          <a:graphic>
            <a:graphicData uri="http://schemas.openxmlformats.org/presentationml/2006/ole">
              <mc:AlternateContent xmlns:mc="http://schemas.openxmlformats.org/markup-compatibility/2006">
                <mc:Choice xmlns:v="urn:schemas-microsoft-com:vml" Requires="v">
                  <p:oleObj spid="_x0000_s69784" name="Equation" r:id="rId10" imgW="190500" imgH="215900" progId="Equation.3">
                    <p:embed/>
                  </p:oleObj>
                </mc:Choice>
                <mc:Fallback>
                  <p:oleObj name="Equation" r:id="rId10" imgW="190500" imgH="215900" progId="Equation.3">
                    <p:embed/>
                    <p:pic>
                      <p:nvPicPr>
                        <p:cNvPr id="0" name="Picture 1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01154" y="2230663"/>
                          <a:ext cx="299235" cy="3274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8" name="Straight Connector 47"/>
            <p:cNvCxnSpPr/>
            <p:nvPr/>
          </p:nvCxnSpPr>
          <p:spPr>
            <a:xfrm flipV="1">
              <a:off x="1573798" y="2630210"/>
              <a:ext cx="0" cy="640079"/>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1733788" y="2630210"/>
              <a:ext cx="0" cy="640079"/>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562299" y="2616187"/>
              <a:ext cx="182880"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1587421" y="3280185"/>
              <a:ext cx="137160"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2790716" y="2630210"/>
              <a:ext cx="0" cy="640079"/>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2947527" y="2630210"/>
              <a:ext cx="0" cy="640079"/>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2778199" y="2616187"/>
              <a:ext cx="182880"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2802224" y="3280185"/>
              <a:ext cx="137160"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9" name="Group 95"/>
            <p:cNvGrpSpPr/>
            <p:nvPr/>
          </p:nvGrpSpPr>
          <p:grpSpPr>
            <a:xfrm>
              <a:off x="5314078" y="2616187"/>
              <a:ext cx="182880" cy="659764"/>
              <a:chOff x="1859035" y="4523385"/>
              <a:chExt cx="73480" cy="294440"/>
            </a:xfrm>
          </p:grpSpPr>
          <p:cxnSp>
            <p:nvCxnSpPr>
              <p:cNvPr id="67" name="Straight Connector 66"/>
              <p:cNvCxnSpPr/>
              <p:nvPr/>
            </p:nvCxnSpPr>
            <p:spPr>
              <a:xfrm flipV="1">
                <a:off x="1863655" y="4529644"/>
                <a:ext cx="0" cy="285655"/>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1927938" y="4529644"/>
                <a:ext cx="0" cy="285655"/>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1859035" y="4523385"/>
                <a:ext cx="73480"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1869979" y="4817825"/>
                <a:ext cx="55110"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61" name="Object 60"/>
            <p:cNvGraphicFramePr>
              <a:graphicFrameLocks noChangeAspect="1"/>
            </p:cNvGraphicFramePr>
            <p:nvPr>
              <p:extLst>
                <p:ext uri="{D42A27DB-BD31-4B8C-83A1-F6EECF244321}">
                  <p14:modId xmlns:p14="http://schemas.microsoft.com/office/powerpoint/2010/main" val="497971747"/>
                </p:ext>
              </p:extLst>
            </p:nvPr>
          </p:nvGraphicFramePr>
          <p:xfrm>
            <a:off x="2733968" y="2258825"/>
            <a:ext cx="318268" cy="308212"/>
          </p:xfrm>
          <a:graphic>
            <a:graphicData uri="http://schemas.openxmlformats.org/presentationml/2006/ole">
              <mc:AlternateContent xmlns:mc="http://schemas.openxmlformats.org/markup-compatibility/2006">
                <mc:Choice xmlns:v="urn:schemas-microsoft-com:vml" Requires="v">
                  <p:oleObj spid="_x0000_s69785" name="Equation" r:id="rId12" imgW="203200" imgH="203200" progId="Equation.3">
                    <p:embed/>
                  </p:oleObj>
                </mc:Choice>
                <mc:Fallback>
                  <p:oleObj name="Equation" r:id="rId12" imgW="203200" imgH="203200" progId="Equation.3">
                    <p:embed/>
                    <p:pic>
                      <p:nvPicPr>
                        <p:cNvPr id="0" name="Picture 12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33968" y="2258825"/>
                          <a:ext cx="318268" cy="308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 name="Object 61"/>
            <p:cNvGraphicFramePr>
              <a:graphicFrameLocks noChangeAspect="1"/>
            </p:cNvGraphicFramePr>
            <p:nvPr>
              <p:extLst>
                <p:ext uri="{D42A27DB-BD31-4B8C-83A1-F6EECF244321}">
                  <p14:modId xmlns:p14="http://schemas.microsoft.com/office/powerpoint/2010/main" val="1704795714"/>
                </p:ext>
              </p:extLst>
            </p:nvPr>
          </p:nvGraphicFramePr>
          <p:xfrm>
            <a:off x="3958213" y="2239561"/>
            <a:ext cx="299233" cy="327476"/>
          </p:xfrm>
          <a:graphic>
            <a:graphicData uri="http://schemas.openxmlformats.org/presentationml/2006/ole">
              <mc:AlternateContent xmlns:mc="http://schemas.openxmlformats.org/markup-compatibility/2006">
                <mc:Choice xmlns:v="urn:schemas-microsoft-com:vml" Requires="v">
                  <p:oleObj spid="_x0000_s69786" name="Equation" r:id="rId14" imgW="190500" imgH="215900" progId="Equation.3">
                    <p:embed/>
                  </p:oleObj>
                </mc:Choice>
                <mc:Fallback>
                  <p:oleObj name="Equation" r:id="rId14" imgW="190500" imgH="215900" progId="Equation.3">
                    <p:embed/>
                    <p:pic>
                      <p:nvPicPr>
                        <p:cNvPr id="0" name="Picture 12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8213" y="2239561"/>
                          <a:ext cx="299233" cy="3274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 name="Object 62"/>
            <p:cNvGraphicFramePr>
              <a:graphicFrameLocks noChangeAspect="1"/>
            </p:cNvGraphicFramePr>
            <p:nvPr>
              <p:extLst>
                <p:ext uri="{D42A27DB-BD31-4B8C-83A1-F6EECF244321}">
                  <p14:modId xmlns:p14="http://schemas.microsoft.com/office/powerpoint/2010/main" val="2406385844"/>
                </p:ext>
              </p:extLst>
            </p:nvPr>
          </p:nvGraphicFramePr>
          <p:xfrm>
            <a:off x="5257457" y="2258825"/>
            <a:ext cx="318268" cy="308212"/>
          </p:xfrm>
          <a:graphic>
            <a:graphicData uri="http://schemas.openxmlformats.org/presentationml/2006/ole">
              <mc:AlternateContent xmlns:mc="http://schemas.openxmlformats.org/markup-compatibility/2006">
                <mc:Choice xmlns:v="urn:schemas-microsoft-com:vml" Requires="v">
                  <p:oleObj spid="_x0000_s69787" name="Equation" r:id="rId15" imgW="203200" imgH="203200" progId="Equation.3">
                    <p:embed/>
                  </p:oleObj>
                </mc:Choice>
                <mc:Fallback>
                  <p:oleObj name="Equation" r:id="rId15" imgW="203200" imgH="203200" progId="Equation.3">
                    <p:embed/>
                    <p:pic>
                      <p:nvPicPr>
                        <p:cNvPr id="0" name="Picture 13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57457" y="2258825"/>
                          <a:ext cx="318268" cy="308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4" name="Group 16"/>
            <p:cNvGrpSpPr/>
            <p:nvPr/>
          </p:nvGrpSpPr>
          <p:grpSpPr>
            <a:xfrm>
              <a:off x="1101655" y="4353462"/>
              <a:ext cx="4996622" cy="369333"/>
              <a:chOff x="708566" y="4049644"/>
              <a:chExt cx="2007611" cy="164826"/>
            </a:xfrm>
          </p:grpSpPr>
          <p:cxnSp>
            <p:nvCxnSpPr>
              <p:cNvPr id="45" name="Straight Arrow Connector 44"/>
              <p:cNvCxnSpPr/>
              <p:nvPr/>
            </p:nvCxnSpPr>
            <p:spPr>
              <a:xfrm>
                <a:off x="708566" y="4049644"/>
                <a:ext cx="2007611"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1632203" y="4049644"/>
                <a:ext cx="377026" cy="164826"/>
              </a:xfrm>
              <a:prstGeom prst="rect">
                <a:avLst/>
              </a:prstGeom>
              <a:noFill/>
            </p:spPr>
            <p:txBody>
              <a:bodyPr wrap="square" rtlCol="0">
                <a:spAutoFit/>
              </a:bodyPr>
              <a:lstStyle/>
              <a:p>
                <a:r>
                  <a:rPr lang="en-US" dirty="0" smtClean="0"/>
                  <a:t>T</a:t>
                </a:r>
                <a:r>
                  <a:rPr lang="en-US" baseline="-25000" dirty="0"/>
                  <a:t>2</a:t>
                </a:r>
                <a:endParaRPr lang="en-US" dirty="0"/>
              </a:p>
            </p:txBody>
          </p:sp>
        </p:grpSp>
      </p:grpSp>
      <p:grpSp>
        <p:nvGrpSpPr>
          <p:cNvPr id="104" name="Group 103"/>
          <p:cNvGrpSpPr/>
          <p:nvPr/>
        </p:nvGrpSpPr>
        <p:grpSpPr>
          <a:xfrm>
            <a:off x="915922" y="2340702"/>
            <a:ext cx="5281142" cy="1858648"/>
            <a:chOff x="915922" y="2340702"/>
            <a:chExt cx="5281142" cy="1858648"/>
          </a:xfrm>
        </p:grpSpPr>
        <p:sp>
          <p:nvSpPr>
            <p:cNvPr id="56" name="Rectangle 55"/>
            <p:cNvSpPr/>
            <p:nvPr/>
          </p:nvSpPr>
          <p:spPr>
            <a:xfrm flipV="1">
              <a:off x="1652620" y="3277719"/>
              <a:ext cx="1217582" cy="914400"/>
            </a:xfrm>
            <a:prstGeom prst="rect">
              <a:avLst/>
            </a:prstGeom>
            <a:gradFill flip="none" rotWithShape="1">
              <a:gsLst>
                <a:gs pos="0">
                  <a:schemeClr val="accent1">
                    <a:tint val="100000"/>
                    <a:shade val="100000"/>
                    <a:satMod val="130000"/>
                    <a:alpha val="40000"/>
                  </a:schemeClr>
                </a:gs>
                <a:gs pos="100000">
                  <a:schemeClr val="accent1">
                    <a:tint val="50000"/>
                    <a:shade val="100000"/>
                    <a:satMod val="350000"/>
                    <a:alpha val="4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2870202" y="2340702"/>
              <a:ext cx="1269997" cy="914400"/>
            </a:xfrm>
            <a:prstGeom prst="rect">
              <a:avLst/>
            </a:prstGeom>
            <a:gradFill flip="none" rotWithShape="1">
              <a:gsLst>
                <a:gs pos="0">
                  <a:schemeClr val="accent1">
                    <a:tint val="100000"/>
                    <a:shade val="100000"/>
                    <a:satMod val="130000"/>
                    <a:alpha val="40000"/>
                  </a:schemeClr>
                </a:gs>
                <a:gs pos="100000">
                  <a:schemeClr val="accent1">
                    <a:tint val="50000"/>
                    <a:shade val="100000"/>
                    <a:satMod val="350000"/>
                    <a:alpha val="4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p:cNvSpPr/>
            <p:nvPr/>
          </p:nvSpPr>
          <p:spPr>
            <a:xfrm>
              <a:off x="915922" y="2350505"/>
              <a:ext cx="719766" cy="914400"/>
            </a:xfrm>
            <a:prstGeom prst="rect">
              <a:avLst/>
            </a:prstGeom>
            <a:gradFill flip="none" rotWithShape="1">
              <a:gsLst>
                <a:gs pos="0">
                  <a:schemeClr val="accent1">
                    <a:tint val="100000"/>
                    <a:shade val="100000"/>
                    <a:satMod val="130000"/>
                    <a:alpha val="40000"/>
                  </a:schemeClr>
                </a:gs>
                <a:gs pos="100000">
                  <a:schemeClr val="accent1">
                    <a:tint val="50000"/>
                    <a:shade val="100000"/>
                    <a:satMod val="350000"/>
                    <a:alpha val="4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p:cNvSpPr/>
            <p:nvPr/>
          </p:nvSpPr>
          <p:spPr>
            <a:xfrm flipV="1">
              <a:off x="4144431" y="3284950"/>
              <a:ext cx="1274235" cy="914400"/>
            </a:xfrm>
            <a:prstGeom prst="rect">
              <a:avLst/>
            </a:prstGeom>
            <a:gradFill flip="none" rotWithShape="1">
              <a:gsLst>
                <a:gs pos="0">
                  <a:schemeClr val="accent1">
                    <a:tint val="100000"/>
                    <a:shade val="100000"/>
                    <a:satMod val="130000"/>
                    <a:alpha val="40000"/>
                  </a:schemeClr>
                </a:gs>
                <a:gs pos="100000">
                  <a:schemeClr val="accent1">
                    <a:tint val="50000"/>
                    <a:shade val="100000"/>
                    <a:satMod val="350000"/>
                    <a:alpha val="4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5418666" y="2350506"/>
              <a:ext cx="778398" cy="914400"/>
            </a:xfrm>
            <a:prstGeom prst="rect">
              <a:avLst/>
            </a:prstGeom>
            <a:gradFill flip="none" rotWithShape="1">
              <a:gsLst>
                <a:gs pos="0">
                  <a:schemeClr val="accent1">
                    <a:tint val="100000"/>
                    <a:shade val="100000"/>
                    <a:satMod val="130000"/>
                    <a:alpha val="40000"/>
                  </a:schemeClr>
                </a:gs>
                <a:gs pos="100000">
                  <a:schemeClr val="accent1">
                    <a:tint val="50000"/>
                    <a:shade val="100000"/>
                    <a:satMod val="350000"/>
                    <a:alpha val="40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8" name="Group 107"/>
          <p:cNvGrpSpPr/>
          <p:nvPr/>
        </p:nvGrpSpPr>
        <p:grpSpPr>
          <a:xfrm>
            <a:off x="1" y="2356079"/>
            <a:ext cx="6586038" cy="1859149"/>
            <a:chOff x="7840" y="2359845"/>
            <a:chExt cx="6586038" cy="1859149"/>
          </a:xfrm>
        </p:grpSpPr>
        <p:sp>
          <p:nvSpPr>
            <p:cNvPr id="6" name="Text Box 6"/>
            <p:cNvSpPr txBox="1">
              <a:spLocks noChangeArrowheads="1"/>
            </p:cNvSpPr>
            <p:nvPr/>
          </p:nvSpPr>
          <p:spPr bwMode="auto">
            <a:xfrm>
              <a:off x="7840" y="3285654"/>
              <a:ext cx="722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sz="2400" dirty="0" err="1">
                  <a:latin typeface="+mn-lt"/>
                </a:rPr>
                <a:t>B</a:t>
              </a:r>
              <a:r>
                <a:rPr lang="en-US" sz="2400" baseline="-25000" dirty="0" err="1">
                  <a:latin typeface="+mn-lt"/>
                </a:rPr>
                <a:t>z</a:t>
              </a:r>
              <a:r>
                <a:rPr lang="en-US" sz="2400" dirty="0" err="1">
                  <a:latin typeface="+mn-lt"/>
                </a:rPr>
                <a:t>(t</a:t>
              </a:r>
              <a:r>
                <a:rPr lang="en-US" sz="2400" dirty="0">
                  <a:latin typeface="+mn-lt"/>
                </a:rPr>
                <a:t>)</a:t>
              </a:r>
            </a:p>
          </p:txBody>
        </p:sp>
        <p:grpSp>
          <p:nvGrpSpPr>
            <p:cNvPr id="107" name="Group 106"/>
            <p:cNvGrpSpPr/>
            <p:nvPr/>
          </p:nvGrpSpPr>
          <p:grpSpPr>
            <a:xfrm>
              <a:off x="196080" y="2359845"/>
              <a:ext cx="6397798" cy="1859149"/>
              <a:chOff x="196080" y="2359845"/>
              <a:chExt cx="6397798" cy="1859149"/>
            </a:xfrm>
          </p:grpSpPr>
          <p:pic>
            <p:nvPicPr>
              <p:cNvPr id="5" name="Picture 5"/>
              <p:cNvPicPr>
                <a:picLocks noChangeAspect="1" noChangeArrowheads="1"/>
              </p:cNvPicPr>
              <p:nvPr/>
            </p:nvPicPr>
            <p:blipFill>
              <a:blip r:embed="rId16">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96080" y="2366381"/>
                <a:ext cx="5379645"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Picture 5"/>
              <p:cNvPicPr>
                <a:picLocks noChangeAspect="1" noChangeArrowheads="1"/>
              </p:cNvPicPr>
              <p:nvPr/>
            </p:nvPicPr>
            <p:blipFill>
              <a:blip r:embed="rId16">
                <a:clrChange>
                  <a:clrFrom>
                    <a:srgbClr val="FFFFFE"/>
                  </a:clrFrom>
                  <a:clrTo>
                    <a:srgbClr val="FFFFFE">
                      <a:alpha val="0"/>
                    </a:srgbClr>
                  </a:clrTo>
                </a:clrChange>
                <a:extLst>
                  <a:ext uri="{28A0092B-C50C-407E-A947-70E740481C1C}">
                    <a14:useLocalDpi xmlns:a14="http://schemas.microsoft.com/office/drawing/2010/main" val="0"/>
                  </a:ext>
                </a:extLst>
              </a:blip>
              <a:srcRect l="49866" r="27847"/>
              <a:stretch>
                <a:fillRect/>
              </a:stretch>
            </p:blipFill>
            <p:spPr bwMode="auto">
              <a:xfrm>
                <a:off x="5434367" y="2359845"/>
                <a:ext cx="1159511"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4" name="TextBox 63"/>
          <p:cNvSpPr txBox="1"/>
          <p:nvPr/>
        </p:nvSpPr>
        <p:spPr>
          <a:xfrm rot="20206421">
            <a:off x="805478" y="2169707"/>
            <a:ext cx="6930867" cy="1231106"/>
          </a:xfrm>
          <a:prstGeom prst="rect">
            <a:avLst/>
          </a:prstGeom>
          <a:solidFill>
            <a:srgbClr val="FFFFFF"/>
          </a:solidFill>
        </p:spPr>
        <p:txBody>
          <a:bodyPr wrap="square" rtlCol="0">
            <a:spAutoFit/>
          </a:bodyPr>
          <a:lstStyle/>
          <a:p>
            <a:r>
              <a:rPr lang="en-US" sz="2000" b="1" dirty="0" smtClean="0">
                <a:solidFill>
                  <a:srgbClr val="984807"/>
                </a:solidFill>
              </a:rPr>
              <a:t>Recently used to image NMR signals with ~10 nm resolution </a:t>
            </a:r>
          </a:p>
          <a:p>
            <a:r>
              <a:rPr lang="en-US" dirty="0" err="1" smtClean="0">
                <a:solidFill>
                  <a:srgbClr val="984807"/>
                </a:solidFill>
              </a:rPr>
              <a:t>DeVience</a:t>
            </a:r>
            <a:r>
              <a:rPr lang="en-US" dirty="0" smtClean="0">
                <a:solidFill>
                  <a:srgbClr val="984807"/>
                </a:solidFill>
              </a:rPr>
              <a:t> et al. Nat Nano. 2015 (Harvard)</a:t>
            </a:r>
          </a:p>
          <a:p>
            <a:r>
              <a:rPr lang="en-US" dirty="0" err="1" smtClean="0">
                <a:solidFill>
                  <a:srgbClr val="984807"/>
                </a:solidFill>
              </a:rPr>
              <a:t>Haberle</a:t>
            </a:r>
            <a:r>
              <a:rPr lang="en-US" dirty="0" smtClean="0">
                <a:solidFill>
                  <a:srgbClr val="984807"/>
                </a:solidFill>
              </a:rPr>
              <a:t> et al. Nat. Nano. 2015 (Stuttgart)</a:t>
            </a:r>
          </a:p>
          <a:p>
            <a:r>
              <a:rPr lang="en-US" dirty="0" err="1" smtClean="0">
                <a:solidFill>
                  <a:srgbClr val="984807"/>
                </a:solidFill>
              </a:rPr>
              <a:t>Rugar</a:t>
            </a:r>
            <a:r>
              <a:rPr lang="en-US" dirty="0" smtClean="0">
                <a:solidFill>
                  <a:srgbClr val="984807"/>
                </a:solidFill>
              </a:rPr>
              <a:t> et al. Nat. Nano. 2015 (IBM &amp; Chicago)</a:t>
            </a:r>
          </a:p>
        </p:txBody>
      </p:sp>
    </p:spTree>
    <p:custDataLst>
      <p:tags r:id="rId2"/>
    </p:custDataLst>
    <p:extLst>
      <p:ext uri="{BB962C8B-B14F-4D97-AF65-F5344CB8AC3E}">
        <p14:creationId xmlns:p14="http://schemas.microsoft.com/office/powerpoint/2010/main" val="23633633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30" grpId="0"/>
      <p:bldP spid="31" grpId="0"/>
      <p:bldP spid="36" grpId="0"/>
      <p:bldP spid="6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1"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AC </a:t>
            </a:r>
            <a:r>
              <a:rPr lang="en-US" sz="2800" b="1" dirty="0" err="1" smtClean="0">
                <a:solidFill>
                  <a:schemeClr val="bg1"/>
                </a:solidFill>
              </a:rPr>
              <a:t>magnetometry</a:t>
            </a:r>
            <a:endParaRPr lang="en-US" sz="2800" b="1" dirty="0">
              <a:solidFill>
                <a:schemeClr val="bg1"/>
              </a:solidFill>
            </a:endParaRPr>
          </a:p>
        </p:txBody>
      </p:sp>
      <p:graphicFrame>
        <p:nvGraphicFramePr>
          <p:cNvPr id="82952" name="Object 8"/>
          <p:cNvGraphicFramePr>
            <a:graphicFrameLocks noChangeAspect="1"/>
          </p:cNvGraphicFramePr>
          <p:nvPr/>
        </p:nvGraphicFramePr>
        <p:xfrm>
          <a:off x="443368" y="1394982"/>
          <a:ext cx="2386013" cy="890587"/>
        </p:xfrm>
        <a:graphic>
          <a:graphicData uri="http://schemas.openxmlformats.org/presentationml/2006/ole">
            <mc:AlternateContent xmlns:mc="http://schemas.openxmlformats.org/markup-compatibility/2006">
              <mc:Choice xmlns:v="urn:schemas-microsoft-com:vml" Requires="v">
                <p:oleObj spid="_x0000_s82979" name="Equation" r:id="rId5" imgW="1155700" imgH="431800" progId="Equation.3">
                  <p:embed/>
                </p:oleObj>
              </mc:Choice>
              <mc:Fallback>
                <p:oleObj name="Equation" r:id="rId5" imgW="1155700" imgH="431800" progId="Equation.3">
                  <p:embed/>
                  <p:pic>
                    <p:nvPicPr>
                      <p:cNvPr id="0"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368" y="1394982"/>
                        <a:ext cx="2386013" cy="890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5" name="TextBox 64"/>
          <p:cNvSpPr txBox="1"/>
          <p:nvPr/>
        </p:nvSpPr>
        <p:spPr>
          <a:xfrm>
            <a:off x="882243" y="771147"/>
            <a:ext cx="1624438" cy="369332"/>
          </a:xfrm>
          <a:prstGeom prst="rect">
            <a:avLst/>
          </a:prstGeom>
          <a:noFill/>
        </p:spPr>
        <p:txBody>
          <a:bodyPr wrap="none" rtlCol="0">
            <a:spAutoFit/>
          </a:bodyPr>
          <a:lstStyle/>
          <a:p>
            <a:r>
              <a:rPr lang="en-US" b="1" dirty="0" smtClean="0">
                <a:solidFill>
                  <a:srgbClr val="000090"/>
                </a:solidFill>
              </a:rPr>
              <a:t>How sensitive? </a:t>
            </a:r>
            <a:endParaRPr lang="en-US" b="1" dirty="0">
              <a:solidFill>
                <a:srgbClr val="000090"/>
              </a:solidFill>
            </a:endParaRPr>
          </a:p>
        </p:txBody>
      </p:sp>
      <p:sp>
        <p:nvSpPr>
          <p:cNvPr id="66" name="Text Box 57"/>
          <p:cNvSpPr txBox="1">
            <a:spLocks noChangeArrowheads="1"/>
          </p:cNvSpPr>
          <p:nvPr/>
        </p:nvSpPr>
        <p:spPr bwMode="auto">
          <a:xfrm>
            <a:off x="733973" y="2563224"/>
            <a:ext cx="25067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charset="0"/>
                <a:ea typeface="ＭＳ Ｐゴシック" charset="0"/>
                <a:cs typeface="ＭＳ Ｐゴシック" charset="0"/>
              </a:defRPr>
            </a:lvl1pPr>
            <a:lvl2pPr marL="37931725" indent="-37474525">
              <a:defRPr sz="2000">
                <a:solidFill>
                  <a:schemeClr val="tx1"/>
                </a:solidFill>
                <a:latin typeface="Times New Roman" charset="0"/>
                <a:ea typeface="ＭＳ Ｐゴシック" charset="0"/>
              </a:defRPr>
            </a:lvl2pPr>
            <a:lvl3pPr>
              <a:defRPr sz="20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marL="457200" eaLnBrk="0" fontAlgn="base" hangingPunct="0">
              <a:spcBef>
                <a:spcPct val="0"/>
              </a:spcBef>
              <a:spcAft>
                <a:spcPct val="0"/>
              </a:spcAft>
              <a:defRPr sz="2000">
                <a:solidFill>
                  <a:schemeClr val="tx1"/>
                </a:solidFill>
                <a:latin typeface="Times New Roman" charset="0"/>
                <a:ea typeface="ＭＳ Ｐゴシック" charset="0"/>
              </a:defRPr>
            </a:lvl6pPr>
            <a:lvl7pPr marL="914400" eaLnBrk="0" fontAlgn="base" hangingPunct="0">
              <a:spcBef>
                <a:spcPct val="0"/>
              </a:spcBef>
              <a:spcAft>
                <a:spcPct val="0"/>
              </a:spcAft>
              <a:defRPr sz="2000">
                <a:solidFill>
                  <a:schemeClr val="tx1"/>
                </a:solidFill>
                <a:latin typeface="Times New Roman" charset="0"/>
                <a:ea typeface="ＭＳ Ｐゴシック" charset="0"/>
              </a:defRPr>
            </a:lvl7pPr>
            <a:lvl8pPr marL="1371600" eaLnBrk="0" fontAlgn="base" hangingPunct="0">
              <a:spcBef>
                <a:spcPct val="0"/>
              </a:spcBef>
              <a:spcAft>
                <a:spcPct val="0"/>
              </a:spcAft>
              <a:defRPr sz="2000">
                <a:solidFill>
                  <a:schemeClr val="tx1"/>
                </a:solidFill>
                <a:latin typeface="Times New Roman" charset="0"/>
                <a:ea typeface="ＭＳ Ｐゴシック" charset="0"/>
              </a:defRPr>
            </a:lvl8pPr>
            <a:lvl9pPr marL="1828800" eaLnBrk="0" fontAlgn="base" hangingPunct="0">
              <a:spcBef>
                <a:spcPct val="0"/>
              </a:spcBef>
              <a:spcAft>
                <a:spcPct val="0"/>
              </a:spcAft>
              <a:defRPr sz="2000">
                <a:solidFill>
                  <a:schemeClr val="tx1"/>
                </a:solidFill>
                <a:latin typeface="Times New Roman" charset="0"/>
                <a:ea typeface="ＭＳ Ｐゴシック" charset="0"/>
              </a:defRPr>
            </a:lvl9pPr>
          </a:lstStyle>
          <a:p>
            <a:r>
              <a:rPr lang="en-US" dirty="0" smtClean="0">
                <a:latin typeface="+mn-lt"/>
              </a:rPr>
              <a:t>~ few </a:t>
            </a:r>
            <a:r>
              <a:rPr lang="en-US" dirty="0" err="1" smtClean="0">
                <a:latin typeface="+mn-lt"/>
                <a:sym typeface="Symbol" charset="0"/>
              </a:rPr>
              <a:t>nT</a:t>
            </a:r>
            <a:r>
              <a:rPr lang="en-US" dirty="0" err="1">
                <a:latin typeface="+mn-lt"/>
              </a:rPr>
              <a:t>/</a:t>
            </a:r>
            <a:r>
              <a:rPr lang="en-US" dirty="0" err="1">
                <a:latin typeface="+mn-lt"/>
                <a:sym typeface="Symbol" charset="0"/>
              </a:rPr>
              <a:t>Hz</a:t>
            </a:r>
            <a:r>
              <a:rPr lang="en-US" dirty="0">
                <a:latin typeface="+mn-lt"/>
                <a:sym typeface="Symbol" charset="0"/>
              </a:rPr>
              <a:t> per </a:t>
            </a:r>
            <a:r>
              <a:rPr lang="en-US" dirty="0" smtClean="0">
                <a:latin typeface="+mn-lt"/>
                <a:sym typeface="Symbol" charset="0"/>
              </a:rPr>
              <a:t>NV under good conditions</a:t>
            </a:r>
            <a:endParaRPr lang="en-US" dirty="0">
              <a:latin typeface="+mn-lt"/>
              <a:sym typeface="Symbol" charset="0"/>
            </a:endParaRPr>
          </a:p>
        </p:txBody>
      </p:sp>
      <p:sp>
        <p:nvSpPr>
          <p:cNvPr id="71" name="TextBox 70"/>
          <p:cNvSpPr txBox="1"/>
          <p:nvPr/>
        </p:nvSpPr>
        <p:spPr>
          <a:xfrm>
            <a:off x="724981" y="3298518"/>
            <a:ext cx="2826374" cy="830997"/>
          </a:xfrm>
          <a:prstGeom prst="rect">
            <a:avLst/>
          </a:prstGeom>
          <a:noFill/>
        </p:spPr>
        <p:txBody>
          <a:bodyPr wrap="square" rtlCol="0">
            <a:spAutoFit/>
          </a:bodyPr>
          <a:lstStyle/>
          <a:p>
            <a:r>
              <a:rPr lang="en-US" dirty="0" smtClean="0"/>
              <a:t>18 </a:t>
            </a:r>
            <a:r>
              <a:rPr lang="en-US" dirty="0" err="1" smtClean="0"/>
              <a:t>nT/</a:t>
            </a:r>
            <a:r>
              <a:rPr lang="en-US" dirty="0" err="1" smtClean="0">
                <a:sym typeface="Symbol" charset="0"/>
              </a:rPr>
              <a:t>Hz</a:t>
            </a:r>
            <a:r>
              <a:rPr lang="en-US" dirty="0" smtClean="0">
                <a:sym typeface="Symbol" charset="0"/>
              </a:rPr>
              <a:t> (measured, single NV, MHz frequencies)</a:t>
            </a:r>
          </a:p>
          <a:p>
            <a:r>
              <a:rPr lang="en-US" sz="1200" dirty="0" err="1" smtClean="0">
                <a:sym typeface="Symbol" charset="0"/>
              </a:rPr>
              <a:t>Grinolds</a:t>
            </a:r>
            <a:r>
              <a:rPr lang="en-US" sz="1200" dirty="0" smtClean="0">
                <a:sym typeface="Symbol" charset="0"/>
              </a:rPr>
              <a:t> et al. 2013 Nat. Phys.</a:t>
            </a:r>
            <a:endParaRPr lang="en-US" sz="1200" dirty="0"/>
          </a:p>
        </p:txBody>
      </p:sp>
      <p:pic>
        <p:nvPicPr>
          <p:cNvPr id="74" name="Picture 73"/>
          <p:cNvPicPr>
            <a:picLocks noChangeAspect="1"/>
          </p:cNvPicPr>
          <p:nvPr/>
        </p:nvPicPr>
        <p:blipFill>
          <a:blip r:embed="rId7"/>
          <a:stretch>
            <a:fillRect/>
          </a:stretch>
        </p:blipFill>
        <p:spPr>
          <a:xfrm>
            <a:off x="3551355" y="1200938"/>
            <a:ext cx="5144678" cy="3921079"/>
          </a:xfrm>
          <a:prstGeom prst="rect">
            <a:avLst/>
          </a:prstGeom>
        </p:spPr>
      </p:pic>
      <p:sp>
        <p:nvSpPr>
          <p:cNvPr id="90" name="TextBox 89"/>
          <p:cNvSpPr txBox="1"/>
          <p:nvPr/>
        </p:nvSpPr>
        <p:spPr>
          <a:xfrm>
            <a:off x="7397029" y="4595597"/>
            <a:ext cx="1182752" cy="461665"/>
          </a:xfrm>
          <a:prstGeom prst="rect">
            <a:avLst/>
          </a:prstGeom>
          <a:noFill/>
        </p:spPr>
        <p:txBody>
          <a:bodyPr wrap="square" rtlCol="0">
            <a:spAutoFit/>
          </a:bodyPr>
          <a:lstStyle/>
          <a:p>
            <a:r>
              <a:rPr lang="en-US" sz="1200" dirty="0" err="1" smtClean="0"/>
              <a:t>Degen</a:t>
            </a:r>
            <a:r>
              <a:rPr lang="en-US" sz="1200" dirty="0" smtClean="0"/>
              <a:t> 2008 Nature </a:t>
            </a:r>
            <a:r>
              <a:rPr lang="en-US" sz="1200" dirty="0" err="1" smtClean="0"/>
              <a:t>Nano</a:t>
            </a:r>
            <a:endParaRPr lang="en-US" sz="1200" dirty="0"/>
          </a:p>
        </p:txBody>
      </p:sp>
      <p:sp>
        <p:nvSpPr>
          <p:cNvPr id="91" name="Oval 90"/>
          <p:cNvSpPr/>
          <p:nvPr/>
        </p:nvSpPr>
        <p:spPr>
          <a:xfrm rot="2317851">
            <a:off x="5873328" y="3978454"/>
            <a:ext cx="865061" cy="302119"/>
          </a:xfrm>
          <a:prstGeom prst="ellipse">
            <a:avLst/>
          </a:prstGeom>
          <a:solidFill>
            <a:srgbClr val="CC0A20"/>
          </a:solidFill>
          <a:ln>
            <a:solidFill>
              <a:srgbClr val="CC0A2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TextBox 92"/>
          <p:cNvSpPr txBox="1"/>
          <p:nvPr/>
        </p:nvSpPr>
        <p:spPr>
          <a:xfrm>
            <a:off x="882243" y="5550556"/>
            <a:ext cx="7549663" cy="461665"/>
          </a:xfrm>
          <a:prstGeom prst="rect">
            <a:avLst/>
          </a:prstGeom>
          <a:noFill/>
        </p:spPr>
        <p:txBody>
          <a:bodyPr wrap="none" rtlCol="0">
            <a:spAutoFit/>
          </a:bodyPr>
          <a:lstStyle/>
          <a:p>
            <a:r>
              <a:rPr lang="en-US" sz="2400" b="1" dirty="0" smtClean="0">
                <a:solidFill>
                  <a:schemeClr val="accent2">
                    <a:lumMod val="75000"/>
                  </a:schemeClr>
                </a:solidFill>
              </a:rPr>
              <a:t>A unique combination of spatial resolution and sensitivity</a:t>
            </a:r>
            <a:endParaRPr lang="en-US" sz="2400" b="1" dirty="0">
              <a:solidFill>
                <a:schemeClr val="accent2">
                  <a:lumMod val="75000"/>
                </a:schemeClr>
              </a:solidFill>
            </a:endParaRPr>
          </a:p>
        </p:txBody>
      </p:sp>
    </p:spTree>
    <p:custDataLst>
      <p:tags r:id="rId2"/>
    </p:custDataLst>
    <p:extLst>
      <p:ext uri="{BB962C8B-B14F-4D97-AF65-F5344CB8AC3E}">
        <p14:creationId xmlns:p14="http://schemas.microsoft.com/office/powerpoint/2010/main" val="23633633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animBg="1"/>
      <p:bldP spid="9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Group 96"/>
          <p:cNvGrpSpPr/>
          <p:nvPr/>
        </p:nvGrpSpPr>
        <p:grpSpPr>
          <a:xfrm>
            <a:off x="405110" y="881920"/>
            <a:ext cx="2131211" cy="2100346"/>
            <a:chOff x="3611204" y="952224"/>
            <a:chExt cx="2817792" cy="2708526"/>
          </a:xfrm>
        </p:grpSpPr>
        <p:grpSp>
          <p:nvGrpSpPr>
            <p:cNvPr id="98" name="Group 198"/>
            <p:cNvGrpSpPr/>
            <p:nvPr/>
          </p:nvGrpSpPr>
          <p:grpSpPr>
            <a:xfrm>
              <a:off x="3611683" y="952224"/>
              <a:ext cx="2817313" cy="2702865"/>
              <a:chOff x="4899710" y="726135"/>
              <a:chExt cx="2817313" cy="2702865"/>
            </a:xfrm>
          </p:grpSpPr>
          <p:cxnSp>
            <p:nvCxnSpPr>
              <p:cNvPr id="136" name="Straight Connector 135"/>
              <p:cNvCxnSpPr/>
              <p:nvPr/>
            </p:nvCxnSpPr>
            <p:spPr>
              <a:xfrm flipH="1" flipV="1">
                <a:off x="6134375" y="2247691"/>
                <a:ext cx="474219" cy="269435"/>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7" name="Oval 136"/>
              <p:cNvSpPr/>
              <p:nvPr/>
            </p:nvSpPr>
            <p:spPr>
              <a:xfrm flipH="1">
                <a:off x="7412582" y="1629785"/>
                <a:ext cx="304441" cy="2940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38" name="Straight Connector 137"/>
              <p:cNvCxnSpPr/>
              <p:nvPr/>
            </p:nvCxnSpPr>
            <p:spPr>
              <a:xfrm rot="10800000">
                <a:off x="6963093" y="1349378"/>
                <a:ext cx="575639" cy="409967"/>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9" name="Oval 138"/>
              <p:cNvSpPr/>
              <p:nvPr/>
            </p:nvSpPr>
            <p:spPr>
              <a:xfrm flipH="1">
                <a:off x="5172775" y="771047"/>
                <a:ext cx="291204" cy="2812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0" name="Oval 139"/>
              <p:cNvSpPr/>
              <p:nvPr/>
            </p:nvSpPr>
            <p:spPr>
              <a:xfrm flipH="1">
                <a:off x="6872037" y="1234663"/>
                <a:ext cx="330914" cy="3195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1" name="Oval 140"/>
              <p:cNvSpPr/>
              <p:nvPr/>
            </p:nvSpPr>
            <p:spPr>
              <a:xfrm flipH="1">
                <a:off x="6594179" y="726135"/>
                <a:ext cx="300273" cy="2959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2" name="Oval 141"/>
              <p:cNvSpPr/>
              <p:nvPr/>
            </p:nvSpPr>
            <p:spPr>
              <a:xfrm flipH="1">
                <a:off x="7303422" y="762696"/>
                <a:ext cx="370624" cy="3589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3" name="Oval 142"/>
              <p:cNvSpPr/>
              <p:nvPr/>
            </p:nvSpPr>
            <p:spPr>
              <a:xfrm flipH="1">
                <a:off x="6927927" y="2193534"/>
                <a:ext cx="423570" cy="4090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44" name="Oval 143"/>
              <p:cNvSpPr/>
              <p:nvPr/>
            </p:nvSpPr>
            <p:spPr>
              <a:xfrm flipH="1">
                <a:off x="5787376" y="1554237"/>
                <a:ext cx="220609" cy="22181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5" name="Oval 144"/>
              <p:cNvSpPr/>
              <p:nvPr/>
            </p:nvSpPr>
            <p:spPr>
              <a:xfrm flipH="1">
                <a:off x="6559510" y="2422801"/>
                <a:ext cx="220609" cy="22181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46" name="Straight Connector 13"/>
              <p:cNvCxnSpPr>
                <a:stCxn id="142" idx="5"/>
              </p:cNvCxnSpPr>
              <p:nvPr/>
            </p:nvCxnSpPr>
            <p:spPr>
              <a:xfrm rot="5400000">
                <a:off x="7107754" y="1072940"/>
                <a:ext cx="253787" cy="246103"/>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rot="16200000" flipV="1">
                <a:off x="6651322" y="971240"/>
                <a:ext cx="378610" cy="201462"/>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8" name="Oval 147"/>
              <p:cNvSpPr/>
              <p:nvPr/>
            </p:nvSpPr>
            <p:spPr>
              <a:xfrm flipH="1">
                <a:off x="6521758" y="2517126"/>
                <a:ext cx="344149" cy="3323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49" name="Straight Connector 148"/>
              <p:cNvCxnSpPr/>
              <p:nvPr/>
            </p:nvCxnSpPr>
            <p:spPr>
              <a:xfrm flipH="1">
                <a:off x="6752152" y="2491235"/>
                <a:ext cx="201464" cy="160995"/>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0" name="Oval 149"/>
              <p:cNvSpPr/>
              <p:nvPr/>
            </p:nvSpPr>
            <p:spPr>
              <a:xfrm flipH="1">
                <a:off x="7201361" y="2915902"/>
                <a:ext cx="300273" cy="2959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51" name="Straight Connector 150"/>
              <p:cNvCxnSpPr/>
              <p:nvPr/>
            </p:nvCxnSpPr>
            <p:spPr>
              <a:xfrm flipH="1" flipV="1">
                <a:off x="6829203" y="2781185"/>
                <a:ext cx="474219" cy="269435"/>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rot="10800000" flipV="1">
                <a:off x="6055485" y="2736159"/>
                <a:ext cx="559946" cy="537927"/>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3" name="Oval 21"/>
              <p:cNvSpPr/>
              <p:nvPr/>
            </p:nvSpPr>
            <p:spPr>
              <a:xfrm flipH="1">
                <a:off x="5958612" y="2094769"/>
                <a:ext cx="291204" cy="2812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54" name="Straight Connector 22"/>
              <p:cNvCxnSpPr/>
              <p:nvPr/>
            </p:nvCxnSpPr>
            <p:spPr>
              <a:xfrm flipH="1">
                <a:off x="5519268" y="2281099"/>
                <a:ext cx="536217" cy="47205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5" name="Oval 23"/>
              <p:cNvSpPr/>
              <p:nvPr/>
            </p:nvSpPr>
            <p:spPr>
              <a:xfrm flipH="1">
                <a:off x="5414381" y="2539595"/>
                <a:ext cx="291204" cy="2812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56" name="Straight Connector 24"/>
              <p:cNvCxnSpPr/>
              <p:nvPr/>
            </p:nvCxnSpPr>
            <p:spPr>
              <a:xfrm rot="16200000" flipV="1">
                <a:off x="5783291" y="1831261"/>
                <a:ext cx="390445" cy="16166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7" name="Straight Connector 30"/>
              <p:cNvCxnSpPr/>
              <p:nvPr/>
            </p:nvCxnSpPr>
            <p:spPr>
              <a:xfrm rot="16200000" flipV="1">
                <a:off x="5225712" y="1018142"/>
                <a:ext cx="453775" cy="26844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8" name="Oval 34"/>
              <p:cNvSpPr/>
              <p:nvPr/>
            </p:nvSpPr>
            <p:spPr>
              <a:xfrm flipH="1">
                <a:off x="5481030" y="1341183"/>
                <a:ext cx="330914" cy="3195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59" name="Straight Connector 35"/>
              <p:cNvCxnSpPr/>
              <p:nvPr/>
            </p:nvCxnSpPr>
            <p:spPr>
              <a:xfrm rot="5400000">
                <a:off x="5574608" y="1165152"/>
                <a:ext cx="380682" cy="176735"/>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0" name="Straight Connector 36"/>
              <p:cNvCxnSpPr/>
              <p:nvPr/>
            </p:nvCxnSpPr>
            <p:spPr>
              <a:xfrm flipH="1">
                <a:off x="5007561" y="1582074"/>
                <a:ext cx="536217" cy="43967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1" name="Oval 37"/>
              <p:cNvSpPr/>
              <p:nvPr/>
            </p:nvSpPr>
            <p:spPr>
              <a:xfrm flipH="1">
                <a:off x="5685895" y="825608"/>
                <a:ext cx="423570" cy="4090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62" name="Oval 38"/>
              <p:cNvSpPr/>
              <p:nvPr/>
            </p:nvSpPr>
            <p:spPr>
              <a:xfrm flipH="1">
                <a:off x="4899710" y="1796976"/>
                <a:ext cx="344149" cy="3323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63" name="Oval 39"/>
              <p:cNvSpPr/>
              <p:nvPr/>
            </p:nvSpPr>
            <p:spPr>
              <a:xfrm flipH="1">
                <a:off x="5862761" y="3070026"/>
                <a:ext cx="370624" cy="3589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64" name="Straight Connector 22"/>
              <p:cNvCxnSpPr/>
              <p:nvPr/>
            </p:nvCxnSpPr>
            <p:spPr>
              <a:xfrm flipH="1">
                <a:off x="6428996" y="1424731"/>
                <a:ext cx="536217" cy="47205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rot="5400000">
                <a:off x="6127702" y="1945175"/>
                <a:ext cx="244228" cy="20146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6" name="Oval 165"/>
              <p:cNvSpPr/>
              <p:nvPr/>
            </p:nvSpPr>
            <p:spPr>
              <a:xfrm flipH="1">
                <a:off x="6201783" y="1699793"/>
                <a:ext cx="423570" cy="4090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cxnSp>
            <p:nvCxnSpPr>
              <p:cNvPr id="167" name="Straight Connector 24"/>
              <p:cNvCxnSpPr/>
              <p:nvPr/>
            </p:nvCxnSpPr>
            <p:spPr>
              <a:xfrm rot="16200000" flipV="1">
                <a:off x="6307302" y="2168903"/>
                <a:ext cx="513583" cy="17521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flipH="1" flipV="1">
                <a:off x="5788932" y="1568994"/>
                <a:ext cx="474219" cy="269435"/>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99" name="Group 98"/>
            <p:cNvGrpSpPr/>
            <p:nvPr/>
          </p:nvGrpSpPr>
          <p:grpSpPr>
            <a:xfrm flipH="1">
              <a:off x="3611204" y="957885"/>
              <a:ext cx="2817313" cy="2702865"/>
              <a:chOff x="643411" y="1164471"/>
              <a:chExt cx="1946238" cy="1933434"/>
            </a:xfrm>
          </p:grpSpPr>
          <p:sp>
            <p:nvSpPr>
              <p:cNvPr id="101" name="Oval 100"/>
              <p:cNvSpPr/>
              <p:nvPr/>
            </p:nvSpPr>
            <p:spPr>
              <a:xfrm>
                <a:off x="643411" y="1810877"/>
                <a:ext cx="210312" cy="2103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02" name="Straight Connector 101"/>
              <p:cNvCxnSpPr/>
              <p:nvPr/>
            </p:nvCxnSpPr>
            <p:spPr>
              <a:xfrm rot="10800000" flipH="1">
                <a:off x="766577" y="1610294"/>
                <a:ext cx="397659" cy="29326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3" name="Oval 102"/>
              <p:cNvSpPr/>
              <p:nvPr/>
            </p:nvSpPr>
            <p:spPr>
              <a:xfrm>
                <a:off x="2199844" y="1196598"/>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04" name="Oval 103"/>
              <p:cNvSpPr/>
              <p:nvPr/>
            </p:nvSpPr>
            <p:spPr>
              <a:xfrm>
                <a:off x="998539" y="152823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05" name="Oval 104"/>
              <p:cNvSpPr/>
              <p:nvPr/>
            </p:nvSpPr>
            <p:spPr>
              <a:xfrm>
                <a:off x="1211654" y="1164471"/>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06" name="Oval 105"/>
              <p:cNvSpPr/>
              <p:nvPr/>
            </p:nvSpPr>
            <p:spPr>
              <a:xfrm>
                <a:off x="673100" y="1190624"/>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07" name="Oval 106"/>
              <p:cNvSpPr/>
              <p:nvPr/>
            </p:nvSpPr>
            <p:spPr>
              <a:xfrm>
                <a:off x="895921" y="2214142"/>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08" name="Oval 107"/>
              <p:cNvSpPr/>
              <p:nvPr/>
            </p:nvSpPr>
            <p:spPr>
              <a:xfrm>
                <a:off x="1824037" y="1756835"/>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09" name="Oval 108"/>
              <p:cNvSpPr/>
              <p:nvPr/>
            </p:nvSpPr>
            <p:spPr>
              <a:xfrm>
                <a:off x="1290637" y="2378143"/>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10" name="Straight Connector 13"/>
              <p:cNvCxnSpPr>
                <a:stCxn id="106" idx="5"/>
              </p:cNvCxnSpPr>
              <p:nvPr/>
            </p:nvCxnSpPr>
            <p:spPr>
              <a:xfrm rot="16200000" flipH="1">
                <a:off x="885872" y="1415567"/>
                <a:ext cx="181541" cy="1700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5400000" flipH="1" flipV="1">
                <a:off x="1113422" y="1342271"/>
                <a:ext cx="270830" cy="13917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2" name="Oval 111"/>
              <p:cNvSpPr/>
              <p:nvPr/>
            </p:nvSpPr>
            <p:spPr>
              <a:xfrm>
                <a:off x="1231373" y="2445616"/>
                <a:ext cx="237743" cy="23774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00"/>
              </a:p>
            </p:txBody>
          </p:sp>
          <p:cxnSp>
            <p:nvCxnSpPr>
              <p:cNvPr id="113" name="Straight Connector 112"/>
              <p:cNvCxnSpPr/>
              <p:nvPr/>
            </p:nvCxnSpPr>
            <p:spPr>
              <a:xfrm>
                <a:off x="1170783" y="2427096"/>
                <a:ext cx="139174" cy="11516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4" name="Oval 113"/>
              <p:cNvSpPr/>
              <p:nvPr/>
            </p:nvSpPr>
            <p:spPr>
              <a:xfrm>
                <a:off x="792204" y="2730872"/>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15" name="Straight Connector 114"/>
              <p:cNvCxnSpPr/>
              <p:nvPr/>
            </p:nvCxnSpPr>
            <p:spPr>
              <a:xfrm flipV="1">
                <a:off x="929132" y="2634505"/>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10800000" flipH="1" flipV="1">
                <a:off x="1404406" y="2602297"/>
                <a:ext cx="386818" cy="38479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V="1">
                <a:off x="1409129" y="2252882"/>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8" name="Oval 21"/>
              <p:cNvSpPr/>
              <p:nvPr/>
            </p:nvSpPr>
            <p:spPr>
              <a:xfrm>
                <a:off x="1656977" y="2143493"/>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19" name="Straight Connector 22"/>
              <p:cNvCxnSpPr/>
              <p:nvPr/>
            </p:nvCxnSpPr>
            <p:spPr>
              <a:xfrm>
                <a:off x="1791224" y="2276780"/>
                <a:ext cx="370426" cy="33767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0" name="Oval 23"/>
              <p:cNvSpPr/>
              <p:nvPr/>
            </p:nvSpPr>
            <p:spPr>
              <a:xfrm>
                <a:off x="2032939" y="2461689"/>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21" name="Straight Connector 24"/>
              <p:cNvCxnSpPr/>
              <p:nvPr/>
            </p:nvCxnSpPr>
            <p:spPr>
              <a:xfrm rot="5400000" flipH="1" flipV="1">
                <a:off x="1704749" y="1956980"/>
                <a:ext cx="279296" cy="111680"/>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2" name="Oval 25"/>
              <p:cNvSpPr/>
              <p:nvPr/>
            </p:nvSpPr>
            <p:spPr>
              <a:xfrm>
                <a:off x="1408639" y="1868326"/>
                <a:ext cx="292608" cy="292608"/>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23" name="Rectangle 26"/>
              <p:cNvSpPr/>
              <p:nvPr/>
            </p:nvSpPr>
            <p:spPr>
              <a:xfrm rot="2441537">
                <a:off x="1146709" y="1770113"/>
                <a:ext cx="343428"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24" name="Rectangle 27"/>
              <p:cNvSpPr/>
              <p:nvPr/>
            </p:nvSpPr>
            <p:spPr>
              <a:xfrm rot="19702570">
                <a:off x="1629897" y="1813491"/>
                <a:ext cx="373119" cy="78585"/>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25" name="Rectangle 28"/>
              <p:cNvSpPr/>
              <p:nvPr/>
            </p:nvSpPr>
            <p:spPr>
              <a:xfrm rot="2876004">
                <a:off x="1629208" y="2125005"/>
                <a:ext cx="117660" cy="76454"/>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26" name="Rectangle 29"/>
              <p:cNvSpPr/>
              <p:nvPr/>
            </p:nvSpPr>
            <p:spPr>
              <a:xfrm rot="17408157">
                <a:off x="1267976" y="2234042"/>
                <a:ext cx="378817"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27" name="Straight Connector 30"/>
              <p:cNvCxnSpPr/>
              <p:nvPr/>
            </p:nvCxnSpPr>
            <p:spPr>
              <a:xfrm rot="5400000" flipH="1" flipV="1">
                <a:off x="2045406" y="1376642"/>
                <a:ext cx="324598" cy="18544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8" name="TextBox 31"/>
              <p:cNvSpPr txBox="1"/>
              <p:nvPr/>
            </p:nvSpPr>
            <p:spPr>
              <a:xfrm>
                <a:off x="1145192" y="2647236"/>
                <a:ext cx="333670" cy="397476"/>
              </a:xfrm>
              <a:prstGeom prst="rect">
                <a:avLst/>
              </a:prstGeom>
              <a:noFill/>
            </p:spPr>
            <p:txBody>
              <a:bodyPr wrap="square" rtlCol="0">
                <a:spAutoFit/>
              </a:bodyPr>
              <a:lstStyle/>
              <a:p>
                <a:r>
                  <a:rPr lang="en-US" sz="2200" dirty="0" smtClean="0">
                    <a:solidFill>
                      <a:srgbClr val="B41746"/>
                    </a:solidFill>
                  </a:rPr>
                  <a:t>N</a:t>
                </a:r>
                <a:endParaRPr lang="en-US" sz="2200" dirty="0">
                  <a:solidFill>
                    <a:srgbClr val="B41746"/>
                  </a:solidFill>
                </a:endParaRPr>
              </a:p>
            </p:txBody>
          </p:sp>
          <p:sp>
            <p:nvSpPr>
              <p:cNvPr id="129" name="TextBox 32"/>
              <p:cNvSpPr txBox="1"/>
              <p:nvPr/>
            </p:nvSpPr>
            <p:spPr>
              <a:xfrm>
                <a:off x="1117380" y="1853421"/>
                <a:ext cx="315636" cy="397476"/>
              </a:xfrm>
              <a:prstGeom prst="rect">
                <a:avLst/>
              </a:prstGeom>
              <a:noFill/>
            </p:spPr>
            <p:txBody>
              <a:bodyPr wrap="square" rtlCol="0">
                <a:spAutoFit/>
              </a:bodyPr>
              <a:lstStyle/>
              <a:p>
                <a:r>
                  <a:rPr lang="en-US" sz="2200" dirty="0" smtClean="0"/>
                  <a:t>V</a:t>
                </a:r>
                <a:endParaRPr lang="en-US" sz="2200" dirty="0"/>
              </a:p>
            </p:txBody>
          </p:sp>
          <p:sp>
            <p:nvSpPr>
              <p:cNvPr id="130" name="Oval 34"/>
              <p:cNvSpPr/>
              <p:nvPr/>
            </p:nvSpPr>
            <p:spPr>
              <a:xfrm>
                <a:off x="1959465" y="1604432"/>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31" name="Straight Connector 35"/>
              <p:cNvCxnSpPr/>
              <p:nvPr/>
            </p:nvCxnSpPr>
            <p:spPr>
              <a:xfrm rot="16200000" flipH="1">
                <a:off x="1855774" y="1480678"/>
                <a:ext cx="272312" cy="12209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2" name="Straight Connector 36"/>
              <p:cNvCxnSpPr/>
              <p:nvPr/>
            </p:nvCxnSpPr>
            <p:spPr>
              <a:xfrm>
                <a:off x="2144718" y="1776748"/>
                <a:ext cx="370426" cy="3145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3" name="Oval 37"/>
              <p:cNvSpPr/>
              <p:nvPr/>
            </p:nvSpPr>
            <p:spPr>
              <a:xfrm>
                <a:off x="1753934" y="1235627"/>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34" name="Oval 38"/>
              <p:cNvSpPr/>
              <p:nvPr/>
            </p:nvSpPr>
            <p:spPr>
              <a:xfrm>
                <a:off x="2351906" y="1930473"/>
                <a:ext cx="237743" cy="2377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35" name="Oval 39"/>
              <p:cNvSpPr/>
              <p:nvPr/>
            </p:nvSpPr>
            <p:spPr>
              <a:xfrm>
                <a:off x="1668328" y="2841121"/>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grpSp>
      </p:grpSp>
      <p:sp>
        <p:nvSpPr>
          <p:cNvPr id="3" name="TextBox 2"/>
          <p:cNvSpPr txBox="1"/>
          <p:nvPr/>
        </p:nvSpPr>
        <p:spPr>
          <a:xfrm>
            <a:off x="1"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A brief picture</a:t>
            </a:r>
            <a:endParaRPr lang="en-US" sz="2800" b="1" dirty="0">
              <a:solidFill>
                <a:schemeClr val="bg1"/>
              </a:solidFill>
            </a:endParaRPr>
          </a:p>
        </p:txBody>
      </p:sp>
      <p:sp>
        <p:nvSpPr>
          <p:cNvPr id="12" name="TextBox 11"/>
          <p:cNvSpPr txBox="1">
            <a:spLocks noChangeArrowheads="1"/>
          </p:cNvSpPr>
          <p:nvPr/>
        </p:nvSpPr>
        <p:spPr bwMode="auto">
          <a:xfrm>
            <a:off x="3282950" y="869950"/>
            <a:ext cx="5746750" cy="400110"/>
          </a:xfrm>
          <a:prstGeom prst="rect">
            <a:avLst/>
          </a:prstGeom>
          <a:noFill/>
          <a:ln w="9525">
            <a:noFill/>
            <a:miter lim="800000"/>
            <a:headEnd/>
            <a:tailEnd/>
          </a:ln>
        </p:spPr>
        <p:txBody>
          <a:bodyPr>
            <a:prstTxWarp prst="textNoShape">
              <a:avLst/>
            </a:prstTxWarp>
            <a:spAutoFit/>
          </a:bodyPr>
          <a:lstStyle/>
          <a:p>
            <a:pPr fontAlgn="base">
              <a:spcBef>
                <a:spcPct val="0"/>
              </a:spcBef>
              <a:spcAft>
                <a:spcPts val="1200"/>
              </a:spcAft>
              <a:buFont typeface="Arial" pitchFamily="1" charset="0"/>
              <a:buChar char="•"/>
            </a:pPr>
            <a:r>
              <a:rPr lang="en-US" sz="2000" dirty="0">
                <a:solidFill>
                  <a:prstClr val="black"/>
                </a:solidFill>
              </a:rPr>
              <a:t> Ground state electronic spin </a:t>
            </a:r>
            <a:r>
              <a:rPr lang="en-US" sz="2000" dirty="0" smtClean="0">
                <a:solidFill>
                  <a:prstClr val="black"/>
                </a:solidFill>
              </a:rPr>
              <a:t>triplet</a:t>
            </a:r>
          </a:p>
        </p:txBody>
      </p:sp>
      <p:sp>
        <p:nvSpPr>
          <p:cNvPr id="13" name="Text Box 7"/>
          <p:cNvSpPr txBox="1">
            <a:spLocks noChangeArrowheads="1"/>
          </p:cNvSpPr>
          <p:nvPr/>
        </p:nvSpPr>
        <p:spPr bwMode="auto">
          <a:xfrm>
            <a:off x="5757863" y="2335213"/>
            <a:ext cx="1223962" cy="923925"/>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smtClean="0">
                <a:solidFill>
                  <a:prstClr val="black"/>
                </a:solidFill>
              </a:rPr>
              <a:t>Excited state </a:t>
            </a:r>
          </a:p>
          <a:p>
            <a:pPr algn="ctr" fontAlgn="base">
              <a:spcBef>
                <a:spcPct val="0"/>
              </a:spcBef>
              <a:spcAft>
                <a:spcPct val="0"/>
              </a:spcAft>
            </a:pPr>
            <a:r>
              <a:rPr lang="en-US" dirty="0" smtClean="0">
                <a:solidFill>
                  <a:prstClr val="black"/>
                </a:solidFill>
              </a:rPr>
              <a:t>S = 1</a:t>
            </a:r>
          </a:p>
        </p:txBody>
      </p:sp>
      <p:grpSp>
        <p:nvGrpSpPr>
          <p:cNvPr id="14" name="Group 87"/>
          <p:cNvGrpSpPr>
            <a:grpSpLocks/>
          </p:cNvGrpSpPr>
          <p:nvPr/>
        </p:nvGrpSpPr>
        <p:grpSpPr bwMode="auto">
          <a:xfrm>
            <a:off x="6759575" y="4549775"/>
            <a:ext cx="2444750" cy="832388"/>
            <a:chOff x="5972469" y="5715000"/>
            <a:chExt cx="2444750" cy="832388"/>
          </a:xfrm>
        </p:grpSpPr>
        <p:sp>
          <p:nvSpPr>
            <p:cNvPr id="15" name="Line 4"/>
            <p:cNvSpPr>
              <a:spLocks noChangeShapeType="1"/>
            </p:cNvSpPr>
            <p:nvPr/>
          </p:nvSpPr>
          <p:spPr bwMode="auto">
            <a:xfrm>
              <a:off x="5972469" y="6096000"/>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6" name="Line 8"/>
            <p:cNvSpPr>
              <a:spLocks noChangeShapeType="1"/>
            </p:cNvSpPr>
            <p:nvPr/>
          </p:nvSpPr>
          <p:spPr bwMode="auto">
            <a:xfrm>
              <a:off x="6963069" y="5943600"/>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 name="Line 9"/>
            <p:cNvSpPr>
              <a:spLocks noChangeShapeType="1"/>
            </p:cNvSpPr>
            <p:nvPr/>
          </p:nvSpPr>
          <p:spPr bwMode="auto">
            <a:xfrm>
              <a:off x="6963069" y="6379113"/>
              <a:ext cx="457200" cy="0"/>
            </a:xfrm>
            <a:prstGeom prst="line">
              <a:avLst/>
            </a:prstGeom>
            <a:noFill/>
            <a:ln w="38100">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 name="Line 10"/>
            <p:cNvSpPr>
              <a:spLocks noChangeShapeType="1"/>
            </p:cNvSpPr>
            <p:nvPr/>
          </p:nvSpPr>
          <p:spPr bwMode="auto">
            <a:xfrm>
              <a:off x="6963069" y="6019800"/>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 name="Line 11"/>
            <p:cNvSpPr>
              <a:spLocks noChangeShapeType="1"/>
            </p:cNvSpPr>
            <p:nvPr/>
          </p:nvSpPr>
          <p:spPr bwMode="auto">
            <a:xfrm flipV="1">
              <a:off x="6734469" y="5943600"/>
              <a:ext cx="228600" cy="15240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 name="Line 12"/>
            <p:cNvSpPr>
              <a:spLocks noChangeShapeType="1"/>
            </p:cNvSpPr>
            <p:nvPr/>
          </p:nvSpPr>
          <p:spPr bwMode="auto">
            <a:xfrm>
              <a:off x="6734469" y="6111876"/>
              <a:ext cx="228600" cy="267238"/>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 name="Text Box 21"/>
            <p:cNvSpPr txBox="1">
              <a:spLocks noChangeArrowheads="1"/>
            </p:cNvSpPr>
            <p:nvPr/>
          </p:nvSpPr>
          <p:spPr bwMode="auto">
            <a:xfrm>
              <a:off x="7404394" y="6150513"/>
              <a:ext cx="857250" cy="39687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prstClr val="black"/>
                  </a:solidFill>
                </a:rPr>
                <a:t>m</a:t>
              </a:r>
              <a:r>
                <a:rPr lang="en-US" baseline="-25000" dirty="0" smtClean="0">
                  <a:solidFill>
                    <a:prstClr val="black"/>
                  </a:solidFill>
                </a:rPr>
                <a:t>s</a:t>
              </a:r>
              <a:r>
                <a:rPr lang="en-US" dirty="0" smtClean="0">
                  <a:solidFill>
                    <a:prstClr val="black"/>
                  </a:solidFill>
                </a:rPr>
                <a:t> = 0</a:t>
              </a:r>
            </a:p>
          </p:txBody>
        </p:sp>
        <p:sp>
          <p:nvSpPr>
            <p:cNvPr id="22" name="Text Box 22"/>
            <p:cNvSpPr txBox="1">
              <a:spLocks noChangeArrowheads="1"/>
            </p:cNvSpPr>
            <p:nvPr/>
          </p:nvSpPr>
          <p:spPr bwMode="auto">
            <a:xfrm>
              <a:off x="7420269" y="5715000"/>
              <a:ext cx="996950" cy="39687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prstClr val="black"/>
                  </a:solidFill>
                </a:rPr>
                <a:t>m</a:t>
              </a:r>
              <a:r>
                <a:rPr lang="en-US" baseline="-25000" dirty="0" smtClean="0">
                  <a:solidFill>
                    <a:prstClr val="black"/>
                  </a:solidFill>
                </a:rPr>
                <a:t>s</a:t>
              </a:r>
              <a:r>
                <a:rPr lang="en-US" dirty="0" smtClean="0">
                  <a:solidFill>
                    <a:prstClr val="black"/>
                  </a:solidFill>
                </a:rPr>
                <a:t> = </a:t>
              </a:r>
              <a:r>
                <a:rPr lang="en-US" dirty="0" smtClean="0">
                  <a:solidFill>
                    <a:prstClr val="black"/>
                  </a:solidFill>
                  <a:ea typeface="Times New Roman" pitchFamily="1" charset="0"/>
                  <a:cs typeface="Times New Roman" pitchFamily="1" charset="0"/>
                </a:rPr>
                <a:t>±1</a:t>
              </a:r>
            </a:p>
          </p:txBody>
        </p:sp>
      </p:grpSp>
      <p:grpSp>
        <p:nvGrpSpPr>
          <p:cNvPr id="23" name="Group 85"/>
          <p:cNvGrpSpPr>
            <a:grpSpLocks/>
          </p:cNvGrpSpPr>
          <p:nvPr/>
        </p:nvGrpSpPr>
        <p:grpSpPr bwMode="auto">
          <a:xfrm>
            <a:off x="6759575" y="2492375"/>
            <a:ext cx="762000" cy="2362200"/>
            <a:chOff x="5972469" y="3657600"/>
            <a:chExt cx="762000" cy="2362200"/>
          </a:xfrm>
        </p:grpSpPr>
        <p:sp>
          <p:nvSpPr>
            <p:cNvPr id="24" name="Line 26"/>
            <p:cNvSpPr>
              <a:spLocks noChangeShapeType="1"/>
            </p:cNvSpPr>
            <p:nvPr/>
          </p:nvSpPr>
          <p:spPr bwMode="auto">
            <a:xfrm>
              <a:off x="5972469" y="3733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5" name="Line 27"/>
            <p:cNvSpPr>
              <a:spLocks noChangeShapeType="1"/>
            </p:cNvSpPr>
            <p:nvPr/>
          </p:nvSpPr>
          <p:spPr bwMode="auto">
            <a:xfrm>
              <a:off x="5972469" y="3810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6" name="Line 28"/>
            <p:cNvSpPr>
              <a:spLocks noChangeShapeType="1"/>
            </p:cNvSpPr>
            <p:nvPr/>
          </p:nvSpPr>
          <p:spPr bwMode="auto">
            <a:xfrm>
              <a:off x="5972469" y="3886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7" name="Line 29"/>
            <p:cNvSpPr>
              <a:spLocks noChangeShapeType="1"/>
            </p:cNvSpPr>
            <p:nvPr/>
          </p:nvSpPr>
          <p:spPr bwMode="auto">
            <a:xfrm>
              <a:off x="5972469" y="3962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8" name="Line 30"/>
            <p:cNvSpPr>
              <a:spLocks noChangeShapeType="1"/>
            </p:cNvSpPr>
            <p:nvPr/>
          </p:nvSpPr>
          <p:spPr bwMode="auto">
            <a:xfrm>
              <a:off x="5972469" y="4038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9" name="Line 31"/>
            <p:cNvSpPr>
              <a:spLocks noChangeShapeType="1"/>
            </p:cNvSpPr>
            <p:nvPr/>
          </p:nvSpPr>
          <p:spPr bwMode="auto">
            <a:xfrm>
              <a:off x="5972469" y="3657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0" name="Line 32"/>
            <p:cNvSpPr>
              <a:spLocks noChangeShapeType="1"/>
            </p:cNvSpPr>
            <p:nvPr/>
          </p:nvSpPr>
          <p:spPr bwMode="auto">
            <a:xfrm>
              <a:off x="5972469" y="6019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1" name="Line 33"/>
            <p:cNvSpPr>
              <a:spLocks noChangeShapeType="1"/>
            </p:cNvSpPr>
            <p:nvPr/>
          </p:nvSpPr>
          <p:spPr bwMode="auto">
            <a:xfrm>
              <a:off x="5972469" y="5638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2" name="Line 34"/>
            <p:cNvSpPr>
              <a:spLocks noChangeShapeType="1"/>
            </p:cNvSpPr>
            <p:nvPr/>
          </p:nvSpPr>
          <p:spPr bwMode="auto">
            <a:xfrm>
              <a:off x="5972469" y="5715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3" name="Line 35"/>
            <p:cNvSpPr>
              <a:spLocks noChangeShapeType="1"/>
            </p:cNvSpPr>
            <p:nvPr/>
          </p:nvSpPr>
          <p:spPr bwMode="auto">
            <a:xfrm>
              <a:off x="5972469" y="5791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4" name="Line 36"/>
            <p:cNvSpPr>
              <a:spLocks noChangeShapeType="1"/>
            </p:cNvSpPr>
            <p:nvPr/>
          </p:nvSpPr>
          <p:spPr bwMode="auto">
            <a:xfrm>
              <a:off x="5972469" y="5867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5" name="Line 37"/>
            <p:cNvSpPr>
              <a:spLocks noChangeShapeType="1"/>
            </p:cNvSpPr>
            <p:nvPr/>
          </p:nvSpPr>
          <p:spPr bwMode="auto">
            <a:xfrm>
              <a:off x="5972469" y="5943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6" name="Line 38"/>
            <p:cNvSpPr>
              <a:spLocks noChangeShapeType="1"/>
            </p:cNvSpPr>
            <p:nvPr/>
          </p:nvSpPr>
          <p:spPr bwMode="auto">
            <a:xfrm>
              <a:off x="5972469" y="5562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nvGrpSpPr>
          <p:cNvPr id="37" name="Group 88"/>
          <p:cNvGrpSpPr>
            <a:grpSpLocks/>
          </p:cNvGrpSpPr>
          <p:nvPr/>
        </p:nvGrpSpPr>
        <p:grpSpPr bwMode="auto">
          <a:xfrm>
            <a:off x="7126325" y="2568575"/>
            <a:ext cx="14250" cy="2362200"/>
            <a:chOff x="6339219" y="3733800"/>
            <a:chExt cx="14250" cy="2362200"/>
          </a:xfrm>
        </p:grpSpPr>
        <p:sp>
          <p:nvSpPr>
            <p:cNvPr id="38" name="Line 40"/>
            <p:cNvSpPr>
              <a:spLocks noChangeShapeType="1"/>
            </p:cNvSpPr>
            <p:nvPr/>
          </p:nvSpPr>
          <p:spPr bwMode="auto">
            <a:xfrm>
              <a:off x="6353469" y="4191000"/>
              <a:ext cx="0" cy="1524000"/>
            </a:xfrm>
            <a:prstGeom prst="line">
              <a:avLst/>
            </a:prstGeom>
            <a:noFill/>
            <a:ln w="57150">
              <a:solidFill>
                <a:srgbClr val="990033"/>
              </a:solidFill>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9" name="Line 41"/>
            <p:cNvSpPr>
              <a:spLocks noChangeShapeType="1"/>
            </p:cNvSpPr>
            <p:nvPr/>
          </p:nvSpPr>
          <p:spPr bwMode="auto">
            <a:xfrm>
              <a:off x="6339219" y="3733800"/>
              <a:ext cx="0" cy="381000"/>
            </a:xfrm>
            <a:prstGeom prst="line">
              <a:avLst/>
            </a:prstGeom>
            <a:noFill/>
            <a:ln w="9525">
              <a:solidFill>
                <a:schemeClr val="tx1"/>
              </a:solidFill>
              <a:prstDash val="dash"/>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0" name="Line 42"/>
            <p:cNvSpPr>
              <a:spLocks noChangeShapeType="1"/>
            </p:cNvSpPr>
            <p:nvPr/>
          </p:nvSpPr>
          <p:spPr bwMode="auto">
            <a:xfrm>
              <a:off x="6353469" y="5715000"/>
              <a:ext cx="0" cy="381000"/>
            </a:xfrm>
            <a:prstGeom prst="line">
              <a:avLst/>
            </a:prstGeom>
            <a:noFill/>
            <a:ln w="9525">
              <a:solidFill>
                <a:schemeClr val="tx1"/>
              </a:solidFill>
              <a:prstDash val="dash"/>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nvGrpSpPr>
          <p:cNvPr id="41" name="Group 86"/>
          <p:cNvGrpSpPr>
            <a:grpSpLocks/>
          </p:cNvGrpSpPr>
          <p:nvPr/>
        </p:nvGrpSpPr>
        <p:grpSpPr bwMode="auto">
          <a:xfrm>
            <a:off x="6759575" y="2492375"/>
            <a:ext cx="1600200" cy="914400"/>
            <a:chOff x="5972469" y="3657600"/>
            <a:chExt cx="1600200" cy="914400"/>
          </a:xfrm>
        </p:grpSpPr>
        <p:sp>
          <p:nvSpPr>
            <p:cNvPr id="42" name="Line 5"/>
            <p:cNvSpPr>
              <a:spLocks noChangeShapeType="1"/>
            </p:cNvSpPr>
            <p:nvPr/>
          </p:nvSpPr>
          <p:spPr bwMode="auto">
            <a:xfrm>
              <a:off x="5972469" y="4191000"/>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3" name="Line 13"/>
            <p:cNvSpPr>
              <a:spLocks noChangeShapeType="1"/>
            </p:cNvSpPr>
            <p:nvPr/>
          </p:nvSpPr>
          <p:spPr bwMode="auto">
            <a:xfrm>
              <a:off x="6886869" y="4114800"/>
              <a:ext cx="457200" cy="0"/>
            </a:xfrm>
            <a:prstGeom prst="line">
              <a:avLst/>
            </a:prstGeom>
            <a:noFill/>
            <a:ln w="952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4" name="Line 14"/>
            <p:cNvSpPr>
              <a:spLocks noChangeShapeType="1"/>
            </p:cNvSpPr>
            <p:nvPr/>
          </p:nvSpPr>
          <p:spPr bwMode="auto">
            <a:xfrm>
              <a:off x="6886869" y="4191000"/>
              <a:ext cx="457200" cy="0"/>
            </a:xfrm>
            <a:prstGeom prst="line">
              <a:avLst/>
            </a:prstGeom>
            <a:noFill/>
            <a:ln w="952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5" name="Line 15"/>
            <p:cNvSpPr>
              <a:spLocks noChangeShapeType="1"/>
            </p:cNvSpPr>
            <p:nvPr/>
          </p:nvSpPr>
          <p:spPr bwMode="auto">
            <a:xfrm>
              <a:off x="6886869" y="44196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6" name="Line 16"/>
            <p:cNvSpPr>
              <a:spLocks noChangeShapeType="1"/>
            </p:cNvSpPr>
            <p:nvPr/>
          </p:nvSpPr>
          <p:spPr bwMode="auto">
            <a:xfrm>
              <a:off x="6886869" y="43434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7" name="Line 17"/>
            <p:cNvSpPr>
              <a:spLocks noChangeShapeType="1"/>
            </p:cNvSpPr>
            <p:nvPr/>
          </p:nvSpPr>
          <p:spPr bwMode="auto">
            <a:xfrm>
              <a:off x="6886869" y="39624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8" name="Line 18"/>
            <p:cNvSpPr>
              <a:spLocks noChangeShapeType="1"/>
            </p:cNvSpPr>
            <p:nvPr/>
          </p:nvSpPr>
          <p:spPr bwMode="auto">
            <a:xfrm>
              <a:off x="6886869" y="38100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9" name="Line 19"/>
            <p:cNvSpPr>
              <a:spLocks noChangeShapeType="1"/>
            </p:cNvSpPr>
            <p:nvPr/>
          </p:nvSpPr>
          <p:spPr bwMode="auto">
            <a:xfrm>
              <a:off x="6734469" y="4191000"/>
              <a:ext cx="152400" cy="22860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0" name="Line 20"/>
            <p:cNvSpPr>
              <a:spLocks noChangeShapeType="1"/>
            </p:cNvSpPr>
            <p:nvPr/>
          </p:nvSpPr>
          <p:spPr bwMode="auto">
            <a:xfrm flipV="1">
              <a:off x="6734469" y="3810000"/>
              <a:ext cx="152400" cy="30480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1" name="Line 25"/>
            <p:cNvSpPr>
              <a:spLocks noChangeShapeType="1"/>
            </p:cNvSpPr>
            <p:nvPr/>
          </p:nvSpPr>
          <p:spPr bwMode="auto">
            <a:xfrm>
              <a:off x="5972469" y="4114800"/>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2" name="Oval 43"/>
            <p:cNvSpPr>
              <a:spLocks noChangeArrowheads="1"/>
            </p:cNvSpPr>
            <p:nvPr/>
          </p:nvSpPr>
          <p:spPr bwMode="auto">
            <a:xfrm>
              <a:off x="6810669" y="3657600"/>
              <a:ext cx="762000" cy="914400"/>
            </a:xfrm>
            <a:prstGeom prst="ellipse">
              <a:avLst/>
            </a:prstGeom>
            <a:solidFill>
              <a:schemeClr val="bg1"/>
            </a:solidFill>
            <a:ln w="9525">
              <a:noFill/>
              <a:round/>
              <a:headEnd/>
              <a:tailEnd/>
            </a:ln>
          </p:spPr>
          <p:txBody>
            <a:bodyPr wrap="none" anchor="ctr">
              <a:prstTxWarp prst="textNoShape">
                <a:avLst/>
              </a:prstTxWarp>
            </a:bodyPr>
            <a:lstStyle/>
            <a:p>
              <a:pPr fontAlgn="base">
                <a:spcBef>
                  <a:spcPct val="0"/>
                </a:spcBef>
                <a:spcAft>
                  <a:spcPct val="0"/>
                </a:spcAft>
              </a:pPr>
              <a:endParaRPr lang="en-US" smtClean="0">
                <a:solidFill>
                  <a:prstClr val="black"/>
                </a:solidFill>
              </a:endParaRPr>
            </a:p>
          </p:txBody>
        </p:sp>
        <p:sp>
          <p:nvSpPr>
            <p:cNvPr id="53" name="Line 42"/>
            <p:cNvSpPr>
              <a:spLocks noChangeShapeType="1"/>
            </p:cNvSpPr>
            <p:nvPr/>
          </p:nvSpPr>
          <p:spPr bwMode="auto">
            <a:xfrm>
              <a:off x="6886869" y="4114800"/>
              <a:ext cx="457200" cy="0"/>
            </a:xfrm>
            <a:prstGeom prst="line">
              <a:avLst/>
            </a:prstGeom>
            <a:noFill/>
            <a:ln w="2857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4" name="Line 43"/>
            <p:cNvSpPr>
              <a:spLocks noChangeShapeType="1"/>
            </p:cNvSpPr>
            <p:nvPr/>
          </p:nvSpPr>
          <p:spPr bwMode="auto">
            <a:xfrm>
              <a:off x="6886869" y="4191000"/>
              <a:ext cx="457200" cy="0"/>
            </a:xfrm>
            <a:prstGeom prst="line">
              <a:avLst/>
            </a:prstGeom>
            <a:noFill/>
            <a:ln w="2857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5" name="Line 44"/>
            <p:cNvSpPr>
              <a:spLocks noChangeShapeType="1"/>
            </p:cNvSpPr>
            <p:nvPr/>
          </p:nvSpPr>
          <p:spPr bwMode="auto">
            <a:xfrm>
              <a:off x="6886869" y="44196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6" name="Line 45"/>
            <p:cNvSpPr>
              <a:spLocks noChangeShapeType="1"/>
            </p:cNvSpPr>
            <p:nvPr/>
          </p:nvSpPr>
          <p:spPr bwMode="auto">
            <a:xfrm>
              <a:off x="6886869" y="43434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7" name="Line 46"/>
            <p:cNvSpPr>
              <a:spLocks noChangeShapeType="1"/>
            </p:cNvSpPr>
            <p:nvPr/>
          </p:nvSpPr>
          <p:spPr bwMode="auto">
            <a:xfrm>
              <a:off x="6886869" y="39624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8" name="Line 47"/>
            <p:cNvSpPr>
              <a:spLocks noChangeShapeType="1"/>
            </p:cNvSpPr>
            <p:nvPr/>
          </p:nvSpPr>
          <p:spPr bwMode="auto">
            <a:xfrm>
              <a:off x="6886869" y="38100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pic>
        <p:nvPicPr>
          <p:cNvPr id="59" name="Picture 78" descr="sample2"/>
          <p:cNvPicPr>
            <a:picLocks noChangeAspect="1" noChangeArrowheads="1"/>
          </p:cNvPicPr>
          <p:nvPr/>
        </p:nvPicPr>
        <p:blipFill>
          <a:blip r:embed="rId4"/>
          <a:srcRect l="60077" t="33141" r="4195" b="33392"/>
          <a:stretch>
            <a:fillRect/>
          </a:stretch>
        </p:blipFill>
        <p:spPr bwMode="auto">
          <a:xfrm>
            <a:off x="3113088" y="1867073"/>
            <a:ext cx="1320800" cy="1233488"/>
          </a:xfrm>
          <a:prstGeom prst="rect">
            <a:avLst/>
          </a:prstGeom>
          <a:noFill/>
          <a:ln w="9525">
            <a:noFill/>
            <a:miter lim="800000"/>
            <a:headEnd/>
            <a:tailEnd/>
          </a:ln>
        </p:spPr>
      </p:pic>
      <p:sp>
        <p:nvSpPr>
          <p:cNvPr id="61" name="TextBox 60"/>
          <p:cNvSpPr txBox="1">
            <a:spLocks noChangeArrowheads="1"/>
          </p:cNvSpPr>
          <p:nvPr/>
        </p:nvSpPr>
        <p:spPr bwMode="auto">
          <a:xfrm>
            <a:off x="7405447" y="6278746"/>
            <a:ext cx="1747891" cy="523220"/>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sz="1400" dirty="0">
                <a:solidFill>
                  <a:prstClr val="black"/>
                </a:solidFill>
              </a:rPr>
              <a:t>Stuttgart, Harvard, UCSB,</a:t>
            </a:r>
            <a:r>
              <a:rPr lang="en-US" sz="1400" dirty="0" smtClean="0">
                <a:solidFill>
                  <a:prstClr val="black"/>
                </a:solidFill>
              </a:rPr>
              <a:t> Canberra</a:t>
            </a:r>
            <a:endParaRPr lang="en-US" sz="1400" dirty="0">
              <a:solidFill>
                <a:prstClr val="black"/>
              </a:solidFill>
            </a:endParaRPr>
          </a:p>
        </p:txBody>
      </p:sp>
      <p:sp>
        <p:nvSpPr>
          <p:cNvPr id="62" name="Line 39"/>
          <p:cNvSpPr>
            <a:spLocks noChangeShapeType="1"/>
          </p:cNvSpPr>
          <p:nvPr/>
        </p:nvSpPr>
        <p:spPr bwMode="auto">
          <a:xfrm flipV="1">
            <a:off x="6911975" y="2568575"/>
            <a:ext cx="0" cy="2362200"/>
          </a:xfrm>
          <a:prstGeom prst="line">
            <a:avLst/>
          </a:prstGeom>
          <a:noFill/>
          <a:ln w="57150">
            <a:solidFill>
              <a:srgbClr val="008000"/>
            </a:solidFill>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nvGrpSpPr>
          <p:cNvPr id="63" name="Group 199"/>
          <p:cNvGrpSpPr/>
          <p:nvPr/>
        </p:nvGrpSpPr>
        <p:grpSpPr>
          <a:xfrm>
            <a:off x="2401110" y="2159649"/>
            <a:ext cx="3780439" cy="2491726"/>
            <a:chOff x="2008994" y="2070206"/>
            <a:chExt cx="3780439" cy="2491726"/>
          </a:xfrm>
        </p:grpSpPr>
        <p:grpSp>
          <p:nvGrpSpPr>
            <p:cNvPr id="64" name="Group 197"/>
            <p:cNvGrpSpPr/>
            <p:nvPr/>
          </p:nvGrpSpPr>
          <p:grpSpPr>
            <a:xfrm>
              <a:off x="2008994" y="2070206"/>
              <a:ext cx="2951178" cy="2491726"/>
              <a:chOff x="2008994" y="2070206"/>
              <a:chExt cx="2951178" cy="2491726"/>
            </a:xfrm>
          </p:grpSpPr>
          <p:grpSp>
            <p:nvGrpSpPr>
              <p:cNvPr id="66" name="Group 183"/>
              <p:cNvGrpSpPr/>
              <p:nvPr/>
            </p:nvGrpSpPr>
            <p:grpSpPr>
              <a:xfrm>
                <a:off x="2245904" y="2190682"/>
                <a:ext cx="2703930" cy="1307421"/>
                <a:chOff x="-1430521" y="2373312"/>
                <a:chExt cx="1797633" cy="746755"/>
              </a:xfrm>
            </p:grpSpPr>
            <p:sp>
              <p:nvSpPr>
                <p:cNvPr id="70" name="Trapezoid 69"/>
                <p:cNvSpPr/>
                <p:nvPr/>
              </p:nvSpPr>
              <p:spPr>
                <a:xfrm>
                  <a:off x="-953204" y="2376877"/>
                  <a:ext cx="533401" cy="728684"/>
                </a:xfrm>
                <a:prstGeom prst="trapezoid">
                  <a:avLst>
                    <a:gd name="adj" fmla="val 42857"/>
                  </a:avLst>
                </a:prstGeom>
                <a:solidFill>
                  <a:srgbClr val="ECD648"/>
                </a:solidFill>
                <a:ln>
                  <a:solidFill>
                    <a:srgbClr val="ECD6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Parallelogram 70"/>
                <p:cNvSpPr/>
                <p:nvPr/>
              </p:nvSpPr>
              <p:spPr>
                <a:xfrm>
                  <a:off x="-1430521" y="2390588"/>
                  <a:ext cx="551560" cy="656196"/>
                </a:xfrm>
                <a:prstGeom prst="parallelogram">
                  <a:avLst>
                    <a:gd name="adj" fmla="val 59578"/>
                  </a:avLst>
                </a:prstGeom>
                <a:solidFill>
                  <a:srgbClr val="ECD648"/>
                </a:solidFill>
                <a:ln>
                  <a:solidFill>
                    <a:srgbClr val="ECD6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Parallelogram 71"/>
                <p:cNvSpPr/>
                <p:nvPr/>
              </p:nvSpPr>
              <p:spPr>
                <a:xfrm flipH="1">
                  <a:off x="-522664" y="2373313"/>
                  <a:ext cx="889776" cy="746754"/>
                </a:xfrm>
                <a:prstGeom prst="parallelogram">
                  <a:avLst>
                    <a:gd name="adj" fmla="val 57144"/>
                  </a:avLst>
                </a:prstGeom>
                <a:solidFill>
                  <a:srgbClr val="ECD648"/>
                </a:solidFill>
                <a:ln>
                  <a:solidFill>
                    <a:srgbClr val="ECD6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3" name="Straight Connector 72"/>
                <p:cNvCxnSpPr/>
                <p:nvPr/>
              </p:nvCxnSpPr>
              <p:spPr>
                <a:xfrm flipV="1">
                  <a:off x="-1114505" y="2373312"/>
                  <a:ext cx="878096" cy="9593"/>
                </a:xfrm>
                <a:prstGeom prst="line">
                  <a:avLst/>
                </a:prstGeom>
                <a:ln w="76200" cap="flat" cmpd="sng" algn="ctr">
                  <a:solidFill>
                    <a:srgbClr val="ECD64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67" name="Rectangle 66"/>
              <p:cNvSpPr/>
              <p:nvPr/>
            </p:nvSpPr>
            <p:spPr>
              <a:xfrm>
                <a:off x="2008994" y="2098976"/>
                <a:ext cx="712245" cy="1542431"/>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4042040" y="2070206"/>
                <a:ext cx="918132" cy="1542431"/>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Rectangle 68"/>
              <p:cNvSpPr/>
              <p:nvPr/>
            </p:nvSpPr>
            <p:spPr>
              <a:xfrm>
                <a:off x="2436524" y="3019501"/>
                <a:ext cx="2033875" cy="1542431"/>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5" name="TextBox 64"/>
            <p:cNvSpPr txBox="1"/>
            <p:nvPr/>
          </p:nvSpPr>
          <p:spPr>
            <a:xfrm>
              <a:off x="4107260" y="2099027"/>
              <a:ext cx="1682173" cy="923330"/>
            </a:xfrm>
            <a:prstGeom prst="rect">
              <a:avLst/>
            </a:prstGeom>
            <a:noFill/>
          </p:spPr>
          <p:txBody>
            <a:bodyPr wrap="square" rtlCol="0">
              <a:spAutoFit/>
            </a:bodyPr>
            <a:lstStyle/>
            <a:p>
              <a:r>
                <a:rPr lang="en-US" dirty="0" smtClean="0">
                  <a:solidFill>
                    <a:srgbClr val="EFA620"/>
                  </a:solidFill>
                </a:rPr>
                <a:t>Microwave</a:t>
              </a:r>
            </a:p>
            <a:p>
              <a:r>
                <a:rPr lang="en-US" dirty="0" smtClean="0">
                  <a:solidFill>
                    <a:srgbClr val="EFA620"/>
                  </a:solidFill>
                </a:rPr>
                <a:t>spin manipulation</a:t>
              </a:r>
            </a:p>
          </p:txBody>
        </p:sp>
      </p:grpSp>
      <p:sp>
        <p:nvSpPr>
          <p:cNvPr id="74" name="Text Box 6"/>
          <p:cNvSpPr txBox="1">
            <a:spLocks noChangeArrowheads="1"/>
          </p:cNvSpPr>
          <p:nvPr/>
        </p:nvSpPr>
        <p:spPr bwMode="auto">
          <a:xfrm>
            <a:off x="5540375" y="4238159"/>
            <a:ext cx="1219200" cy="1200329"/>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smtClean="0">
                <a:solidFill>
                  <a:prstClr val="black"/>
                </a:solidFill>
              </a:rPr>
              <a:t>Spin S = 1 electronic ground state</a:t>
            </a:r>
          </a:p>
        </p:txBody>
      </p:sp>
      <p:sp>
        <p:nvSpPr>
          <p:cNvPr id="75" name="TextBox 74"/>
          <p:cNvSpPr txBox="1"/>
          <p:nvPr/>
        </p:nvSpPr>
        <p:spPr>
          <a:xfrm>
            <a:off x="3370290" y="3100561"/>
            <a:ext cx="717339" cy="369332"/>
          </a:xfrm>
          <a:prstGeom prst="rect">
            <a:avLst/>
          </a:prstGeom>
          <a:noFill/>
        </p:spPr>
        <p:txBody>
          <a:bodyPr wrap="none" rtlCol="0">
            <a:spAutoFit/>
          </a:bodyPr>
          <a:lstStyle/>
          <a:p>
            <a:r>
              <a:rPr lang="en-US" dirty="0" smtClean="0">
                <a:solidFill>
                  <a:prstClr val="black"/>
                </a:solidFill>
              </a:rPr>
              <a:t> 5 </a:t>
            </a:r>
            <a:r>
              <a:rPr lang="en-US" dirty="0" err="1" smtClean="0">
                <a:solidFill>
                  <a:prstClr val="black"/>
                </a:solidFill>
              </a:rPr>
              <a:t>μm</a:t>
            </a:r>
            <a:endParaRPr lang="en-US" dirty="0">
              <a:solidFill>
                <a:prstClr val="black"/>
              </a:solidFill>
            </a:endParaRPr>
          </a:p>
        </p:txBody>
      </p:sp>
      <p:cxnSp>
        <p:nvCxnSpPr>
          <p:cNvPr id="76" name="Straight Arrow Connector 75"/>
          <p:cNvCxnSpPr/>
          <p:nvPr/>
        </p:nvCxnSpPr>
        <p:spPr>
          <a:xfrm>
            <a:off x="3113088" y="3166979"/>
            <a:ext cx="1320800" cy="1588"/>
          </a:xfrm>
          <a:prstGeom prst="straightConnector1">
            <a:avLst/>
          </a:prstGeom>
          <a:ln w="12700" cap="flat" cmpd="sng" algn="ctr">
            <a:solidFill>
              <a:schemeClr val="tx1"/>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77" name="TextBox 76"/>
          <p:cNvSpPr txBox="1">
            <a:spLocks noChangeArrowheads="1"/>
          </p:cNvSpPr>
          <p:nvPr/>
        </p:nvSpPr>
        <p:spPr bwMode="auto">
          <a:xfrm>
            <a:off x="198576" y="3490570"/>
            <a:ext cx="5059169" cy="400110"/>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buFont typeface="Arial" pitchFamily="1" charset="0"/>
              <a:buChar char="•"/>
            </a:pPr>
            <a:r>
              <a:rPr lang="en-US" sz="2000" dirty="0">
                <a:solidFill>
                  <a:prstClr val="black"/>
                </a:solidFill>
              </a:rPr>
              <a:t> Optical transitions: single</a:t>
            </a:r>
            <a:r>
              <a:rPr lang="en-US" sz="2000" dirty="0" smtClean="0">
                <a:solidFill>
                  <a:prstClr val="black"/>
                </a:solidFill>
              </a:rPr>
              <a:t>-defect </a:t>
            </a:r>
            <a:r>
              <a:rPr lang="en-US" sz="2000" dirty="0">
                <a:solidFill>
                  <a:prstClr val="black"/>
                </a:solidFill>
              </a:rPr>
              <a:t>isolation,</a:t>
            </a:r>
            <a:r>
              <a:rPr lang="en-US" sz="2000" dirty="0" smtClean="0">
                <a:solidFill>
                  <a:prstClr val="black"/>
                </a:solidFill>
              </a:rPr>
              <a:t> </a:t>
            </a:r>
            <a:endParaRPr lang="en-US" sz="2000" dirty="0">
              <a:solidFill>
                <a:prstClr val="black"/>
              </a:solidFill>
            </a:endParaRPr>
          </a:p>
        </p:txBody>
      </p:sp>
      <p:sp>
        <p:nvSpPr>
          <p:cNvPr id="78" name="Rectangle 77"/>
          <p:cNvSpPr/>
          <p:nvPr/>
        </p:nvSpPr>
        <p:spPr>
          <a:xfrm>
            <a:off x="5473306" y="3429000"/>
            <a:ext cx="1650328" cy="646331"/>
          </a:xfrm>
          <a:prstGeom prst="rect">
            <a:avLst/>
          </a:prstGeom>
        </p:spPr>
        <p:txBody>
          <a:bodyPr wrap="square">
            <a:spAutoFit/>
          </a:bodyPr>
          <a:lstStyle/>
          <a:p>
            <a:r>
              <a:rPr lang="en-US" dirty="0" smtClean="0">
                <a:solidFill>
                  <a:srgbClr val="008000"/>
                </a:solidFill>
              </a:rPr>
              <a:t>Even at room temperature</a:t>
            </a:r>
            <a:endParaRPr lang="en-US" dirty="0">
              <a:solidFill>
                <a:srgbClr val="008000"/>
              </a:solidFill>
            </a:endParaRPr>
          </a:p>
        </p:txBody>
      </p:sp>
      <p:sp>
        <p:nvSpPr>
          <p:cNvPr id="79" name="Rectangle 78"/>
          <p:cNvSpPr/>
          <p:nvPr/>
        </p:nvSpPr>
        <p:spPr>
          <a:xfrm>
            <a:off x="342380" y="3787876"/>
            <a:ext cx="5019323" cy="400110"/>
          </a:xfrm>
          <a:prstGeom prst="rect">
            <a:avLst/>
          </a:prstGeom>
        </p:spPr>
        <p:txBody>
          <a:bodyPr wrap="none">
            <a:spAutoFit/>
          </a:bodyPr>
          <a:lstStyle/>
          <a:p>
            <a:pPr fontAlgn="base">
              <a:spcBef>
                <a:spcPct val="0"/>
              </a:spcBef>
              <a:spcAft>
                <a:spcPct val="0"/>
              </a:spcAft>
            </a:pPr>
            <a:r>
              <a:rPr lang="en-US" sz="2000" dirty="0" smtClean="0">
                <a:solidFill>
                  <a:prstClr val="black"/>
                </a:solidFill>
              </a:rPr>
              <a:t>preparation &amp; detection of the electronic spin</a:t>
            </a:r>
            <a:endParaRPr lang="en-US" sz="2000" dirty="0">
              <a:solidFill>
                <a:prstClr val="black"/>
              </a:solidFill>
            </a:endParaRPr>
          </a:p>
        </p:txBody>
      </p:sp>
      <p:sp>
        <p:nvSpPr>
          <p:cNvPr id="81" name="Text Box 58"/>
          <p:cNvSpPr txBox="1">
            <a:spLocks noChangeArrowheads="1"/>
          </p:cNvSpPr>
          <p:nvPr/>
        </p:nvSpPr>
        <p:spPr bwMode="auto">
          <a:xfrm>
            <a:off x="2564739" y="3688557"/>
            <a:ext cx="184150" cy="519112"/>
          </a:xfrm>
          <a:prstGeom prst="rect">
            <a:avLst/>
          </a:prstGeom>
          <a:noFill/>
          <a:ln w="9525">
            <a:noFill/>
            <a:miter lim="800000"/>
            <a:headEnd/>
            <a:tailEnd/>
          </a:ln>
        </p:spPr>
        <p:txBody>
          <a:bodyPr wrap="none">
            <a:prstTxWarp prst="textNoShape">
              <a:avLst/>
            </a:prstTxWarp>
            <a:spAutoFit/>
          </a:bodyPr>
          <a:lstStyle/>
          <a:p>
            <a:endParaRPr lang="en-US" sz="2800">
              <a:solidFill>
                <a:srgbClr val="000000"/>
              </a:solidFill>
            </a:endParaRPr>
          </a:p>
        </p:txBody>
      </p:sp>
      <p:sp>
        <p:nvSpPr>
          <p:cNvPr id="85" name="TextBox 84"/>
          <p:cNvSpPr txBox="1"/>
          <p:nvPr/>
        </p:nvSpPr>
        <p:spPr>
          <a:xfrm>
            <a:off x="5588000" y="5791200"/>
            <a:ext cx="184666" cy="369332"/>
          </a:xfrm>
          <a:prstGeom prst="rect">
            <a:avLst/>
          </a:prstGeom>
          <a:noFill/>
        </p:spPr>
        <p:txBody>
          <a:bodyPr wrap="none" rtlCol="0">
            <a:spAutoFit/>
          </a:bodyPr>
          <a:lstStyle/>
          <a:p>
            <a:endParaRPr lang="en-US" dirty="0"/>
          </a:p>
        </p:txBody>
      </p:sp>
      <p:cxnSp>
        <p:nvCxnSpPr>
          <p:cNvPr id="87" name="Straight Connector 86"/>
          <p:cNvCxnSpPr>
            <a:cxnSpLocks noChangeShapeType="1"/>
          </p:cNvCxnSpPr>
          <p:nvPr/>
        </p:nvCxnSpPr>
        <p:spPr bwMode="auto">
          <a:xfrm rot="16200000" flipV="1">
            <a:off x="2350294" y="1413842"/>
            <a:ext cx="1473200" cy="868362"/>
          </a:xfrm>
          <a:prstGeom prst="line">
            <a:avLst/>
          </a:prstGeom>
          <a:noFill/>
          <a:ln w="25400">
            <a:solidFill>
              <a:srgbClr val="FFFF00"/>
            </a:solidFill>
            <a:round/>
            <a:headEnd/>
            <a:tailEnd/>
          </a:ln>
          <a:effectLst>
            <a:outerShdw blurRad="63500" dist="20000" dir="5400000" rotWithShape="0">
              <a:srgbClr val="000000">
                <a:alpha val="37999"/>
              </a:srgbClr>
            </a:outerShdw>
          </a:effectLst>
        </p:spPr>
      </p:cxnSp>
      <p:cxnSp>
        <p:nvCxnSpPr>
          <p:cNvPr id="88" name="Straight Connector 87"/>
          <p:cNvCxnSpPr>
            <a:cxnSpLocks noChangeShapeType="1"/>
          </p:cNvCxnSpPr>
          <p:nvPr/>
        </p:nvCxnSpPr>
        <p:spPr bwMode="auto">
          <a:xfrm rot="10800000" flipV="1">
            <a:off x="1227138" y="2687811"/>
            <a:ext cx="2282825" cy="328612"/>
          </a:xfrm>
          <a:prstGeom prst="line">
            <a:avLst/>
          </a:prstGeom>
          <a:noFill/>
          <a:ln w="25400">
            <a:solidFill>
              <a:srgbClr val="FFFF00"/>
            </a:solidFill>
            <a:round/>
            <a:headEnd/>
            <a:tailEnd/>
          </a:ln>
          <a:effectLst>
            <a:outerShdw blurRad="63500" dist="20000" dir="5400000" rotWithShape="0">
              <a:srgbClr val="000000">
                <a:alpha val="37999"/>
              </a:srgbClr>
            </a:outerShdw>
          </a:effectLst>
        </p:spPr>
      </p:cxnSp>
      <p:sp>
        <p:nvSpPr>
          <p:cNvPr id="89" name="Oval 56"/>
          <p:cNvSpPr>
            <a:spLocks noChangeArrowheads="1"/>
          </p:cNvSpPr>
          <p:nvPr/>
        </p:nvSpPr>
        <p:spPr bwMode="auto">
          <a:xfrm>
            <a:off x="1160928" y="1672936"/>
            <a:ext cx="304800" cy="304800"/>
          </a:xfrm>
          <a:prstGeom prst="ellipse">
            <a:avLst/>
          </a:prstGeom>
          <a:solidFill>
            <a:srgbClr val="FFF495"/>
          </a:solidFill>
          <a:ln w="9525">
            <a:noFill/>
            <a:round/>
            <a:headEnd/>
            <a:tailEnd/>
          </a:ln>
          <a:effectLst/>
        </p:spPr>
        <p:txBody>
          <a:bodyPr wrap="none" anchor="ctr">
            <a:prstTxWarp prst="textNoShape">
              <a:avLst/>
            </a:prstTxWarp>
          </a:bodyPr>
          <a:lstStyle/>
          <a:p>
            <a:pPr algn="ctr"/>
            <a:r>
              <a:rPr lang="en-US" sz="2000" dirty="0" err="1">
                <a:solidFill>
                  <a:prstClr val="black"/>
                </a:solidFill>
                <a:cs typeface="Calibri"/>
              </a:rPr>
              <a:t>e</a:t>
            </a:r>
            <a:r>
              <a:rPr lang="en-US" sz="2000" baseline="30000" dirty="0">
                <a:solidFill>
                  <a:prstClr val="black"/>
                </a:solidFill>
                <a:cs typeface="Calibri"/>
              </a:rPr>
              <a:t>-</a:t>
            </a:r>
            <a:endParaRPr lang="en-US" sz="2000" dirty="0">
              <a:solidFill>
                <a:prstClr val="black"/>
              </a:solidFill>
              <a:cs typeface="Calibri"/>
            </a:endParaRPr>
          </a:p>
        </p:txBody>
      </p:sp>
      <p:sp>
        <p:nvSpPr>
          <p:cNvPr id="90" name="Oval 57"/>
          <p:cNvSpPr>
            <a:spLocks noChangeArrowheads="1"/>
          </p:cNvSpPr>
          <p:nvPr/>
        </p:nvSpPr>
        <p:spPr bwMode="auto">
          <a:xfrm>
            <a:off x="1333500" y="1901536"/>
            <a:ext cx="304800" cy="304800"/>
          </a:xfrm>
          <a:prstGeom prst="ellipse">
            <a:avLst/>
          </a:prstGeom>
          <a:solidFill>
            <a:srgbClr val="FFF495"/>
          </a:solidFill>
          <a:ln w="9525">
            <a:noFill/>
            <a:round/>
            <a:headEnd/>
            <a:tailEnd/>
          </a:ln>
          <a:effectLst/>
        </p:spPr>
        <p:txBody>
          <a:bodyPr wrap="none" anchor="ctr">
            <a:prstTxWarp prst="textNoShape">
              <a:avLst/>
            </a:prstTxWarp>
          </a:bodyPr>
          <a:lstStyle/>
          <a:p>
            <a:pPr algn="ctr"/>
            <a:r>
              <a:rPr lang="en-US" sz="2000">
                <a:solidFill>
                  <a:prstClr val="black"/>
                </a:solidFill>
                <a:cs typeface="Calibri"/>
              </a:rPr>
              <a:t>e</a:t>
            </a:r>
            <a:r>
              <a:rPr lang="en-US" sz="2000" baseline="30000">
                <a:solidFill>
                  <a:prstClr val="black"/>
                </a:solidFill>
                <a:cs typeface="Calibri"/>
              </a:rPr>
              <a:t>-</a:t>
            </a:r>
            <a:endParaRPr lang="en-US" sz="2000">
              <a:solidFill>
                <a:prstClr val="black"/>
              </a:solidFill>
              <a:cs typeface="Calibri"/>
            </a:endParaRPr>
          </a:p>
        </p:txBody>
      </p:sp>
      <p:sp>
        <p:nvSpPr>
          <p:cNvPr id="91" name="Oval 58"/>
          <p:cNvSpPr>
            <a:spLocks noChangeArrowheads="1"/>
          </p:cNvSpPr>
          <p:nvPr/>
        </p:nvSpPr>
        <p:spPr bwMode="auto">
          <a:xfrm>
            <a:off x="1409700" y="1672936"/>
            <a:ext cx="304800" cy="304800"/>
          </a:xfrm>
          <a:prstGeom prst="ellipse">
            <a:avLst/>
          </a:prstGeom>
          <a:solidFill>
            <a:srgbClr val="FFF495"/>
          </a:solidFill>
          <a:ln w="9525">
            <a:noFill/>
            <a:round/>
            <a:headEnd/>
            <a:tailEnd/>
          </a:ln>
          <a:effectLst/>
        </p:spPr>
        <p:txBody>
          <a:bodyPr wrap="none" anchor="ctr">
            <a:prstTxWarp prst="textNoShape">
              <a:avLst/>
            </a:prstTxWarp>
          </a:bodyPr>
          <a:lstStyle/>
          <a:p>
            <a:pPr algn="ctr"/>
            <a:r>
              <a:rPr lang="en-US" sz="2000">
                <a:solidFill>
                  <a:prstClr val="black"/>
                </a:solidFill>
                <a:cs typeface="Calibri"/>
              </a:rPr>
              <a:t>e</a:t>
            </a:r>
            <a:r>
              <a:rPr lang="en-US" sz="2000" baseline="30000">
                <a:solidFill>
                  <a:prstClr val="black"/>
                </a:solidFill>
                <a:cs typeface="Calibri"/>
              </a:rPr>
              <a:t>-</a:t>
            </a:r>
            <a:endParaRPr lang="en-US" sz="2000">
              <a:solidFill>
                <a:prstClr val="black"/>
              </a:solidFill>
              <a:cs typeface="Calibri"/>
            </a:endParaRPr>
          </a:p>
        </p:txBody>
      </p:sp>
      <p:sp>
        <p:nvSpPr>
          <p:cNvPr id="92" name="Oval 59"/>
          <p:cNvSpPr>
            <a:spLocks noChangeArrowheads="1"/>
          </p:cNvSpPr>
          <p:nvPr/>
        </p:nvSpPr>
        <p:spPr bwMode="auto">
          <a:xfrm>
            <a:off x="1611782" y="1901536"/>
            <a:ext cx="304800" cy="304800"/>
          </a:xfrm>
          <a:prstGeom prst="ellipse">
            <a:avLst/>
          </a:prstGeom>
          <a:solidFill>
            <a:srgbClr val="FFF495"/>
          </a:solidFill>
          <a:ln w="9525">
            <a:noFill/>
            <a:round/>
            <a:headEnd/>
            <a:tailEnd/>
          </a:ln>
          <a:effectLst/>
        </p:spPr>
        <p:txBody>
          <a:bodyPr wrap="none" anchor="ctr">
            <a:prstTxWarp prst="textNoShape">
              <a:avLst/>
            </a:prstTxWarp>
          </a:bodyPr>
          <a:lstStyle/>
          <a:p>
            <a:pPr algn="ctr"/>
            <a:r>
              <a:rPr lang="en-US" sz="2000" dirty="0" err="1">
                <a:solidFill>
                  <a:prstClr val="black"/>
                </a:solidFill>
                <a:cs typeface="Calibri"/>
              </a:rPr>
              <a:t>e</a:t>
            </a:r>
            <a:r>
              <a:rPr lang="en-US" sz="2000" baseline="30000" dirty="0">
                <a:solidFill>
                  <a:prstClr val="black"/>
                </a:solidFill>
                <a:cs typeface="Calibri"/>
              </a:rPr>
              <a:t>-</a:t>
            </a:r>
            <a:endParaRPr lang="en-US" sz="2000" dirty="0">
              <a:solidFill>
                <a:prstClr val="black"/>
              </a:solidFill>
              <a:cs typeface="Calibri"/>
            </a:endParaRPr>
          </a:p>
        </p:txBody>
      </p:sp>
      <p:sp>
        <p:nvSpPr>
          <p:cNvPr id="93" name="Oval 60"/>
          <p:cNvSpPr>
            <a:spLocks noChangeArrowheads="1"/>
          </p:cNvSpPr>
          <p:nvPr/>
        </p:nvSpPr>
        <p:spPr bwMode="auto">
          <a:xfrm>
            <a:off x="1714500" y="1596736"/>
            <a:ext cx="304800" cy="304800"/>
          </a:xfrm>
          <a:prstGeom prst="ellipse">
            <a:avLst/>
          </a:prstGeom>
          <a:solidFill>
            <a:srgbClr val="FFF495"/>
          </a:solidFill>
          <a:ln w="9525">
            <a:noFill/>
            <a:round/>
            <a:headEnd/>
            <a:tailEnd/>
          </a:ln>
          <a:effectLst/>
        </p:spPr>
        <p:txBody>
          <a:bodyPr wrap="none" anchor="ctr">
            <a:prstTxWarp prst="textNoShape">
              <a:avLst/>
            </a:prstTxWarp>
          </a:bodyPr>
          <a:lstStyle/>
          <a:p>
            <a:pPr algn="ctr"/>
            <a:r>
              <a:rPr lang="en-US" sz="2000" dirty="0" err="1">
                <a:solidFill>
                  <a:prstClr val="black"/>
                </a:solidFill>
                <a:cs typeface="Calibri"/>
              </a:rPr>
              <a:t>e</a:t>
            </a:r>
            <a:r>
              <a:rPr lang="en-US" sz="2000" baseline="30000" dirty="0" smtClean="0">
                <a:solidFill>
                  <a:prstClr val="black"/>
                </a:solidFill>
                <a:cs typeface="Calibri"/>
              </a:rPr>
              <a:t>-</a:t>
            </a:r>
            <a:endParaRPr lang="en-US" sz="2000" dirty="0">
              <a:solidFill>
                <a:prstClr val="black"/>
              </a:solidFill>
              <a:cs typeface="Calibri"/>
            </a:endParaRPr>
          </a:p>
        </p:txBody>
      </p:sp>
      <p:sp>
        <p:nvSpPr>
          <p:cNvPr id="94" name="Oval 61"/>
          <p:cNvSpPr>
            <a:spLocks noChangeArrowheads="1"/>
          </p:cNvSpPr>
          <p:nvPr/>
        </p:nvSpPr>
        <p:spPr bwMode="auto">
          <a:xfrm>
            <a:off x="1333500" y="1444336"/>
            <a:ext cx="304800" cy="304800"/>
          </a:xfrm>
          <a:prstGeom prst="ellipse">
            <a:avLst/>
          </a:prstGeom>
          <a:solidFill>
            <a:srgbClr val="FFF495"/>
          </a:solidFill>
          <a:ln w="9525">
            <a:noFill/>
            <a:round/>
            <a:headEnd/>
            <a:tailEnd/>
          </a:ln>
          <a:effectLst/>
        </p:spPr>
        <p:txBody>
          <a:bodyPr wrap="none" anchor="ctr">
            <a:prstTxWarp prst="textNoShape">
              <a:avLst/>
            </a:prstTxWarp>
          </a:bodyPr>
          <a:lstStyle/>
          <a:p>
            <a:pPr algn="ctr"/>
            <a:r>
              <a:rPr lang="en-US" sz="2000" dirty="0" err="1">
                <a:solidFill>
                  <a:prstClr val="black"/>
                </a:solidFill>
                <a:cs typeface="Calibri"/>
              </a:rPr>
              <a:t>e</a:t>
            </a:r>
            <a:r>
              <a:rPr lang="en-US" sz="2000" baseline="30000" dirty="0">
                <a:solidFill>
                  <a:prstClr val="black"/>
                </a:solidFill>
                <a:cs typeface="Calibri"/>
              </a:rPr>
              <a:t>-</a:t>
            </a:r>
            <a:endParaRPr lang="en-US" sz="2000" dirty="0">
              <a:solidFill>
                <a:prstClr val="black"/>
              </a:solidFill>
              <a:cs typeface="Calibri"/>
            </a:endParaRPr>
          </a:p>
        </p:txBody>
      </p:sp>
      <p:cxnSp>
        <p:nvCxnSpPr>
          <p:cNvPr id="95" name="Straight Arrow Connector 94"/>
          <p:cNvCxnSpPr>
            <a:cxnSpLocks noChangeShapeType="1"/>
          </p:cNvCxnSpPr>
          <p:nvPr/>
        </p:nvCxnSpPr>
        <p:spPr bwMode="auto">
          <a:xfrm rot="5400000" flipH="1" flipV="1">
            <a:off x="1296010" y="1633147"/>
            <a:ext cx="607820" cy="323589"/>
          </a:xfrm>
          <a:prstGeom prst="straightConnector1">
            <a:avLst/>
          </a:prstGeom>
          <a:noFill/>
          <a:ln w="111125">
            <a:solidFill>
              <a:srgbClr val="C20000"/>
            </a:solidFill>
            <a:round/>
            <a:headEnd/>
            <a:tailEnd type="triangle" w="med" len="med"/>
          </a:ln>
          <a:effectLst>
            <a:outerShdw blurRad="63500" dist="20000" dir="5400000" rotWithShape="0">
              <a:srgbClr val="000000">
                <a:alpha val="37999"/>
              </a:srgbClr>
            </a:outerShdw>
          </a:effectLst>
        </p:spPr>
      </p:cxnSp>
      <p:sp>
        <p:nvSpPr>
          <p:cNvPr id="169" name="Rectangle 168"/>
          <p:cNvSpPr/>
          <p:nvPr/>
        </p:nvSpPr>
        <p:spPr>
          <a:xfrm>
            <a:off x="7521575" y="2379915"/>
            <a:ext cx="685800" cy="102686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3" name="Group 182"/>
          <p:cNvGrpSpPr/>
          <p:nvPr/>
        </p:nvGrpSpPr>
        <p:grpSpPr>
          <a:xfrm>
            <a:off x="7405447" y="2942638"/>
            <a:ext cx="1588159" cy="2202422"/>
            <a:chOff x="7405447" y="2942638"/>
            <a:chExt cx="1588159" cy="2202422"/>
          </a:xfrm>
        </p:grpSpPr>
        <p:sp>
          <p:nvSpPr>
            <p:cNvPr id="170" name="Line 5"/>
            <p:cNvSpPr>
              <a:spLocks noChangeShapeType="1"/>
            </p:cNvSpPr>
            <p:nvPr/>
          </p:nvSpPr>
          <p:spPr bwMode="auto">
            <a:xfrm flipV="1">
              <a:off x="8592594" y="3557385"/>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1" name="Line 5"/>
            <p:cNvSpPr>
              <a:spLocks noChangeShapeType="1"/>
            </p:cNvSpPr>
            <p:nvPr/>
          </p:nvSpPr>
          <p:spPr bwMode="auto">
            <a:xfrm flipV="1">
              <a:off x="8612606" y="4080094"/>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nvGrpSpPr>
            <p:cNvPr id="180" name="Group 179"/>
            <p:cNvGrpSpPr/>
            <p:nvPr/>
          </p:nvGrpSpPr>
          <p:grpSpPr>
            <a:xfrm>
              <a:off x="7405447" y="2942638"/>
              <a:ext cx="1413727" cy="2202422"/>
              <a:chOff x="3020161" y="4549775"/>
              <a:chExt cx="1413727" cy="2202422"/>
            </a:xfrm>
          </p:grpSpPr>
          <p:sp>
            <p:nvSpPr>
              <p:cNvPr id="172" name="Freeform 171"/>
              <p:cNvSpPr/>
              <p:nvPr/>
            </p:nvSpPr>
            <p:spPr>
              <a:xfrm>
                <a:off x="3020161" y="4549775"/>
                <a:ext cx="1413727" cy="2202422"/>
              </a:xfrm>
              <a:custGeom>
                <a:avLst/>
                <a:gdLst>
                  <a:gd name="connsiteX0" fmla="*/ 0 w 984364"/>
                  <a:gd name="connsiteY0" fmla="*/ 15119 h 2202422"/>
                  <a:gd name="connsiteX1" fmla="*/ 624886 w 984364"/>
                  <a:gd name="connsiteY1" fmla="*/ 75598 h 2202422"/>
                  <a:gd name="connsiteX2" fmla="*/ 927250 w 984364"/>
                  <a:gd name="connsiteY2" fmla="*/ 468707 h 2202422"/>
                  <a:gd name="connsiteX3" fmla="*/ 947408 w 984364"/>
                  <a:gd name="connsiteY3" fmla="*/ 1053332 h 2202422"/>
                  <a:gd name="connsiteX4" fmla="*/ 705516 w 984364"/>
                  <a:gd name="connsiteY4" fmla="*/ 1466601 h 2202422"/>
                  <a:gd name="connsiteX5" fmla="*/ 483782 w 984364"/>
                  <a:gd name="connsiteY5" fmla="*/ 1779073 h 2202422"/>
                  <a:gd name="connsiteX6" fmla="*/ 433388 w 984364"/>
                  <a:gd name="connsiteY6" fmla="*/ 2202422 h 220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4364" h="2202422">
                    <a:moveTo>
                      <a:pt x="0" y="15119"/>
                    </a:moveTo>
                    <a:cubicBezTo>
                      <a:pt x="235172" y="7559"/>
                      <a:pt x="470344" y="0"/>
                      <a:pt x="624886" y="75598"/>
                    </a:cubicBezTo>
                    <a:cubicBezTo>
                      <a:pt x="779428" y="151196"/>
                      <a:pt x="873496" y="305751"/>
                      <a:pt x="927250" y="468707"/>
                    </a:cubicBezTo>
                    <a:cubicBezTo>
                      <a:pt x="981004" y="631663"/>
                      <a:pt x="984364" y="887016"/>
                      <a:pt x="947408" y="1053332"/>
                    </a:cubicBezTo>
                    <a:cubicBezTo>
                      <a:pt x="910452" y="1219648"/>
                      <a:pt x="782787" y="1345644"/>
                      <a:pt x="705516" y="1466601"/>
                    </a:cubicBezTo>
                    <a:cubicBezTo>
                      <a:pt x="628245" y="1587558"/>
                      <a:pt x="529137" y="1656436"/>
                      <a:pt x="483782" y="1779073"/>
                    </a:cubicBezTo>
                    <a:cubicBezTo>
                      <a:pt x="438427" y="1901710"/>
                      <a:pt x="433388" y="2202422"/>
                      <a:pt x="433388" y="2202422"/>
                    </a:cubicBezTo>
                  </a:path>
                </a:pathLst>
              </a:custGeom>
              <a:ln w="25400" cap="flat" cmpd="sng" algn="ctr">
                <a:solidFill>
                  <a:schemeClr val="accent1"/>
                </a:solidFill>
                <a:prstDash val="sysDash"/>
                <a:round/>
                <a:headEnd type="none" w="med" len="med"/>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9" name="Rectangle 178"/>
              <p:cNvSpPr/>
              <p:nvPr/>
            </p:nvSpPr>
            <p:spPr>
              <a:xfrm>
                <a:off x="3022643" y="4549775"/>
                <a:ext cx="676277" cy="6128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78" name="Group 177"/>
          <p:cNvGrpSpPr/>
          <p:nvPr/>
        </p:nvGrpSpPr>
        <p:grpSpPr>
          <a:xfrm>
            <a:off x="7521575" y="2894184"/>
            <a:ext cx="685800" cy="276937"/>
            <a:chOff x="7521575" y="2823624"/>
            <a:chExt cx="685800" cy="435514"/>
          </a:xfrm>
        </p:grpSpPr>
        <p:sp>
          <p:nvSpPr>
            <p:cNvPr id="173" name="Line 8"/>
            <p:cNvSpPr>
              <a:spLocks noChangeShapeType="1"/>
            </p:cNvSpPr>
            <p:nvPr/>
          </p:nvSpPr>
          <p:spPr bwMode="auto">
            <a:xfrm>
              <a:off x="7750175" y="2823624"/>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4" name="Line 9"/>
            <p:cNvSpPr>
              <a:spLocks noChangeShapeType="1"/>
            </p:cNvSpPr>
            <p:nvPr/>
          </p:nvSpPr>
          <p:spPr bwMode="auto">
            <a:xfrm>
              <a:off x="7750175" y="3259137"/>
              <a:ext cx="457200" cy="0"/>
            </a:xfrm>
            <a:prstGeom prst="line">
              <a:avLst/>
            </a:prstGeom>
            <a:noFill/>
            <a:ln w="38100">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5" name="Line 10"/>
            <p:cNvSpPr>
              <a:spLocks noChangeShapeType="1"/>
            </p:cNvSpPr>
            <p:nvPr/>
          </p:nvSpPr>
          <p:spPr bwMode="auto">
            <a:xfrm>
              <a:off x="7750175" y="2899824"/>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6" name="Line 11"/>
            <p:cNvSpPr>
              <a:spLocks noChangeShapeType="1"/>
            </p:cNvSpPr>
            <p:nvPr/>
          </p:nvSpPr>
          <p:spPr bwMode="auto">
            <a:xfrm flipV="1">
              <a:off x="7521575" y="2823624"/>
              <a:ext cx="228600" cy="15240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7" name="Line 12"/>
            <p:cNvSpPr>
              <a:spLocks noChangeShapeType="1"/>
            </p:cNvSpPr>
            <p:nvPr/>
          </p:nvSpPr>
          <p:spPr bwMode="auto">
            <a:xfrm>
              <a:off x="7521575" y="2991900"/>
              <a:ext cx="228600" cy="267238"/>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sp>
        <p:nvSpPr>
          <p:cNvPr id="181" name="TextBox 180"/>
          <p:cNvSpPr txBox="1"/>
          <p:nvPr/>
        </p:nvSpPr>
        <p:spPr>
          <a:xfrm>
            <a:off x="1095432" y="4208244"/>
            <a:ext cx="3710834" cy="646331"/>
          </a:xfrm>
          <a:prstGeom prst="rect">
            <a:avLst/>
          </a:prstGeom>
          <a:noFill/>
        </p:spPr>
        <p:txBody>
          <a:bodyPr wrap="none" rtlCol="0">
            <a:spAutoFit/>
          </a:bodyPr>
          <a:lstStyle/>
          <a:p>
            <a:r>
              <a:rPr lang="en-US" dirty="0" smtClean="0">
                <a:solidFill>
                  <a:srgbClr val="008000"/>
                </a:solidFill>
              </a:rPr>
              <a:t>Higher initial fluorescence from m</a:t>
            </a:r>
            <a:r>
              <a:rPr lang="en-US" baseline="-25000" dirty="0" smtClean="0">
                <a:solidFill>
                  <a:srgbClr val="008000"/>
                </a:solidFill>
              </a:rPr>
              <a:t>s</a:t>
            </a:r>
            <a:r>
              <a:rPr lang="en-US" dirty="0" smtClean="0">
                <a:solidFill>
                  <a:srgbClr val="008000"/>
                </a:solidFill>
              </a:rPr>
              <a:t>= 0</a:t>
            </a:r>
          </a:p>
          <a:p>
            <a:r>
              <a:rPr lang="en-US" dirty="0" smtClean="0">
                <a:solidFill>
                  <a:srgbClr val="008000"/>
                </a:solidFill>
              </a:rPr>
              <a:t>Optical polarization into m</a:t>
            </a:r>
            <a:r>
              <a:rPr lang="en-US" baseline="-25000" dirty="0" smtClean="0">
                <a:solidFill>
                  <a:srgbClr val="008000"/>
                </a:solidFill>
              </a:rPr>
              <a:t>s</a:t>
            </a:r>
            <a:r>
              <a:rPr lang="en-US" dirty="0" smtClean="0">
                <a:solidFill>
                  <a:srgbClr val="008000"/>
                </a:solidFill>
              </a:rPr>
              <a:t>= 0</a:t>
            </a:r>
          </a:p>
        </p:txBody>
      </p:sp>
      <p:sp>
        <p:nvSpPr>
          <p:cNvPr id="182" name="TextBox 181"/>
          <p:cNvSpPr txBox="1"/>
          <p:nvPr/>
        </p:nvSpPr>
        <p:spPr>
          <a:xfrm>
            <a:off x="1761715" y="4854575"/>
            <a:ext cx="3594165" cy="923330"/>
          </a:xfrm>
          <a:prstGeom prst="rect">
            <a:avLst/>
          </a:prstGeom>
          <a:noFill/>
        </p:spPr>
        <p:txBody>
          <a:bodyPr wrap="square" rtlCol="0">
            <a:spAutoFit/>
          </a:bodyPr>
          <a:lstStyle/>
          <a:p>
            <a:r>
              <a:rPr lang="en-US" dirty="0" smtClean="0"/>
              <a:t>Mediated by spin-dependent intersystem crossing to </a:t>
            </a:r>
          </a:p>
          <a:p>
            <a:r>
              <a:rPr lang="en-US" dirty="0" err="1" smtClean="0">
                <a:solidFill>
                  <a:schemeClr val="accent1"/>
                </a:solidFill>
              </a:rPr>
              <a:t>metastable</a:t>
            </a:r>
            <a:r>
              <a:rPr lang="en-US" dirty="0" smtClean="0">
                <a:solidFill>
                  <a:schemeClr val="accent1"/>
                </a:solidFill>
              </a:rPr>
              <a:t> </a:t>
            </a:r>
            <a:r>
              <a:rPr lang="en-US" dirty="0" err="1" smtClean="0">
                <a:solidFill>
                  <a:schemeClr val="accent1"/>
                </a:solidFill>
              </a:rPr>
              <a:t>singlets</a:t>
            </a:r>
            <a:r>
              <a:rPr lang="en-US" dirty="0" smtClean="0">
                <a:solidFill>
                  <a:schemeClr val="accent1"/>
                </a:solidFill>
              </a:rPr>
              <a:t> (S = 0)</a:t>
            </a:r>
            <a:endParaRPr lang="en-US" dirty="0">
              <a:solidFill>
                <a:schemeClr val="accent1"/>
              </a:solidFill>
            </a:endParaRPr>
          </a:p>
        </p:txBody>
      </p:sp>
      <p:pic>
        <p:nvPicPr>
          <p:cNvPr id="206" name="Picture 3" descr="manipulate.jpg                                                 001718F6Macintosh HD                   BB59F495:"/>
          <p:cNvPicPr>
            <a:picLocks noChangeAspect="1" noChangeArrowheads="1"/>
          </p:cNvPicPr>
          <p:nvPr/>
        </p:nvPicPr>
        <p:blipFill>
          <a:blip r:embed="rId5">
            <a:clrChange>
              <a:clrFrom>
                <a:srgbClr val="FFFFFE"/>
              </a:clrFrom>
              <a:clrTo>
                <a:srgbClr val="FFFFFE">
                  <a:alpha val="0"/>
                </a:srgbClr>
              </a:clrTo>
            </a:clrChange>
          </a:blip>
          <a:srcRect/>
          <a:stretch>
            <a:fillRect/>
          </a:stretch>
        </p:blipFill>
        <p:spPr bwMode="auto">
          <a:xfrm>
            <a:off x="1046628" y="4158963"/>
            <a:ext cx="3827463" cy="2559050"/>
          </a:xfrm>
          <a:prstGeom prst="rect">
            <a:avLst/>
          </a:prstGeom>
          <a:solidFill>
            <a:srgbClr val="FFFFFF"/>
          </a:solidFill>
        </p:spPr>
      </p:pic>
      <p:grpSp>
        <p:nvGrpSpPr>
          <p:cNvPr id="2" name="Group 1"/>
          <p:cNvGrpSpPr/>
          <p:nvPr/>
        </p:nvGrpSpPr>
        <p:grpSpPr>
          <a:xfrm>
            <a:off x="3690598" y="1200331"/>
            <a:ext cx="2873660" cy="1988802"/>
            <a:chOff x="3690598" y="1200331"/>
            <a:chExt cx="2873660" cy="1988802"/>
          </a:xfrm>
        </p:grpSpPr>
        <p:pic>
          <p:nvPicPr>
            <p:cNvPr id="184" name="Picture 30" descr="&#10;Fig1parts.jpg                                                  001718F6Macintosh HD                   BB59F495:"/>
            <p:cNvPicPr>
              <a:picLocks noChangeAspect="1" noChangeArrowheads="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336690" y="1360333"/>
              <a:ext cx="1438275" cy="1828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5" name="Text Box 44"/>
            <p:cNvSpPr txBox="1">
              <a:spLocks noChangeArrowheads="1"/>
            </p:cNvSpPr>
            <p:nvPr/>
          </p:nvSpPr>
          <p:spPr bwMode="auto">
            <a:xfrm>
              <a:off x="3690598" y="1200331"/>
              <a:ext cx="28736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37931725" indent="-37474525">
                <a:defRPr sz="2000" b="1">
                  <a:solidFill>
                    <a:schemeClr val="tx1"/>
                  </a:solidFill>
                  <a:latin typeface="Times New Roman" charset="0"/>
                  <a:ea typeface="ＭＳ Ｐゴシック" charset="0"/>
                </a:defRPr>
              </a:lvl2pPr>
              <a:lvl3pPr>
                <a:defRPr sz="2000" b="1">
                  <a:solidFill>
                    <a:schemeClr val="tx1"/>
                  </a:solidFill>
                  <a:latin typeface="Times New Roman" charset="0"/>
                  <a:ea typeface="ＭＳ Ｐゴシック" charset="0"/>
                </a:defRPr>
              </a:lvl3pPr>
              <a:lvl4pPr>
                <a:defRPr sz="2000" b="1">
                  <a:solidFill>
                    <a:schemeClr val="tx1"/>
                  </a:solidFill>
                  <a:latin typeface="Times New Roman" charset="0"/>
                  <a:ea typeface="ＭＳ Ｐゴシック" charset="0"/>
                </a:defRPr>
              </a:lvl4pPr>
              <a:lvl5pPr>
                <a:defRPr sz="2000" b="1">
                  <a:solidFill>
                    <a:schemeClr val="tx1"/>
                  </a:solidFill>
                  <a:latin typeface="Times New Roman" charset="0"/>
                  <a:ea typeface="ＭＳ Ｐゴシック" charset="0"/>
                </a:defRPr>
              </a:lvl5pPr>
              <a:lvl6pPr marL="457200" eaLnBrk="0" fontAlgn="base" hangingPunct="0">
                <a:spcBef>
                  <a:spcPct val="0"/>
                </a:spcBef>
                <a:spcAft>
                  <a:spcPct val="0"/>
                </a:spcAft>
                <a:defRPr sz="2000" b="1">
                  <a:solidFill>
                    <a:schemeClr val="tx1"/>
                  </a:solidFill>
                  <a:latin typeface="Times New Roman" charset="0"/>
                  <a:ea typeface="ＭＳ Ｐゴシック" charset="0"/>
                </a:defRPr>
              </a:lvl6pPr>
              <a:lvl7pPr marL="914400" eaLnBrk="0" fontAlgn="base" hangingPunct="0">
                <a:spcBef>
                  <a:spcPct val="0"/>
                </a:spcBef>
                <a:spcAft>
                  <a:spcPct val="0"/>
                </a:spcAft>
                <a:defRPr sz="2000" b="1">
                  <a:solidFill>
                    <a:schemeClr val="tx1"/>
                  </a:solidFill>
                  <a:latin typeface="Times New Roman" charset="0"/>
                  <a:ea typeface="ＭＳ Ｐゴシック" charset="0"/>
                </a:defRPr>
              </a:lvl7pPr>
              <a:lvl8pPr marL="1371600" eaLnBrk="0" fontAlgn="base" hangingPunct="0">
                <a:spcBef>
                  <a:spcPct val="0"/>
                </a:spcBef>
                <a:spcAft>
                  <a:spcPct val="0"/>
                </a:spcAft>
                <a:defRPr sz="2000" b="1">
                  <a:solidFill>
                    <a:schemeClr val="tx1"/>
                  </a:solidFill>
                  <a:latin typeface="Times New Roman" charset="0"/>
                  <a:ea typeface="ＭＳ Ｐゴシック" charset="0"/>
                </a:defRPr>
              </a:lvl8pPr>
              <a:lvl9pPr marL="1828800" eaLnBrk="0" fontAlgn="base" hangingPunct="0">
                <a:spcBef>
                  <a:spcPct val="0"/>
                </a:spcBef>
                <a:spcAft>
                  <a:spcPct val="0"/>
                </a:spcAft>
                <a:defRPr sz="2000" b="1">
                  <a:solidFill>
                    <a:schemeClr val="tx1"/>
                  </a:solidFill>
                  <a:latin typeface="Times New Roman" charset="0"/>
                  <a:ea typeface="ＭＳ Ｐゴシック" charset="0"/>
                </a:defRPr>
              </a:lvl9pPr>
            </a:lstStyle>
            <a:p>
              <a:pPr algn="ctr"/>
              <a:r>
                <a:rPr lang="en-US" sz="1600" dirty="0">
                  <a:solidFill>
                    <a:schemeClr val="accent1"/>
                  </a:solidFill>
                  <a:latin typeface="+mn-lt"/>
                </a:rPr>
                <a:t>Photon anti-bunching</a:t>
              </a:r>
            </a:p>
          </p:txBody>
        </p:sp>
      </p:gr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grpId="1" nodeType="clickEffect">
                                  <p:stCondLst>
                                    <p:cond delay="0"/>
                                  </p:stCondLst>
                                  <p:childTnLst>
                                    <p:animMotion origin="layout" path="M 0 0 L -0.02031 0.0271 " pathEditMode="relative" ptsTypes="AA">
                                      <p:cBhvr>
                                        <p:cTn id="46" dur="2000" fill="hold"/>
                                        <p:tgtEl>
                                          <p:spTgt spid="90"/>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8.33333E-6 3.33333E-6 C 0.00105 -0.00486 8.33333E-6 -0.00347 0.00209 -0.00509 C 0.00192 -0.00394 0.00209 -0.00255 0.00174 -0.00139 C 0.00139 -0.00093 0.00087 -0.00278 0.0007 -0.00232 C 0.00018 -0.00185 0.00035 -0.00093 0.00035 3.33333E-6 C -0.00069 -0.00509 -0.00105 0.00231 -0.00105 0.00324 C -0.0019 0.00162 -0.00399 0.00069 -0.00208 -0.00139 C -0.00138 -0.00255 0.00105 -0.00278 0.00105 -0.00278 C 0.00018 0.00093 0.00105 -0.00255 -0.00138 -0.00324 C -0.00242 -0.00139 -0.00225 -0.00255 -0.00138 0.00046 C 0.0007 -0.00046 0.00122 0.00139 0.00244 -0.00139 C 0.00313 0.00231 0.00226 -0.00139 0.00348 0.00185 C 0.00348 0.00208 0.00383 0.0037 0.00383 0.00324 C 0.00313 -0.00046 0.00261 -0.00093 0.0007 -0.00278 C -0.00086 -0.00162 -0.00121 -0.00324 -0.00173 -0.00093 C 0.00018 0.00301 -0.00242 -0.00417 0.0007 3.33333E-6 C 0.00105 0.00116 0.00122 0.00509 0.00209 0.00231 C 0.00157 0.00023 0.00157 -0.00208 0.00105 -0.0037 C 0.00087 -0.00417 0.0007 -0.00232 0.0007 -0.00232 C -0.0026 -0.00394 -0.00034 0.00278 -0.00105 0.00602 C -0.00105 0.00417 -0.00069 -0.00278 -0.00034 -0.00278 C 0.00018 -0.00324 -0.00017 -0.00139 8.33333E-6 -0.00046 C 0.0007 -0.00301 0.00018 -0.00509 0.00244 -0.00417 C 0.00348 0.00023 0.00226 -0.00532 0.00209 -0.00417 C 0.00053 0.00417 0.00365 0.00255 0.00035 0.0037 C -0.00138 0.00255 -0.00156 0.00139 -0.00242 -0.00046 C -0.00277 0.00023 -0.00242 0.00324 -0.00242 0.00231 C -0.00242 0.00046 -0.00381 -0.00116 -0.00173 0.00231 C -0.00052 -0.00278 -0.00138 -0.00324 0.00035 3.33333E-6 C 0.00053 -0.00139 0.00035 -0.0037 0.00035 -0.0037 C -0.00138 0.00069 -0.00034 -0.00556 -0.00208 -0.00185 C -0.00451 -0.00509 -0.00364 0.00023 -0.00208 -0.0037 C 8.33333E-6 -0.00232 0.00018 0.00046 0.00139 -0.0037 C 0.00157 -0.00324 0.00174 -0.00208 0.00209 -0.00232 C 0.00296 -0.0037 0.00192 -0.00718 0.00278 -0.0037 C 0.00348 -0.00671 0.00348 -0.0037 0.00139 -0.00278 C 0.00087 -0.00185 0.00105 0.00069 0.00035 0.00046 C -0.00034 0.00023 -0.00105 -0.00069 -0.00069 -0.00139 C -0.00069 -0.00208 0.00018 -0.00116 0.0007 -0.00093 C 0.00053 -0.00139 0.00035 -0.00185 0.00035 -0.00232 C 0.00018 -0.00278 -0.00017 -0.0044 8.33333E-6 -0.0037 C 8.33333E-6 -0.00347 0.0007 0.00023 0.0007 0.00046 C 0.00035 0.00093 -0.00034 3.33333E-6 -0.00069 3.33333E-6 C 0.0007 0.00278 -0.00312 0.00208 0.00105 0.00139 C 0.0007 0.00069 0.0007 -0.00046 0.00035 -0.00046 C -0.00017 -0.00069 8.33333E-6 0.00255 8.33333E-6 3.33333E-6 Z " pathEditMode="relative" ptsTypes="ffffffffffffffffffffffffffffffffffffffffffffff">
                                      <p:cBhvr>
                                        <p:cTn id="50" dur="2000" fill="hold"/>
                                        <p:tgtEl>
                                          <p:spTgt spid="97"/>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91"/>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93"/>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94"/>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92"/>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89"/>
                                        </p:tgtEl>
                                        <p:attrNameLst>
                                          <p:attrName>style.visibility</p:attrName>
                                        </p:attrNameLst>
                                      </p:cBhvr>
                                      <p:to>
                                        <p:strVal val="hidden"/>
                                      </p:to>
                                    </p:set>
                                  </p:childTnLst>
                                </p:cTn>
                              </p:par>
                              <p:par>
                                <p:cTn id="85" presetID="1" presetClass="exit" presetSubtype="0" fill="hold" grpId="2" nodeType="withEffect">
                                  <p:stCondLst>
                                    <p:cond delay="0"/>
                                  </p:stCondLst>
                                  <p:childTnLst>
                                    <p:set>
                                      <p:cBhvr>
                                        <p:cTn id="86" dur="1" fill="hold">
                                          <p:stCondLst>
                                            <p:cond delay="0"/>
                                          </p:stCondLst>
                                        </p:cTn>
                                        <p:tgtEl>
                                          <p:spTgt spid="9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2"/>
                                        </p:tgtEl>
                                        <p:attrNameLst>
                                          <p:attrName>style.visibility</p:attrName>
                                        </p:attrNameLst>
                                      </p:cBhvr>
                                      <p:to>
                                        <p:strVal val="hidden"/>
                                      </p:to>
                                    </p:set>
                                  </p:childTnLst>
                                </p:cTn>
                              </p:par>
                              <p:par>
                                <p:cTn id="91" presetID="1" presetClass="entr" presetSubtype="0" fill="hold" grpId="0" nodeType="withEffect">
                                  <p:stCondLst>
                                    <p:cond delay="0"/>
                                  </p:stCondLst>
                                  <p:childTnLst>
                                    <p:set>
                                      <p:cBhvr>
                                        <p:cTn id="92" dur="1" fill="hold">
                                          <p:stCondLst>
                                            <p:cond delay="0"/>
                                          </p:stCondLst>
                                        </p:cTn>
                                        <p:tgtEl>
                                          <p:spTgt spid="7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8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8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8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6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499"/>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p:bldP spid="61" grpId="0"/>
      <p:bldP spid="62" grpId="0" animBg="1"/>
      <p:bldP spid="75" grpId="0"/>
      <p:bldP spid="77" grpId="0"/>
      <p:bldP spid="78" grpId="0"/>
      <p:bldP spid="79" grpId="0"/>
      <p:bldP spid="89" grpId="0" animBg="1"/>
      <p:bldP spid="89" grpId="1" animBg="1"/>
      <p:bldP spid="90" grpId="0" animBg="1"/>
      <p:bldP spid="90" grpId="1" animBg="1"/>
      <p:bldP spid="90" grpId="2" animBg="1"/>
      <p:bldP spid="91" grpId="0" animBg="1"/>
      <p:bldP spid="91" grpId="1" animBg="1"/>
      <p:bldP spid="92" grpId="0" animBg="1"/>
      <p:bldP spid="92" grpId="1" animBg="1"/>
      <p:bldP spid="93" grpId="0" animBg="1"/>
      <p:bldP spid="93" grpId="1" animBg="1"/>
      <p:bldP spid="94" grpId="0" animBg="1"/>
      <p:bldP spid="94" grpId="1" animBg="1"/>
      <p:bldP spid="181" grpId="0"/>
      <p:bldP spid="18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Outline</a:t>
            </a:r>
            <a:endParaRPr lang="en-US" sz="2800" b="1" dirty="0">
              <a:solidFill>
                <a:schemeClr val="bg1"/>
              </a:solidFill>
            </a:endParaRPr>
          </a:p>
        </p:txBody>
      </p:sp>
      <p:grpSp>
        <p:nvGrpSpPr>
          <p:cNvPr id="2" name="Group 50"/>
          <p:cNvGrpSpPr/>
          <p:nvPr/>
        </p:nvGrpSpPr>
        <p:grpSpPr>
          <a:xfrm>
            <a:off x="231280" y="811783"/>
            <a:ext cx="5232274" cy="1056631"/>
            <a:chOff x="231280" y="811783"/>
            <a:chExt cx="5232274" cy="1056631"/>
          </a:xfrm>
        </p:grpSpPr>
        <p:grpSp>
          <p:nvGrpSpPr>
            <p:cNvPr id="7" name="Group 49"/>
            <p:cNvGrpSpPr/>
            <p:nvPr/>
          </p:nvGrpSpPr>
          <p:grpSpPr>
            <a:xfrm>
              <a:off x="231280" y="811783"/>
              <a:ext cx="5232274" cy="1056631"/>
              <a:chOff x="231280" y="811783"/>
              <a:chExt cx="5232274" cy="1056631"/>
            </a:xfrm>
          </p:grpSpPr>
          <p:sp>
            <p:nvSpPr>
              <p:cNvPr id="4" name="TextBox 3"/>
              <p:cNvSpPr txBox="1"/>
              <p:nvPr/>
            </p:nvSpPr>
            <p:spPr>
              <a:xfrm>
                <a:off x="1854874" y="945084"/>
                <a:ext cx="3608680" cy="923330"/>
              </a:xfrm>
              <a:prstGeom prst="rect">
                <a:avLst/>
              </a:prstGeom>
              <a:noFill/>
            </p:spPr>
            <p:txBody>
              <a:bodyPr wrap="none" rtlCol="0">
                <a:spAutoFit/>
              </a:bodyPr>
              <a:lstStyle/>
              <a:p>
                <a:pPr>
                  <a:buFont typeface="Arial"/>
                  <a:buChar char="•"/>
                </a:pPr>
                <a:r>
                  <a:rPr lang="en-US" b="1" dirty="0" smtClean="0">
                    <a:solidFill>
                      <a:schemeClr val="bg1">
                        <a:lumMod val="65000"/>
                      </a:schemeClr>
                    </a:solidFill>
                  </a:rPr>
                  <a:t> Introduction</a:t>
                </a:r>
              </a:p>
              <a:p>
                <a:pPr lvl="1">
                  <a:buFont typeface="Arial"/>
                  <a:buChar char="•"/>
                </a:pPr>
                <a:r>
                  <a:rPr lang="en-US" dirty="0">
                    <a:solidFill>
                      <a:schemeClr val="bg1">
                        <a:lumMod val="65000"/>
                      </a:schemeClr>
                    </a:solidFill>
                  </a:rPr>
                  <a:t> </a:t>
                </a:r>
                <a:r>
                  <a:rPr lang="en-US" dirty="0" smtClean="0">
                    <a:solidFill>
                      <a:schemeClr val="bg1">
                        <a:lumMod val="65000"/>
                      </a:schemeClr>
                    </a:solidFill>
                  </a:rPr>
                  <a:t>Context and motivation</a:t>
                </a:r>
              </a:p>
              <a:p>
                <a:pPr lvl="1">
                  <a:buFont typeface="Arial"/>
                  <a:buChar char="•"/>
                </a:pPr>
                <a:r>
                  <a:rPr lang="en-US" dirty="0" smtClean="0">
                    <a:solidFill>
                      <a:schemeClr val="bg1">
                        <a:lumMod val="65000"/>
                      </a:schemeClr>
                    </a:solidFill>
                  </a:rPr>
                  <a:t> A brief overview of NV physics</a:t>
                </a:r>
              </a:p>
            </p:txBody>
          </p:sp>
          <p:pic>
            <p:nvPicPr>
              <p:cNvPr id="5" name="Picture 4" descr="diamond.jpg"/>
              <p:cNvPicPr>
                <a:picLocks noChangeAspect="1"/>
              </p:cNvPicPr>
              <p:nvPr/>
            </p:nvPicPr>
            <p:blipFill>
              <a:blip r:embed="rId3"/>
              <a:srcRect l="14725" t="17050" r="7910" b="23443"/>
              <a:stretch>
                <a:fillRect/>
              </a:stretch>
            </p:blipFill>
            <p:spPr>
              <a:xfrm>
                <a:off x="231280" y="811783"/>
                <a:ext cx="1623594" cy="936619"/>
              </a:xfrm>
              <a:prstGeom prst="rect">
                <a:avLst/>
              </a:prstGeom>
            </p:spPr>
          </p:pic>
        </p:grpSp>
        <p:cxnSp>
          <p:nvCxnSpPr>
            <p:cNvPr id="6" name="Straight Arrow Connector 5"/>
            <p:cNvCxnSpPr/>
            <p:nvPr/>
          </p:nvCxnSpPr>
          <p:spPr>
            <a:xfrm rot="16200000" flipV="1">
              <a:off x="808278" y="1125168"/>
              <a:ext cx="434976" cy="257211"/>
            </a:xfrm>
            <a:prstGeom prst="straightConnector1">
              <a:avLst/>
            </a:prstGeom>
            <a:ln w="76200" cap="flat" cmpd="sng" algn="ctr">
              <a:solidFill>
                <a:srgbClr val="8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49" name="Rectangle 48"/>
          <p:cNvSpPr/>
          <p:nvPr/>
        </p:nvSpPr>
        <p:spPr>
          <a:xfrm>
            <a:off x="1854874" y="5590418"/>
            <a:ext cx="4801314" cy="646331"/>
          </a:xfrm>
          <a:prstGeom prst="rect">
            <a:avLst/>
          </a:prstGeom>
        </p:spPr>
        <p:txBody>
          <a:bodyPr wrap="none">
            <a:spAutoFit/>
          </a:bodyPr>
          <a:lstStyle/>
          <a:p>
            <a:pPr>
              <a:buFont typeface="Arial"/>
              <a:buChar char="•"/>
            </a:pPr>
            <a:r>
              <a:rPr lang="en-US" b="1" dirty="0" smtClean="0"/>
              <a:t> Outlook</a:t>
            </a:r>
          </a:p>
          <a:p>
            <a:pPr lvl="1">
              <a:buFont typeface="Arial"/>
              <a:buChar char="•"/>
            </a:pPr>
            <a:r>
              <a:rPr lang="en-US" b="1" dirty="0" smtClean="0"/>
              <a:t> </a:t>
            </a:r>
            <a:r>
              <a:rPr lang="en-US" dirty="0" smtClean="0"/>
              <a:t>New directions and outstanding challenges</a:t>
            </a:r>
          </a:p>
        </p:txBody>
      </p:sp>
      <p:grpSp>
        <p:nvGrpSpPr>
          <p:cNvPr id="8" name="Group 82"/>
          <p:cNvGrpSpPr/>
          <p:nvPr/>
        </p:nvGrpSpPr>
        <p:grpSpPr>
          <a:xfrm>
            <a:off x="306543" y="2880125"/>
            <a:ext cx="6343639" cy="1601184"/>
            <a:chOff x="306543" y="2560093"/>
            <a:chExt cx="6343639" cy="1601184"/>
          </a:xfrm>
        </p:grpSpPr>
        <p:sp>
          <p:nvSpPr>
            <p:cNvPr id="47" name="TextBox 46"/>
            <p:cNvSpPr txBox="1"/>
            <p:nvPr/>
          </p:nvSpPr>
          <p:spPr>
            <a:xfrm>
              <a:off x="1834874" y="3170231"/>
              <a:ext cx="4815308" cy="923330"/>
            </a:xfrm>
            <a:prstGeom prst="rect">
              <a:avLst/>
            </a:prstGeom>
            <a:noFill/>
          </p:spPr>
          <p:txBody>
            <a:bodyPr wrap="square" rtlCol="0">
              <a:spAutoFit/>
            </a:bodyPr>
            <a:lstStyle/>
            <a:p>
              <a:pPr>
                <a:buFont typeface="Arial"/>
                <a:buChar char="•"/>
              </a:pPr>
              <a:r>
                <a:rPr lang="en-US" b="1" dirty="0" smtClean="0">
                  <a:solidFill>
                    <a:schemeClr val="bg1">
                      <a:lumMod val="65000"/>
                    </a:schemeClr>
                  </a:solidFill>
                </a:rPr>
                <a:t> Spin physics with NV centers</a:t>
              </a:r>
            </a:p>
            <a:p>
              <a:pPr lvl="1">
                <a:buFont typeface="Arial"/>
                <a:buChar char="•"/>
              </a:pPr>
              <a:r>
                <a:rPr lang="en-US" dirty="0" smtClean="0">
                  <a:solidFill>
                    <a:schemeClr val="bg1">
                      <a:lumMod val="65000"/>
                    </a:schemeClr>
                  </a:solidFill>
                </a:rPr>
                <a:t> Hyperfine interactions</a:t>
              </a:r>
            </a:p>
            <a:p>
              <a:pPr lvl="1">
                <a:buFont typeface="Arial"/>
                <a:buChar char="•"/>
              </a:pPr>
              <a:r>
                <a:rPr lang="en-US" dirty="0" smtClean="0">
                  <a:solidFill>
                    <a:schemeClr val="bg1">
                      <a:lumMod val="65000"/>
                    </a:schemeClr>
                  </a:solidFill>
                </a:rPr>
                <a:t> Coherence properties</a:t>
              </a:r>
            </a:p>
          </p:txBody>
        </p:sp>
        <p:grpSp>
          <p:nvGrpSpPr>
            <p:cNvPr id="9" name="Group 81"/>
            <p:cNvGrpSpPr/>
            <p:nvPr/>
          </p:nvGrpSpPr>
          <p:grpSpPr>
            <a:xfrm>
              <a:off x="306543" y="2560093"/>
              <a:ext cx="1369699" cy="1601184"/>
              <a:chOff x="146543" y="2560093"/>
              <a:chExt cx="1369699" cy="1601184"/>
            </a:xfrm>
          </p:grpSpPr>
          <p:grpSp>
            <p:nvGrpSpPr>
              <p:cNvPr id="10" name="Group 3"/>
              <p:cNvGrpSpPr>
                <a:grpSpLocks/>
              </p:cNvGrpSpPr>
              <p:nvPr/>
            </p:nvGrpSpPr>
            <p:grpSpPr bwMode="auto">
              <a:xfrm>
                <a:off x="754242" y="3068013"/>
                <a:ext cx="762000" cy="685800"/>
                <a:chOff x="2592" y="2064"/>
                <a:chExt cx="480" cy="432"/>
              </a:xfrm>
            </p:grpSpPr>
            <p:sp>
              <p:nvSpPr>
                <p:cNvPr id="67" name="Line 4"/>
                <p:cNvSpPr>
                  <a:spLocks noChangeShapeType="1"/>
                </p:cNvSpPr>
                <p:nvPr/>
              </p:nvSpPr>
              <p:spPr bwMode="auto">
                <a:xfrm flipV="1">
                  <a:off x="2592" y="2064"/>
                  <a:ext cx="480" cy="432"/>
                </a:xfrm>
                <a:prstGeom prst="line">
                  <a:avLst/>
                </a:prstGeom>
                <a:noFill/>
                <a:ln w="76200">
                  <a:solidFill>
                    <a:srgbClr val="CC0000"/>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sp>
              <p:nvSpPr>
                <p:cNvPr id="68" name="Oval 5"/>
                <p:cNvSpPr>
                  <a:spLocks noChangeArrowheads="1"/>
                </p:cNvSpPr>
                <p:nvPr/>
              </p:nvSpPr>
              <p:spPr bwMode="auto">
                <a:xfrm>
                  <a:off x="2688" y="2208"/>
                  <a:ext cx="240" cy="240"/>
                </a:xfrm>
                <a:prstGeom prst="ellipse">
                  <a:avLst/>
                </a:prstGeom>
                <a:solidFill>
                  <a:srgbClr val="CC0000"/>
                </a:solidFill>
                <a:ln w="9525">
                  <a:solidFill>
                    <a:srgbClr val="CC0000"/>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grpSp>
          <p:grpSp>
            <p:nvGrpSpPr>
              <p:cNvPr id="50" name="Group 6"/>
              <p:cNvGrpSpPr>
                <a:grpSpLocks/>
              </p:cNvGrpSpPr>
              <p:nvPr/>
            </p:nvGrpSpPr>
            <p:grpSpPr bwMode="auto">
              <a:xfrm rot="13851304">
                <a:off x="149200" y="2604675"/>
                <a:ext cx="665571" cy="576408"/>
                <a:chOff x="2592" y="2064"/>
                <a:chExt cx="480" cy="432"/>
              </a:xfrm>
            </p:grpSpPr>
            <p:sp>
              <p:nvSpPr>
                <p:cNvPr id="70" name="Line 7"/>
                <p:cNvSpPr>
                  <a:spLocks noChangeShapeType="1"/>
                </p:cNvSpPr>
                <p:nvPr/>
              </p:nvSpPr>
              <p:spPr bwMode="auto">
                <a:xfrm flipV="1">
                  <a:off x="2592" y="2064"/>
                  <a:ext cx="480" cy="432"/>
                </a:xfrm>
                <a:prstGeom prst="line">
                  <a:avLst/>
                </a:prstGeom>
                <a:noFill/>
                <a:ln w="76200">
                  <a:solidFill>
                    <a:srgbClr val="000000"/>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sp>
              <p:nvSpPr>
                <p:cNvPr id="71" name="Oval 8"/>
                <p:cNvSpPr>
                  <a:spLocks noChangeArrowheads="1"/>
                </p:cNvSpPr>
                <p:nvPr/>
              </p:nvSpPr>
              <p:spPr bwMode="auto">
                <a:xfrm>
                  <a:off x="2688" y="2208"/>
                  <a:ext cx="240" cy="240"/>
                </a:xfrm>
                <a:prstGeom prst="ellipse">
                  <a:avLst/>
                </a:prstGeom>
                <a:solidFill>
                  <a:srgbClr val="000000"/>
                </a:solidFill>
                <a:ln w="9525">
                  <a:solidFill>
                    <a:srgbClr val="000000"/>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grpSp>
          <p:grpSp>
            <p:nvGrpSpPr>
              <p:cNvPr id="51" name="Group 30"/>
              <p:cNvGrpSpPr>
                <a:grpSpLocks/>
              </p:cNvGrpSpPr>
              <p:nvPr/>
            </p:nvGrpSpPr>
            <p:grpSpPr bwMode="auto">
              <a:xfrm rot="4476267">
                <a:off x="1185647" y="3703856"/>
                <a:ext cx="228600" cy="228600"/>
                <a:chOff x="4368" y="2160"/>
                <a:chExt cx="144" cy="144"/>
              </a:xfrm>
            </p:grpSpPr>
            <p:sp>
              <p:nvSpPr>
                <p:cNvPr id="73" name="Line 31"/>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sp>
              <p:nvSpPr>
                <p:cNvPr id="74" name="Oval 32"/>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grpSp>
          <p:grpSp>
            <p:nvGrpSpPr>
              <p:cNvPr id="52" name="Group 45"/>
              <p:cNvGrpSpPr>
                <a:grpSpLocks/>
              </p:cNvGrpSpPr>
              <p:nvPr/>
            </p:nvGrpSpPr>
            <p:grpSpPr bwMode="auto">
              <a:xfrm rot="1107673">
                <a:off x="638248" y="3108300"/>
                <a:ext cx="228600" cy="228600"/>
                <a:chOff x="4368" y="2160"/>
                <a:chExt cx="144" cy="144"/>
              </a:xfrm>
            </p:grpSpPr>
            <p:sp>
              <p:nvSpPr>
                <p:cNvPr id="76" name="Line 46"/>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sp>
              <p:nvSpPr>
                <p:cNvPr id="77" name="Oval 47"/>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grpSp>
          <p:sp>
            <p:nvSpPr>
              <p:cNvPr id="78" name="Freeform 109"/>
              <p:cNvSpPr>
                <a:spLocks/>
              </p:cNvSpPr>
              <p:nvPr/>
            </p:nvSpPr>
            <p:spPr bwMode="auto">
              <a:xfrm rot="18284940">
                <a:off x="79861" y="3347304"/>
                <a:ext cx="941052" cy="686894"/>
              </a:xfrm>
              <a:custGeom>
                <a:avLst/>
                <a:gdLst>
                  <a:gd name="T0" fmla="*/ 2147483647 w 1552"/>
                  <a:gd name="T1" fmla="*/ 2147483647 h 848"/>
                  <a:gd name="T2" fmla="*/ 2147483647 w 1552"/>
                  <a:gd name="T3" fmla="*/ 2147483647 h 848"/>
                  <a:gd name="T4" fmla="*/ 2147483647 w 1552"/>
                  <a:gd name="T5" fmla="*/ 2147483647 h 848"/>
                  <a:gd name="T6" fmla="*/ 2147483647 w 1552"/>
                  <a:gd name="T7" fmla="*/ 2147483647 h 848"/>
                  <a:gd name="T8" fmla="*/ 2147483647 w 1552"/>
                  <a:gd name="T9" fmla="*/ 2147483647 h 848"/>
                  <a:gd name="T10" fmla="*/ 2147483647 w 1552"/>
                  <a:gd name="T11" fmla="*/ 2147483647 h 848"/>
                  <a:gd name="T12" fmla="*/ 2147483647 w 1552"/>
                  <a:gd name="T13" fmla="*/ 2147483647 h 848"/>
                  <a:gd name="T14" fmla="*/ 2147483647 w 1552"/>
                  <a:gd name="T15" fmla="*/ 2147483647 h 848"/>
                  <a:gd name="T16" fmla="*/ 2147483647 w 1552"/>
                  <a:gd name="T17" fmla="*/ 2147483647 h 8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2"/>
                  <a:gd name="T28" fmla="*/ 0 h 848"/>
                  <a:gd name="T29" fmla="*/ 1552 w 1552"/>
                  <a:gd name="T30" fmla="*/ 848 h 8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2" h="848">
                    <a:moveTo>
                      <a:pt x="16" y="848"/>
                    </a:moveTo>
                    <a:cubicBezTo>
                      <a:pt x="8" y="736"/>
                      <a:pt x="0" y="624"/>
                      <a:pt x="64" y="608"/>
                    </a:cubicBezTo>
                    <a:cubicBezTo>
                      <a:pt x="128" y="592"/>
                      <a:pt x="336" y="784"/>
                      <a:pt x="400" y="752"/>
                    </a:cubicBezTo>
                    <a:cubicBezTo>
                      <a:pt x="464" y="720"/>
                      <a:pt x="384" y="448"/>
                      <a:pt x="448" y="416"/>
                    </a:cubicBezTo>
                    <a:cubicBezTo>
                      <a:pt x="512" y="384"/>
                      <a:pt x="712" y="592"/>
                      <a:pt x="784" y="560"/>
                    </a:cubicBezTo>
                    <a:cubicBezTo>
                      <a:pt x="856" y="528"/>
                      <a:pt x="808" y="256"/>
                      <a:pt x="880" y="224"/>
                    </a:cubicBezTo>
                    <a:cubicBezTo>
                      <a:pt x="952" y="192"/>
                      <a:pt x="1152" y="400"/>
                      <a:pt x="1216" y="368"/>
                    </a:cubicBezTo>
                    <a:cubicBezTo>
                      <a:pt x="1280" y="336"/>
                      <a:pt x="1208" y="64"/>
                      <a:pt x="1264" y="32"/>
                    </a:cubicBezTo>
                    <a:cubicBezTo>
                      <a:pt x="1320" y="0"/>
                      <a:pt x="1436" y="88"/>
                      <a:pt x="1552" y="176"/>
                    </a:cubicBezTo>
                  </a:path>
                </a:pathLst>
              </a:custGeom>
              <a:noFill/>
              <a:ln w="9525">
                <a:solidFill>
                  <a:srgbClr val="FF9933"/>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grpSp>
            <p:nvGrpSpPr>
              <p:cNvPr id="53" name="Group 30"/>
              <p:cNvGrpSpPr>
                <a:grpSpLocks/>
              </p:cNvGrpSpPr>
              <p:nvPr/>
            </p:nvGrpSpPr>
            <p:grpSpPr bwMode="auto">
              <a:xfrm rot="4476267" flipH="1">
                <a:off x="123920" y="3669076"/>
                <a:ext cx="214719" cy="169474"/>
                <a:chOff x="4368" y="2160"/>
                <a:chExt cx="144" cy="144"/>
              </a:xfrm>
            </p:grpSpPr>
            <p:sp>
              <p:nvSpPr>
                <p:cNvPr id="80" name="Line 31"/>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sp>
              <p:nvSpPr>
                <p:cNvPr id="81" name="Oval 32"/>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grpSp>
        </p:grpSp>
      </p:grpSp>
      <p:grpSp>
        <p:nvGrpSpPr>
          <p:cNvPr id="54" name="Group 87"/>
          <p:cNvGrpSpPr/>
          <p:nvPr/>
        </p:nvGrpSpPr>
        <p:grpSpPr>
          <a:xfrm>
            <a:off x="1854874" y="1311384"/>
            <a:ext cx="7134382" cy="2349415"/>
            <a:chOff x="1854874" y="1311384"/>
            <a:chExt cx="7134382" cy="2349415"/>
          </a:xfrm>
        </p:grpSpPr>
        <p:sp>
          <p:nvSpPr>
            <p:cNvPr id="46" name="TextBox 45"/>
            <p:cNvSpPr txBox="1"/>
            <p:nvPr/>
          </p:nvSpPr>
          <p:spPr>
            <a:xfrm>
              <a:off x="1854874" y="1922540"/>
              <a:ext cx="4213056" cy="1477328"/>
            </a:xfrm>
            <a:prstGeom prst="rect">
              <a:avLst/>
            </a:prstGeom>
            <a:noFill/>
          </p:spPr>
          <p:txBody>
            <a:bodyPr wrap="square" rtlCol="0">
              <a:spAutoFit/>
            </a:bodyPr>
            <a:lstStyle/>
            <a:p>
              <a:pPr>
                <a:buFont typeface="Arial"/>
                <a:buChar char="•"/>
              </a:pPr>
              <a:r>
                <a:rPr lang="en-US" b="1" dirty="0" smtClean="0">
                  <a:solidFill>
                    <a:schemeClr val="bg1">
                      <a:lumMod val="65000"/>
                    </a:schemeClr>
                  </a:solidFill>
                </a:rPr>
                <a:t> The structure of the NV center</a:t>
              </a:r>
            </a:p>
            <a:p>
              <a:pPr lvl="1">
                <a:buFont typeface="Arial"/>
                <a:buChar char="•"/>
              </a:pPr>
              <a:r>
                <a:rPr lang="en-US" dirty="0" smtClean="0">
                  <a:solidFill>
                    <a:schemeClr val="bg1">
                      <a:lumMod val="65000"/>
                    </a:schemeClr>
                  </a:solidFill>
                </a:rPr>
                <a:t> </a:t>
              </a:r>
              <a:r>
                <a:rPr lang="en-US" dirty="0">
                  <a:solidFill>
                    <a:schemeClr val="bg1">
                      <a:lumMod val="65000"/>
                    </a:schemeClr>
                  </a:solidFill>
                </a:rPr>
                <a:t>Physical and </a:t>
              </a:r>
              <a:r>
                <a:rPr lang="en-US" dirty="0" smtClean="0">
                  <a:solidFill>
                    <a:schemeClr val="bg1">
                      <a:lumMod val="65000"/>
                    </a:schemeClr>
                  </a:solidFill>
                </a:rPr>
                <a:t>electronic structure, optical transitions</a:t>
              </a:r>
            </a:p>
            <a:p>
              <a:pPr lvl="1">
                <a:buFont typeface="Arial"/>
                <a:buChar char="•"/>
              </a:pPr>
              <a:r>
                <a:rPr lang="en-US" dirty="0" smtClean="0">
                  <a:solidFill>
                    <a:schemeClr val="bg1">
                      <a:lumMod val="65000"/>
                    </a:schemeClr>
                  </a:solidFill>
                </a:rPr>
                <a:t> Spin-dependent optical processes at cryogenic and ambient temperatures</a:t>
              </a:r>
            </a:p>
          </p:txBody>
        </p:sp>
        <p:grpSp>
          <p:nvGrpSpPr>
            <p:cNvPr id="55" name="Group 66"/>
            <p:cNvGrpSpPr>
              <a:grpSpLocks/>
            </p:cNvGrpSpPr>
            <p:nvPr/>
          </p:nvGrpSpPr>
          <p:grpSpPr bwMode="auto">
            <a:xfrm>
              <a:off x="5997158" y="1828119"/>
              <a:ext cx="2722971" cy="1832680"/>
              <a:chOff x="613786" y="691150"/>
              <a:chExt cx="4296569" cy="3036760"/>
            </a:xfrm>
          </p:grpSpPr>
          <p:pic>
            <p:nvPicPr>
              <p:cNvPr id="85" name="Picture 93"/>
              <p:cNvPicPr>
                <a:picLocks noChangeAspect="1" noChangeArrowheads="1"/>
              </p:cNvPicPr>
              <p:nvPr/>
            </p:nvPicPr>
            <p:blipFill>
              <a:blip r:embed="rId4"/>
              <a:srcRect/>
              <a:stretch>
                <a:fillRect/>
              </a:stretch>
            </p:blipFill>
            <p:spPr bwMode="auto">
              <a:xfrm>
                <a:off x="795555" y="733885"/>
                <a:ext cx="4114800" cy="2994025"/>
              </a:xfrm>
              <a:prstGeom prst="rect">
                <a:avLst/>
              </a:prstGeom>
              <a:noFill/>
              <a:ln w="9525">
                <a:noFill/>
                <a:miter lim="800000"/>
                <a:headEnd/>
                <a:tailEnd/>
              </a:ln>
            </p:spPr>
          </p:pic>
          <p:sp>
            <p:nvSpPr>
              <p:cNvPr id="86" name="Rectangle 94"/>
              <p:cNvSpPr>
                <a:spLocks noChangeArrowheads="1"/>
              </p:cNvSpPr>
              <p:nvPr/>
            </p:nvSpPr>
            <p:spPr bwMode="auto">
              <a:xfrm>
                <a:off x="613786" y="691150"/>
                <a:ext cx="363538" cy="4318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solidFill>
                    <a:prstClr val="black"/>
                  </a:solidFill>
                </a:endParaRPr>
              </a:p>
            </p:txBody>
          </p:sp>
          <p:sp>
            <p:nvSpPr>
              <p:cNvPr id="87" name="Rectangle 94"/>
              <p:cNvSpPr>
                <a:spLocks noChangeArrowheads="1"/>
              </p:cNvSpPr>
              <p:nvPr/>
            </p:nvSpPr>
            <p:spPr bwMode="auto">
              <a:xfrm>
                <a:off x="2655107" y="2012622"/>
                <a:ext cx="1885917" cy="1221115"/>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solidFill>
                    <a:prstClr val="black"/>
                  </a:solidFill>
                </a:endParaRPr>
              </a:p>
            </p:txBody>
          </p:sp>
        </p:grpSp>
        <p:grpSp>
          <p:nvGrpSpPr>
            <p:cNvPr id="56" name="Group 3"/>
            <p:cNvGrpSpPr/>
            <p:nvPr/>
          </p:nvGrpSpPr>
          <p:grpSpPr>
            <a:xfrm flipH="1">
              <a:off x="7407559" y="1311384"/>
              <a:ext cx="1581697" cy="1459559"/>
              <a:chOff x="643411" y="1164471"/>
              <a:chExt cx="1946238" cy="2031460"/>
            </a:xfrm>
          </p:grpSpPr>
          <p:sp>
            <p:nvSpPr>
              <p:cNvPr id="11" name="Oval 10"/>
              <p:cNvSpPr/>
              <p:nvPr/>
            </p:nvSpPr>
            <p:spPr>
              <a:xfrm>
                <a:off x="643411" y="1810877"/>
                <a:ext cx="210312" cy="2103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2" name="Straight Connector 11"/>
              <p:cNvCxnSpPr/>
              <p:nvPr/>
            </p:nvCxnSpPr>
            <p:spPr>
              <a:xfrm rot="10800000" flipH="1">
                <a:off x="766577" y="1610294"/>
                <a:ext cx="397659" cy="29326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2199844" y="1196598"/>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 name="Oval 13"/>
              <p:cNvSpPr/>
              <p:nvPr/>
            </p:nvSpPr>
            <p:spPr>
              <a:xfrm>
                <a:off x="998539" y="152823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5" name="Oval 14"/>
              <p:cNvSpPr/>
              <p:nvPr/>
            </p:nvSpPr>
            <p:spPr>
              <a:xfrm>
                <a:off x="1211654" y="1164471"/>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6" name="Oval 15"/>
              <p:cNvSpPr/>
              <p:nvPr/>
            </p:nvSpPr>
            <p:spPr>
              <a:xfrm>
                <a:off x="673100" y="1190624"/>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7" name="Oval 16"/>
              <p:cNvSpPr/>
              <p:nvPr/>
            </p:nvSpPr>
            <p:spPr>
              <a:xfrm>
                <a:off x="1824037" y="1756835"/>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8" name="Oval 17"/>
              <p:cNvSpPr/>
              <p:nvPr/>
            </p:nvSpPr>
            <p:spPr>
              <a:xfrm>
                <a:off x="1290637" y="2378143"/>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9" name="Straight Connector 18"/>
              <p:cNvCxnSpPr>
                <a:stCxn id="16" idx="5"/>
              </p:cNvCxnSpPr>
              <p:nvPr/>
            </p:nvCxnSpPr>
            <p:spPr>
              <a:xfrm rot="16200000" flipH="1">
                <a:off x="885872" y="1415567"/>
                <a:ext cx="181541" cy="1700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flipH="1" flipV="1">
                <a:off x="1113422" y="1342271"/>
                <a:ext cx="270830" cy="13917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1231373" y="2445616"/>
                <a:ext cx="237743" cy="237743"/>
              </a:xfrm>
              <a:prstGeom prst="ellipse">
                <a:avLst/>
              </a:prstGeom>
              <a:ln>
                <a:solidFill>
                  <a:srgbClr val="660066"/>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200"/>
              </a:p>
            </p:txBody>
          </p:sp>
          <p:cxnSp>
            <p:nvCxnSpPr>
              <p:cNvPr id="22" name="Straight Connector 21"/>
              <p:cNvCxnSpPr/>
              <p:nvPr/>
            </p:nvCxnSpPr>
            <p:spPr>
              <a:xfrm>
                <a:off x="1153236" y="2418011"/>
                <a:ext cx="139174" cy="11516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792204" y="2730872"/>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24" name="Straight Connector 23"/>
              <p:cNvCxnSpPr/>
              <p:nvPr/>
            </p:nvCxnSpPr>
            <p:spPr>
              <a:xfrm flipV="1">
                <a:off x="929132" y="2634505"/>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flipH="1" flipV="1">
                <a:off x="1413179" y="2620466"/>
                <a:ext cx="386818" cy="38479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1409129" y="2252882"/>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1656977" y="2143493"/>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28" name="Straight Connector 27"/>
              <p:cNvCxnSpPr/>
              <p:nvPr/>
            </p:nvCxnSpPr>
            <p:spPr>
              <a:xfrm>
                <a:off x="1791224" y="2276780"/>
                <a:ext cx="370426" cy="33767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2032939" y="2461689"/>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30" name="Straight Connector 29"/>
              <p:cNvCxnSpPr/>
              <p:nvPr/>
            </p:nvCxnSpPr>
            <p:spPr>
              <a:xfrm rot="5400000" flipH="1" flipV="1">
                <a:off x="1704749" y="1956980"/>
                <a:ext cx="279296" cy="111680"/>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1408639" y="1868326"/>
                <a:ext cx="292608" cy="292608"/>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32" name="Rectangle 31"/>
              <p:cNvSpPr/>
              <p:nvPr/>
            </p:nvSpPr>
            <p:spPr>
              <a:xfrm rot="2441537">
                <a:off x="1146709" y="1770113"/>
                <a:ext cx="343428"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33" name="Rectangle 32"/>
              <p:cNvSpPr/>
              <p:nvPr/>
            </p:nvSpPr>
            <p:spPr>
              <a:xfrm rot="19702570">
                <a:off x="1629897" y="1813491"/>
                <a:ext cx="373119" cy="78585"/>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34" name="Rectangle 33"/>
              <p:cNvSpPr/>
              <p:nvPr/>
            </p:nvSpPr>
            <p:spPr>
              <a:xfrm rot="2876004">
                <a:off x="1629208" y="2125005"/>
                <a:ext cx="117660" cy="76454"/>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35" name="Rectangle 34"/>
              <p:cNvSpPr/>
              <p:nvPr/>
            </p:nvSpPr>
            <p:spPr>
              <a:xfrm rot="17408157">
                <a:off x="1267976" y="2234042"/>
                <a:ext cx="378817"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36" name="Straight Connector 35"/>
              <p:cNvCxnSpPr/>
              <p:nvPr/>
            </p:nvCxnSpPr>
            <p:spPr>
              <a:xfrm rot="5400000" flipH="1" flipV="1">
                <a:off x="2045406" y="1376642"/>
                <a:ext cx="324598" cy="18544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223981" y="2296347"/>
                <a:ext cx="333670" cy="899584"/>
              </a:xfrm>
              <a:prstGeom prst="rect">
                <a:avLst/>
              </a:prstGeom>
              <a:noFill/>
            </p:spPr>
            <p:txBody>
              <a:bodyPr wrap="square" rtlCol="0">
                <a:spAutoFit/>
              </a:bodyPr>
              <a:lstStyle/>
              <a:p>
                <a:r>
                  <a:rPr lang="en-US" dirty="0" smtClean="0">
                    <a:solidFill>
                      <a:srgbClr val="660066"/>
                    </a:solidFill>
                  </a:rPr>
                  <a:t>N</a:t>
                </a:r>
                <a:endParaRPr lang="en-US" dirty="0">
                  <a:solidFill>
                    <a:srgbClr val="660066"/>
                  </a:solidFill>
                </a:endParaRPr>
              </a:p>
            </p:txBody>
          </p:sp>
          <p:sp>
            <p:nvSpPr>
              <p:cNvPr id="38" name="TextBox 37"/>
              <p:cNvSpPr txBox="1"/>
              <p:nvPr/>
            </p:nvSpPr>
            <p:spPr>
              <a:xfrm>
                <a:off x="1444632" y="1723401"/>
                <a:ext cx="315636" cy="899584"/>
              </a:xfrm>
              <a:prstGeom prst="rect">
                <a:avLst/>
              </a:prstGeom>
              <a:noFill/>
            </p:spPr>
            <p:txBody>
              <a:bodyPr wrap="square" rtlCol="0">
                <a:spAutoFit/>
              </a:bodyPr>
              <a:lstStyle/>
              <a:p>
                <a:r>
                  <a:rPr lang="en-US" dirty="0" smtClean="0"/>
                  <a:t>V</a:t>
                </a:r>
                <a:endParaRPr lang="en-US" dirty="0"/>
              </a:p>
            </p:txBody>
          </p:sp>
          <p:sp>
            <p:nvSpPr>
              <p:cNvPr id="39" name="Oval 38"/>
              <p:cNvSpPr/>
              <p:nvPr/>
            </p:nvSpPr>
            <p:spPr>
              <a:xfrm>
                <a:off x="1959465" y="1604432"/>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40" name="Straight Connector 39"/>
              <p:cNvCxnSpPr/>
              <p:nvPr/>
            </p:nvCxnSpPr>
            <p:spPr>
              <a:xfrm rot="16200000" flipH="1">
                <a:off x="1855774" y="1480678"/>
                <a:ext cx="272312" cy="12209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144718" y="1776748"/>
                <a:ext cx="370426" cy="3145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2" name="Oval 41"/>
              <p:cNvSpPr/>
              <p:nvPr/>
            </p:nvSpPr>
            <p:spPr>
              <a:xfrm>
                <a:off x="1753934" y="1235627"/>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43" name="Oval 42"/>
              <p:cNvSpPr/>
              <p:nvPr/>
            </p:nvSpPr>
            <p:spPr>
              <a:xfrm>
                <a:off x="2351906" y="1930473"/>
                <a:ext cx="237743" cy="2377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44" name="Oval 43"/>
              <p:cNvSpPr/>
              <p:nvPr/>
            </p:nvSpPr>
            <p:spPr>
              <a:xfrm>
                <a:off x="1668328" y="2841121"/>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45" name="Oval 44"/>
              <p:cNvSpPr/>
              <p:nvPr/>
            </p:nvSpPr>
            <p:spPr>
              <a:xfrm>
                <a:off x="895921" y="2214142"/>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grpSp>
      </p:grpSp>
      <p:grpSp>
        <p:nvGrpSpPr>
          <p:cNvPr id="57" name="Group 89"/>
          <p:cNvGrpSpPr/>
          <p:nvPr/>
        </p:nvGrpSpPr>
        <p:grpSpPr>
          <a:xfrm>
            <a:off x="1854874" y="4027849"/>
            <a:ext cx="5938444" cy="1755315"/>
            <a:chOff x="1854874" y="3857832"/>
            <a:chExt cx="5938444" cy="1755315"/>
          </a:xfrm>
        </p:grpSpPr>
        <p:sp>
          <p:nvSpPr>
            <p:cNvPr id="48" name="TextBox 47"/>
            <p:cNvSpPr txBox="1"/>
            <p:nvPr/>
          </p:nvSpPr>
          <p:spPr>
            <a:xfrm>
              <a:off x="1854874" y="4380321"/>
              <a:ext cx="4815308" cy="923330"/>
            </a:xfrm>
            <a:prstGeom prst="rect">
              <a:avLst/>
            </a:prstGeom>
            <a:noFill/>
          </p:spPr>
          <p:txBody>
            <a:bodyPr wrap="square" rtlCol="0">
              <a:spAutoFit/>
            </a:bodyPr>
            <a:lstStyle/>
            <a:p>
              <a:pPr>
                <a:buFont typeface="Arial"/>
                <a:buChar char="•"/>
              </a:pPr>
              <a:r>
                <a:rPr lang="en-US" b="1" dirty="0" smtClean="0">
                  <a:solidFill>
                    <a:srgbClr val="A6A6A6"/>
                  </a:solidFill>
                </a:rPr>
                <a:t> Applications and research highlights</a:t>
              </a:r>
            </a:p>
            <a:p>
              <a:pPr lvl="1">
                <a:buFont typeface="Arial"/>
                <a:buChar char="•"/>
              </a:pPr>
              <a:r>
                <a:rPr lang="en-US" dirty="0" smtClean="0">
                  <a:solidFill>
                    <a:srgbClr val="A6A6A6"/>
                  </a:solidFill>
                </a:rPr>
                <a:t> Quantum information science</a:t>
              </a:r>
            </a:p>
            <a:p>
              <a:pPr lvl="1">
                <a:buFont typeface="Arial"/>
                <a:buChar char="•"/>
              </a:pPr>
              <a:r>
                <a:rPr lang="en-US" dirty="0" smtClean="0">
                  <a:solidFill>
                    <a:srgbClr val="A6A6A6"/>
                  </a:solidFill>
                </a:rPr>
                <a:t> Metrology</a:t>
              </a:r>
            </a:p>
          </p:txBody>
        </p:sp>
        <p:pic>
          <p:nvPicPr>
            <p:cNvPr id="89" name="Picture 88"/>
            <p:cNvPicPr>
              <a:picLocks noChangeAspect="1"/>
            </p:cNvPicPr>
            <p:nvPr/>
          </p:nvPicPr>
          <p:blipFill>
            <a:blip r:embed="rId5"/>
            <a:stretch>
              <a:fillRect/>
            </a:stretch>
          </p:blipFill>
          <p:spPr>
            <a:xfrm>
              <a:off x="5608279" y="3857832"/>
              <a:ext cx="2185039" cy="1755315"/>
            </a:xfrm>
            <a:prstGeom prst="rect">
              <a:avLst/>
            </a:prstGeom>
          </p:spPr>
        </p:pic>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Outlook</a:t>
            </a:r>
            <a:endParaRPr lang="en-US" sz="2800" b="1" dirty="0">
              <a:solidFill>
                <a:schemeClr val="bg1"/>
              </a:solidFill>
            </a:endParaRPr>
          </a:p>
        </p:txBody>
      </p:sp>
      <p:sp>
        <p:nvSpPr>
          <p:cNvPr id="75" name="TextBox 74"/>
          <p:cNvSpPr txBox="1"/>
          <p:nvPr/>
        </p:nvSpPr>
        <p:spPr>
          <a:xfrm>
            <a:off x="289471" y="686660"/>
            <a:ext cx="8319941" cy="1015663"/>
          </a:xfrm>
          <a:prstGeom prst="rect">
            <a:avLst/>
          </a:prstGeom>
          <a:noFill/>
        </p:spPr>
        <p:txBody>
          <a:bodyPr wrap="square" rtlCol="0">
            <a:spAutoFit/>
          </a:bodyPr>
          <a:lstStyle/>
          <a:p>
            <a:r>
              <a:rPr lang="en-US" sz="2000" b="1" dirty="0" smtClean="0"/>
              <a:t>The NV center: an atomic-scale defect with optical access to highly coherent electronic and nuclear spin states</a:t>
            </a:r>
          </a:p>
          <a:p>
            <a:r>
              <a:rPr lang="en-US" sz="2000" dirty="0" smtClean="0"/>
              <a:t>	Potential for applications in quantum information and </a:t>
            </a:r>
            <a:r>
              <a:rPr lang="en-US" sz="2000" dirty="0" err="1" smtClean="0"/>
              <a:t>magnetometry</a:t>
            </a:r>
            <a:endParaRPr lang="en-US" sz="2000" dirty="0" smtClean="0"/>
          </a:p>
        </p:txBody>
      </p:sp>
      <p:sp>
        <p:nvSpPr>
          <p:cNvPr id="82" name="TextBox 81"/>
          <p:cNvSpPr txBox="1"/>
          <p:nvPr/>
        </p:nvSpPr>
        <p:spPr>
          <a:xfrm>
            <a:off x="606954" y="2150978"/>
            <a:ext cx="8537046" cy="923330"/>
          </a:xfrm>
          <a:prstGeom prst="rect">
            <a:avLst/>
          </a:prstGeom>
          <a:noFill/>
        </p:spPr>
        <p:txBody>
          <a:bodyPr wrap="square" rtlCol="0">
            <a:spAutoFit/>
          </a:bodyPr>
          <a:lstStyle/>
          <a:p>
            <a:r>
              <a:rPr lang="en-US" b="1" dirty="0" smtClean="0">
                <a:solidFill>
                  <a:srgbClr val="CC0A20"/>
                </a:solidFill>
              </a:rPr>
              <a:t>New types of sensors</a:t>
            </a:r>
            <a:r>
              <a:rPr lang="en-US" b="1" dirty="0" smtClean="0"/>
              <a:t>	</a:t>
            </a:r>
          </a:p>
          <a:p>
            <a:pPr lvl="2"/>
            <a:r>
              <a:rPr lang="en-US" dirty="0" smtClean="0">
                <a:solidFill>
                  <a:srgbClr val="CC0A20"/>
                </a:solidFill>
              </a:rPr>
              <a:t>Electric field, frequency, acceleration, </a:t>
            </a:r>
            <a:r>
              <a:rPr lang="en-US" dirty="0" err="1" smtClean="0">
                <a:solidFill>
                  <a:srgbClr val="CC0A20"/>
                </a:solidFill>
              </a:rPr>
              <a:t>themometry</a:t>
            </a:r>
            <a:endParaRPr lang="en-US" dirty="0" smtClean="0">
              <a:solidFill>
                <a:srgbClr val="CC0A20"/>
              </a:solidFill>
            </a:endParaRPr>
          </a:p>
          <a:p>
            <a:pPr lvl="2"/>
            <a:r>
              <a:rPr lang="en-US" b="1" dirty="0" smtClean="0"/>
              <a:t>	</a:t>
            </a:r>
            <a:endParaRPr lang="en-US" b="1" dirty="0"/>
          </a:p>
        </p:txBody>
      </p:sp>
      <p:graphicFrame>
        <p:nvGraphicFramePr>
          <p:cNvPr id="91" name="Object 2"/>
          <p:cNvGraphicFramePr>
            <a:graphicFrameLocks noChangeAspect="1"/>
          </p:cNvGraphicFramePr>
          <p:nvPr>
            <p:extLst>
              <p:ext uri="{D42A27DB-BD31-4B8C-83A1-F6EECF244321}">
                <p14:modId xmlns:p14="http://schemas.microsoft.com/office/powerpoint/2010/main" val="3256831551"/>
              </p:ext>
            </p:extLst>
          </p:nvPr>
        </p:nvGraphicFramePr>
        <p:xfrm>
          <a:off x="792652" y="2854896"/>
          <a:ext cx="2420846" cy="469306"/>
        </p:xfrm>
        <a:graphic>
          <a:graphicData uri="http://schemas.openxmlformats.org/presentationml/2006/ole">
            <mc:AlternateContent xmlns:mc="http://schemas.openxmlformats.org/markup-compatibility/2006">
              <mc:Choice xmlns:v="urn:schemas-microsoft-com:vml" Requires="v">
                <p:oleObj spid="_x0000_s86068" name="Equation" r:id="rId5" imgW="1244520" imgH="241200" progId="Equation.3">
                  <p:embed/>
                </p:oleObj>
              </mc:Choice>
              <mc:Fallback>
                <p:oleObj name="Equation" r:id="rId5" imgW="1244520" imgH="241200" progId="Equation.3">
                  <p:embed/>
                  <p:pic>
                    <p:nvPicPr>
                      <p:cNvPr id="0" name="Picture 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652" y="2854896"/>
                        <a:ext cx="2420846" cy="4693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 name="Object 3"/>
          <p:cNvGraphicFramePr>
            <a:graphicFrameLocks noChangeAspect="1"/>
          </p:cNvGraphicFramePr>
          <p:nvPr>
            <p:extLst>
              <p:ext uri="{D42A27DB-BD31-4B8C-83A1-F6EECF244321}">
                <p14:modId xmlns:p14="http://schemas.microsoft.com/office/powerpoint/2010/main" val="2278108720"/>
              </p:ext>
            </p:extLst>
          </p:nvPr>
        </p:nvGraphicFramePr>
        <p:xfrm>
          <a:off x="3156203" y="2797669"/>
          <a:ext cx="5517168" cy="633072"/>
        </p:xfrm>
        <a:graphic>
          <a:graphicData uri="http://schemas.openxmlformats.org/presentationml/2006/ole">
            <mc:AlternateContent xmlns:mc="http://schemas.openxmlformats.org/markup-compatibility/2006">
              <mc:Choice xmlns:v="urn:schemas-microsoft-com:vml" Requires="v">
                <p:oleObj spid="_x0000_s86069" name="Equation" r:id="rId7" imgW="2768600" imgH="304800" progId="Equation.3">
                  <p:embed/>
                </p:oleObj>
              </mc:Choice>
              <mc:Fallback>
                <p:oleObj name="Equation" r:id="rId7" imgW="2768600" imgH="304800" progId="Equation.3">
                  <p:embed/>
                  <p:pic>
                    <p:nvPicPr>
                      <p:cNvPr id="0" name="Picture 4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6203" y="2797669"/>
                        <a:ext cx="5517168" cy="6330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3" name="Rectangle 92"/>
          <p:cNvSpPr/>
          <p:nvPr/>
        </p:nvSpPr>
        <p:spPr>
          <a:xfrm>
            <a:off x="70183" y="2585235"/>
            <a:ext cx="7554707" cy="1200329"/>
          </a:xfrm>
          <a:prstGeom prst="rect">
            <a:avLst/>
          </a:prstGeom>
        </p:spPr>
        <p:txBody>
          <a:bodyPr wrap="square">
            <a:spAutoFit/>
          </a:bodyPr>
          <a:lstStyle/>
          <a:p>
            <a:pPr lvl="2"/>
            <a:endParaRPr lang="en-US" dirty="0" smtClean="0">
              <a:solidFill>
                <a:srgbClr val="CC0A20"/>
              </a:solidFill>
            </a:endParaRPr>
          </a:p>
          <a:p>
            <a:pPr lvl="2"/>
            <a:endParaRPr lang="en-US" dirty="0" smtClean="0">
              <a:solidFill>
                <a:srgbClr val="CC0A20"/>
              </a:solidFill>
            </a:endParaRPr>
          </a:p>
          <a:p>
            <a:pPr lvl="2"/>
            <a:endParaRPr lang="en-US" dirty="0" smtClean="0">
              <a:solidFill>
                <a:srgbClr val="CC0A20"/>
              </a:solidFill>
            </a:endParaRPr>
          </a:p>
          <a:p>
            <a:pPr lvl="1"/>
            <a:r>
              <a:rPr lang="en-US" b="1" dirty="0" smtClean="0">
                <a:solidFill>
                  <a:srgbClr val="CC0A20"/>
                </a:solidFill>
              </a:rPr>
              <a:t> New approaches to working with </a:t>
            </a:r>
            <a:r>
              <a:rPr lang="en-US" b="1" dirty="0" err="1" smtClean="0">
                <a:solidFill>
                  <a:srgbClr val="CC0A20"/>
                </a:solidFill>
              </a:rPr>
              <a:t>NVs</a:t>
            </a:r>
            <a:r>
              <a:rPr lang="en-US" b="1" dirty="0" smtClean="0"/>
              <a:t>	</a:t>
            </a:r>
          </a:p>
        </p:txBody>
      </p:sp>
      <p:grpSp>
        <p:nvGrpSpPr>
          <p:cNvPr id="99" name="Group 98"/>
          <p:cNvGrpSpPr/>
          <p:nvPr/>
        </p:nvGrpSpPr>
        <p:grpSpPr>
          <a:xfrm>
            <a:off x="4851125" y="3767292"/>
            <a:ext cx="4171055" cy="1851635"/>
            <a:chOff x="4851125" y="3703340"/>
            <a:chExt cx="4171055" cy="1851635"/>
          </a:xfrm>
        </p:grpSpPr>
        <p:grpSp>
          <p:nvGrpSpPr>
            <p:cNvPr id="84" name="Group 83"/>
            <p:cNvGrpSpPr/>
            <p:nvPr/>
          </p:nvGrpSpPr>
          <p:grpSpPr>
            <a:xfrm>
              <a:off x="5408176" y="4335775"/>
              <a:ext cx="3614004" cy="1219200"/>
              <a:chOff x="5378759" y="1503623"/>
              <a:chExt cx="3614004" cy="1219200"/>
            </a:xfrm>
          </p:grpSpPr>
          <p:pic>
            <p:nvPicPr>
              <p:cNvPr id="88" name="Picture 87"/>
              <p:cNvPicPr>
                <a:picLocks noChangeAspect="1"/>
              </p:cNvPicPr>
              <p:nvPr/>
            </p:nvPicPr>
            <p:blipFill>
              <a:blip r:embed="rId9"/>
              <a:stretch>
                <a:fillRect/>
              </a:stretch>
            </p:blipFill>
            <p:spPr>
              <a:xfrm>
                <a:off x="5378759" y="1503623"/>
                <a:ext cx="3390900" cy="1219200"/>
              </a:xfrm>
              <a:prstGeom prst="rect">
                <a:avLst/>
              </a:prstGeom>
            </p:spPr>
          </p:pic>
          <p:sp>
            <p:nvSpPr>
              <p:cNvPr id="90" name="TextBox 89"/>
              <p:cNvSpPr txBox="1"/>
              <p:nvPr/>
            </p:nvSpPr>
            <p:spPr>
              <a:xfrm>
                <a:off x="7525433" y="2316747"/>
                <a:ext cx="1467330" cy="276999"/>
              </a:xfrm>
              <a:prstGeom prst="rect">
                <a:avLst/>
              </a:prstGeom>
              <a:noFill/>
            </p:spPr>
            <p:txBody>
              <a:bodyPr wrap="square" rtlCol="0">
                <a:spAutoFit/>
              </a:bodyPr>
              <a:lstStyle/>
              <a:p>
                <a:r>
                  <a:rPr lang="en-US" sz="1200" dirty="0" smtClean="0"/>
                  <a:t>Kubo et al 2011 PRL</a:t>
                </a:r>
                <a:endParaRPr lang="en-US" sz="1200" dirty="0"/>
              </a:p>
            </p:txBody>
          </p:sp>
        </p:grpSp>
        <p:sp>
          <p:nvSpPr>
            <p:cNvPr id="95" name="Rectangle 94"/>
            <p:cNvSpPr/>
            <p:nvPr/>
          </p:nvSpPr>
          <p:spPr>
            <a:xfrm>
              <a:off x="4851125" y="3703340"/>
              <a:ext cx="3721739" cy="646331"/>
            </a:xfrm>
            <a:prstGeom prst="rect">
              <a:avLst/>
            </a:prstGeom>
          </p:spPr>
          <p:txBody>
            <a:bodyPr wrap="square">
              <a:spAutoFit/>
            </a:bodyPr>
            <a:lstStyle/>
            <a:p>
              <a:pPr lvl="2"/>
              <a:r>
                <a:rPr lang="en-US" dirty="0" smtClean="0">
                  <a:solidFill>
                    <a:srgbClr val="CC0A20"/>
                  </a:solidFill>
                </a:rPr>
                <a:t>Coupling NV ensembles to superconducting devices </a:t>
              </a:r>
              <a:endParaRPr lang="en-US" dirty="0"/>
            </a:p>
          </p:txBody>
        </p:sp>
      </p:grpSp>
      <p:grpSp>
        <p:nvGrpSpPr>
          <p:cNvPr id="98" name="Group 97"/>
          <p:cNvGrpSpPr/>
          <p:nvPr/>
        </p:nvGrpSpPr>
        <p:grpSpPr>
          <a:xfrm>
            <a:off x="-319800" y="3767292"/>
            <a:ext cx="4471492" cy="2107768"/>
            <a:chOff x="-319800" y="3703340"/>
            <a:chExt cx="4471492" cy="2107768"/>
          </a:xfrm>
        </p:grpSpPr>
        <p:pic>
          <p:nvPicPr>
            <p:cNvPr id="83" name="Picture 82"/>
            <p:cNvPicPr>
              <a:picLocks noChangeAspect="1"/>
            </p:cNvPicPr>
            <p:nvPr/>
          </p:nvPicPr>
          <p:blipFill>
            <a:blip r:embed="rId10"/>
            <a:stretch>
              <a:fillRect/>
            </a:stretch>
          </p:blipFill>
          <p:spPr>
            <a:xfrm>
              <a:off x="897467" y="4314909"/>
              <a:ext cx="2448425" cy="1475333"/>
            </a:xfrm>
            <a:prstGeom prst="rect">
              <a:avLst/>
            </a:prstGeom>
          </p:spPr>
        </p:pic>
        <p:sp>
          <p:nvSpPr>
            <p:cNvPr id="94" name="TextBox 93"/>
            <p:cNvSpPr txBox="1"/>
            <p:nvPr/>
          </p:nvSpPr>
          <p:spPr>
            <a:xfrm>
              <a:off x="1309246" y="5534109"/>
              <a:ext cx="2362276" cy="276999"/>
            </a:xfrm>
            <a:prstGeom prst="rect">
              <a:avLst/>
            </a:prstGeom>
            <a:noFill/>
          </p:spPr>
          <p:txBody>
            <a:bodyPr wrap="square" rtlCol="0">
              <a:spAutoFit/>
            </a:bodyPr>
            <a:lstStyle/>
            <a:p>
              <a:r>
                <a:rPr lang="en-US" sz="1200" dirty="0" err="1" smtClean="0"/>
                <a:t>Rabl</a:t>
              </a:r>
              <a:r>
                <a:rPr lang="en-US" sz="1200" dirty="0" smtClean="0"/>
                <a:t> et al. 2010 Nat. Phys.</a:t>
              </a:r>
            </a:p>
          </p:txBody>
        </p:sp>
        <p:sp>
          <p:nvSpPr>
            <p:cNvPr id="96" name="Rectangle 95"/>
            <p:cNvSpPr/>
            <p:nvPr/>
          </p:nvSpPr>
          <p:spPr>
            <a:xfrm>
              <a:off x="-319800" y="3703340"/>
              <a:ext cx="4471492" cy="646331"/>
            </a:xfrm>
            <a:prstGeom prst="rect">
              <a:avLst/>
            </a:prstGeom>
          </p:spPr>
          <p:txBody>
            <a:bodyPr wrap="square">
              <a:spAutoFit/>
            </a:bodyPr>
            <a:lstStyle/>
            <a:p>
              <a:pPr lvl="2"/>
              <a:r>
                <a:rPr lang="en-US" dirty="0" smtClean="0">
                  <a:solidFill>
                    <a:srgbClr val="CC0A20"/>
                  </a:solidFill>
                </a:rPr>
                <a:t>Mechanical oscillators or phonons to mediate interactions</a:t>
              </a:r>
              <a:endParaRPr lang="en-US" dirty="0"/>
            </a:p>
          </p:txBody>
        </p:sp>
      </p:grpSp>
      <p:sp>
        <p:nvSpPr>
          <p:cNvPr id="97" name="Rectangle 96"/>
          <p:cNvSpPr/>
          <p:nvPr/>
        </p:nvSpPr>
        <p:spPr>
          <a:xfrm>
            <a:off x="289471" y="1766275"/>
            <a:ext cx="3056421" cy="400110"/>
          </a:xfrm>
          <a:prstGeom prst="rect">
            <a:avLst/>
          </a:prstGeom>
        </p:spPr>
        <p:txBody>
          <a:bodyPr wrap="none">
            <a:spAutoFit/>
          </a:bodyPr>
          <a:lstStyle/>
          <a:p>
            <a:r>
              <a:rPr lang="en-US" sz="2000" b="1" dirty="0" smtClean="0"/>
              <a:t>There’s a lot I didn’t get to!</a:t>
            </a:r>
          </a:p>
        </p:txBody>
      </p:sp>
      <p:sp>
        <p:nvSpPr>
          <p:cNvPr id="100" name="Rectangle 99"/>
          <p:cNvSpPr/>
          <p:nvPr/>
        </p:nvSpPr>
        <p:spPr>
          <a:xfrm>
            <a:off x="1329310" y="5875060"/>
            <a:ext cx="6485379" cy="369332"/>
          </a:xfrm>
          <a:prstGeom prst="rect">
            <a:avLst/>
          </a:prstGeom>
        </p:spPr>
        <p:txBody>
          <a:bodyPr wrap="square">
            <a:spAutoFit/>
          </a:bodyPr>
          <a:lstStyle/>
          <a:p>
            <a:r>
              <a:rPr lang="en-US" dirty="0" smtClean="0">
                <a:solidFill>
                  <a:srgbClr val="CC0A20"/>
                </a:solidFill>
              </a:rPr>
              <a:t>Integration with electronic structures (e.g. </a:t>
            </a:r>
            <a:r>
              <a:rPr lang="en-US" dirty="0" err="1" smtClean="0">
                <a:solidFill>
                  <a:srgbClr val="CC0A20"/>
                </a:solidFill>
              </a:rPr>
              <a:t>p-i-n</a:t>
            </a:r>
            <a:r>
              <a:rPr lang="en-US" dirty="0" smtClean="0">
                <a:solidFill>
                  <a:srgbClr val="CC0A20"/>
                </a:solidFill>
              </a:rPr>
              <a:t> junctions)</a:t>
            </a:r>
            <a:endParaRPr lang="en-US" dirty="0"/>
          </a:p>
        </p:txBody>
      </p:sp>
      <p:sp>
        <p:nvSpPr>
          <p:cNvPr id="101" name="Rectangle 100"/>
          <p:cNvSpPr/>
          <p:nvPr/>
        </p:nvSpPr>
        <p:spPr>
          <a:xfrm>
            <a:off x="669217" y="6244392"/>
            <a:ext cx="1901257" cy="369332"/>
          </a:xfrm>
          <a:prstGeom prst="rect">
            <a:avLst/>
          </a:prstGeom>
        </p:spPr>
        <p:txBody>
          <a:bodyPr wrap="none">
            <a:spAutoFit/>
          </a:bodyPr>
          <a:lstStyle/>
          <a:p>
            <a:r>
              <a:rPr lang="en-US" b="1" dirty="0" smtClean="0">
                <a:solidFill>
                  <a:srgbClr val="CC0A20"/>
                </a:solidFill>
              </a:rPr>
              <a:t>And much more…</a:t>
            </a:r>
            <a:endParaRPr lang="en-US" dirty="0"/>
          </a:p>
        </p:txBody>
      </p:sp>
    </p:spTree>
    <p:custDataLst>
      <p:tags r:id="rId2"/>
    </p:custData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93" grpId="0"/>
      <p:bldP spid="97" grpId="0"/>
      <p:bldP spid="100" grpId="0"/>
      <p:bldP spid="10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Outlook</a:t>
            </a:r>
            <a:endParaRPr lang="en-US" sz="2800" b="1" dirty="0">
              <a:solidFill>
                <a:schemeClr val="bg1"/>
              </a:solidFill>
            </a:endParaRPr>
          </a:p>
        </p:txBody>
      </p:sp>
      <p:sp>
        <p:nvSpPr>
          <p:cNvPr id="75" name="TextBox 74"/>
          <p:cNvSpPr txBox="1"/>
          <p:nvPr/>
        </p:nvSpPr>
        <p:spPr>
          <a:xfrm>
            <a:off x="289471" y="686660"/>
            <a:ext cx="8319941" cy="1015663"/>
          </a:xfrm>
          <a:prstGeom prst="rect">
            <a:avLst/>
          </a:prstGeom>
          <a:noFill/>
        </p:spPr>
        <p:txBody>
          <a:bodyPr wrap="square" rtlCol="0">
            <a:spAutoFit/>
          </a:bodyPr>
          <a:lstStyle/>
          <a:p>
            <a:r>
              <a:rPr lang="en-US" sz="2000" b="1" dirty="0" smtClean="0"/>
              <a:t>The NV center: an atomic-scale defect with optical access to highly coherent electronic and nuclear spin states</a:t>
            </a:r>
          </a:p>
          <a:p>
            <a:r>
              <a:rPr lang="en-US" sz="2000" dirty="0" smtClean="0"/>
              <a:t>	Potential for applications in quantum information and </a:t>
            </a:r>
            <a:r>
              <a:rPr lang="en-US" sz="2000" dirty="0" err="1" smtClean="0"/>
              <a:t>magnetometry</a:t>
            </a:r>
            <a:endParaRPr lang="en-US" sz="2000" dirty="0" smtClean="0"/>
          </a:p>
        </p:txBody>
      </p:sp>
      <p:sp>
        <p:nvSpPr>
          <p:cNvPr id="82" name="TextBox 81"/>
          <p:cNvSpPr txBox="1"/>
          <p:nvPr/>
        </p:nvSpPr>
        <p:spPr>
          <a:xfrm>
            <a:off x="606954" y="2288018"/>
            <a:ext cx="5597169" cy="646331"/>
          </a:xfrm>
          <a:prstGeom prst="rect">
            <a:avLst/>
          </a:prstGeom>
          <a:noFill/>
        </p:spPr>
        <p:txBody>
          <a:bodyPr wrap="square" rtlCol="0">
            <a:spAutoFit/>
          </a:bodyPr>
          <a:lstStyle/>
          <a:p>
            <a:r>
              <a:rPr lang="en-US" b="1" dirty="0" smtClean="0">
                <a:solidFill>
                  <a:srgbClr val="CC0A20"/>
                </a:solidFill>
              </a:rPr>
              <a:t>Scalable mechanism for coupling different NV centers</a:t>
            </a:r>
            <a:r>
              <a:rPr lang="en-US" b="1" dirty="0" smtClean="0"/>
              <a:t>		</a:t>
            </a:r>
            <a:endParaRPr lang="en-US" b="1" dirty="0"/>
          </a:p>
        </p:txBody>
      </p:sp>
      <p:sp>
        <p:nvSpPr>
          <p:cNvPr id="97" name="Rectangle 96"/>
          <p:cNvSpPr/>
          <p:nvPr/>
        </p:nvSpPr>
        <p:spPr>
          <a:xfrm>
            <a:off x="289471" y="1766275"/>
            <a:ext cx="4174315" cy="400110"/>
          </a:xfrm>
          <a:prstGeom prst="rect">
            <a:avLst/>
          </a:prstGeom>
        </p:spPr>
        <p:txBody>
          <a:bodyPr wrap="none">
            <a:spAutoFit/>
          </a:bodyPr>
          <a:lstStyle/>
          <a:p>
            <a:r>
              <a:rPr lang="en-US" sz="2000" b="1" dirty="0" smtClean="0"/>
              <a:t>And there’s a lot we haven’t done yet</a:t>
            </a:r>
          </a:p>
        </p:txBody>
      </p:sp>
      <p:sp>
        <p:nvSpPr>
          <p:cNvPr id="101" name="Rectangle 100"/>
          <p:cNvSpPr/>
          <p:nvPr/>
        </p:nvSpPr>
        <p:spPr>
          <a:xfrm>
            <a:off x="1031411" y="2762638"/>
            <a:ext cx="3125991" cy="923330"/>
          </a:xfrm>
          <a:prstGeom prst="rect">
            <a:avLst/>
          </a:prstGeom>
        </p:spPr>
        <p:txBody>
          <a:bodyPr wrap="square">
            <a:spAutoFit/>
          </a:bodyPr>
          <a:lstStyle/>
          <a:p>
            <a:r>
              <a:rPr lang="en-US" dirty="0" smtClean="0">
                <a:solidFill>
                  <a:srgbClr val="CC0A20"/>
                </a:solidFill>
              </a:rPr>
              <a:t>Integration of frequency-stable </a:t>
            </a:r>
            <a:r>
              <a:rPr lang="en-US" dirty="0" err="1" smtClean="0">
                <a:solidFill>
                  <a:srgbClr val="CC0A20"/>
                </a:solidFill>
              </a:rPr>
              <a:t>NVs</a:t>
            </a:r>
            <a:r>
              <a:rPr lang="en-US" dirty="0" smtClean="0">
                <a:solidFill>
                  <a:srgbClr val="CC0A20"/>
                </a:solidFill>
              </a:rPr>
              <a:t> with high </a:t>
            </a:r>
            <a:r>
              <a:rPr lang="en-US" dirty="0" err="1" smtClean="0">
                <a:solidFill>
                  <a:srgbClr val="CC0A20"/>
                </a:solidFill>
              </a:rPr>
              <a:t>cooperativity</a:t>
            </a:r>
            <a:r>
              <a:rPr lang="en-US" dirty="0" smtClean="0">
                <a:solidFill>
                  <a:srgbClr val="CC0A20"/>
                </a:solidFill>
              </a:rPr>
              <a:t> optical resonators</a:t>
            </a:r>
            <a:endParaRPr lang="en-US" dirty="0"/>
          </a:p>
        </p:txBody>
      </p:sp>
      <p:sp>
        <p:nvSpPr>
          <p:cNvPr id="20" name="Rectangle 19"/>
          <p:cNvSpPr/>
          <p:nvPr/>
        </p:nvSpPr>
        <p:spPr>
          <a:xfrm>
            <a:off x="4463786" y="2762638"/>
            <a:ext cx="2495167" cy="923330"/>
          </a:xfrm>
          <a:prstGeom prst="rect">
            <a:avLst/>
          </a:prstGeom>
        </p:spPr>
        <p:txBody>
          <a:bodyPr wrap="square">
            <a:spAutoFit/>
          </a:bodyPr>
          <a:lstStyle/>
          <a:p>
            <a:r>
              <a:rPr lang="en-US" dirty="0" smtClean="0">
                <a:solidFill>
                  <a:srgbClr val="CC0A20"/>
                </a:solidFill>
              </a:rPr>
              <a:t>Deterministically creating stable </a:t>
            </a:r>
            <a:r>
              <a:rPr lang="en-US" dirty="0" err="1" smtClean="0">
                <a:solidFill>
                  <a:srgbClr val="CC0A20"/>
                </a:solidFill>
              </a:rPr>
              <a:t>NVs</a:t>
            </a:r>
            <a:r>
              <a:rPr lang="en-US" dirty="0" smtClean="0">
                <a:solidFill>
                  <a:srgbClr val="CC0A20"/>
                </a:solidFill>
              </a:rPr>
              <a:t> with few-nm accuracy</a:t>
            </a:r>
            <a:endParaRPr lang="en-US" dirty="0"/>
          </a:p>
        </p:txBody>
      </p:sp>
      <p:sp>
        <p:nvSpPr>
          <p:cNvPr id="22" name="TextBox 21"/>
          <p:cNvSpPr txBox="1"/>
          <p:nvPr/>
        </p:nvSpPr>
        <p:spPr>
          <a:xfrm>
            <a:off x="606954" y="3965186"/>
            <a:ext cx="5597169" cy="369332"/>
          </a:xfrm>
          <a:prstGeom prst="rect">
            <a:avLst/>
          </a:prstGeom>
          <a:noFill/>
        </p:spPr>
        <p:txBody>
          <a:bodyPr wrap="square" rtlCol="0">
            <a:spAutoFit/>
          </a:bodyPr>
          <a:lstStyle/>
          <a:p>
            <a:r>
              <a:rPr lang="en-US" b="1" dirty="0" smtClean="0">
                <a:solidFill>
                  <a:srgbClr val="CC0A20"/>
                </a:solidFill>
              </a:rPr>
              <a:t>Outstanding goals in metrology</a:t>
            </a:r>
            <a:r>
              <a:rPr lang="en-US" b="1" dirty="0" smtClean="0"/>
              <a:t>		</a:t>
            </a:r>
            <a:endParaRPr lang="en-US" b="1" dirty="0"/>
          </a:p>
        </p:txBody>
      </p:sp>
      <p:sp>
        <p:nvSpPr>
          <p:cNvPr id="23" name="Rectangle 22"/>
          <p:cNvSpPr/>
          <p:nvPr/>
        </p:nvSpPr>
        <p:spPr>
          <a:xfrm>
            <a:off x="864013" y="4453286"/>
            <a:ext cx="2489322" cy="646331"/>
          </a:xfrm>
          <a:prstGeom prst="rect">
            <a:avLst/>
          </a:prstGeom>
        </p:spPr>
        <p:txBody>
          <a:bodyPr wrap="square">
            <a:spAutoFit/>
          </a:bodyPr>
          <a:lstStyle/>
          <a:p>
            <a:r>
              <a:rPr lang="en-US" dirty="0" smtClean="0">
                <a:solidFill>
                  <a:srgbClr val="CC0A20"/>
                </a:solidFill>
              </a:rPr>
              <a:t>Mapping individual external nuclear spins</a:t>
            </a:r>
            <a:endParaRPr lang="en-US" dirty="0"/>
          </a:p>
        </p:txBody>
      </p:sp>
      <p:sp>
        <p:nvSpPr>
          <p:cNvPr id="24" name="Rectangle 23"/>
          <p:cNvSpPr/>
          <p:nvPr/>
        </p:nvSpPr>
        <p:spPr>
          <a:xfrm>
            <a:off x="3389883" y="4476825"/>
            <a:ext cx="2489322" cy="369332"/>
          </a:xfrm>
          <a:prstGeom prst="rect">
            <a:avLst/>
          </a:prstGeom>
        </p:spPr>
        <p:txBody>
          <a:bodyPr wrap="square">
            <a:spAutoFit/>
          </a:bodyPr>
          <a:lstStyle/>
          <a:p>
            <a:r>
              <a:rPr lang="en-US" dirty="0" smtClean="0">
                <a:solidFill>
                  <a:srgbClr val="CC0A20"/>
                </a:solidFill>
              </a:rPr>
              <a:t>Imaging neural activity</a:t>
            </a:r>
            <a:endParaRPr lang="en-US" dirty="0"/>
          </a:p>
        </p:txBody>
      </p:sp>
      <p:sp>
        <p:nvSpPr>
          <p:cNvPr id="25" name="Rectangle 24"/>
          <p:cNvSpPr/>
          <p:nvPr/>
        </p:nvSpPr>
        <p:spPr>
          <a:xfrm>
            <a:off x="6204123" y="4476825"/>
            <a:ext cx="2058788" cy="646331"/>
          </a:xfrm>
          <a:prstGeom prst="rect">
            <a:avLst/>
          </a:prstGeom>
        </p:spPr>
        <p:txBody>
          <a:bodyPr wrap="square">
            <a:spAutoFit/>
          </a:bodyPr>
          <a:lstStyle/>
          <a:p>
            <a:r>
              <a:rPr lang="en-US" dirty="0" err="1" smtClean="0">
                <a:solidFill>
                  <a:srgbClr val="CC0A20"/>
                </a:solidFill>
              </a:rPr>
              <a:t>fT</a:t>
            </a:r>
            <a:r>
              <a:rPr lang="en-US" dirty="0" smtClean="0">
                <a:solidFill>
                  <a:srgbClr val="CC0A20"/>
                </a:solidFill>
              </a:rPr>
              <a:t>/√Hz ensemble sensitivity</a:t>
            </a:r>
            <a:endParaRPr lang="en-US" dirty="0"/>
          </a:p>
        </p:txBody>
      </p:sp>
      <p:sp>
        <p:nvSpPr>
          <p:cNvPr id="26" name="TextBox 25"/>
          <p:cNvSpPr txBox="1"/>
          <p:nvPr/>
        </p:nvSpPr>
        <p:spPr>
          <a:xfrm>
            <a:off x="722806" y="5326512"/>
            <a:ext cx="5597169" cy="369332"/>
          </a:xfrm>
          <a:prstGeom prst="rect">
            <a:avLst/>
          </a:prstGeom>
          <a:noFill/>
        </p:spPr>
        <p:txBody>
          <a:bodyPr wrap="square" rtlCol="0">
            <a:spAutoFit/>
          </a:bodyPr>
          <a:lstStyle/>
          <a:p>
            <a:r>
              <a:rPr lang="en-US" b="1" dirty="0" smtClean="0">
                <a:solidFill>
                  <a:srgbClr val="CC0A20"/>
                </a:solidFill>
              </a:rPr>
              <a:t>And much more…</a:t>
            </a:r>
            <a:r>
              <a:rPr lang="en-US" b="1" dirty="0" smtClean="0"/>
              <a:t>		</a:t>
            </a:r>
            <a:endParaRPr lang="en-US" b="1" dirty="0"/>
          </a:p>
        </p:txBody>
      </p:sp>
      <p:sp>
        <p:nvSpPr>
          <p:cNvPr id="27" name="Rectangle 26"/>
          <p:cNvSpPr/>
          <p:nvPr/>
        </p:nvSpPr>
        <p:spPr>
          <a:xfrm>
            <a:off x="2723566" y="5938651"/>
            <a:ext cx="3480440" cy="400110"/>
          </a:xfrm>
          <a:prstGeom prst="rect">
            <a:avLst/>
          </a:prstGeom>
        </p:spPr>
        <p:txBody>
          <a:bodyPr wrap="none">
            <a:spAutoFit/>
          </a:bodyPr>
          <a:lstStyle/>
          <a:p>
            <a:r>
              <a:rPr lang="en-US" sz="2000" b="1" dirty="0" smtClean="0"/>
              <a:t>An exciting time for NV physics</a:t>
            </a: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101" grpId="0"/>
      <p:bldP spid="20" grpId="0"/>
      <p:bldP spid="22" grpId="0"/>
      <p:bldP spid="23" grpId="0"/>
      <p:bldP spid="24" grpId="0"/>
      <p:bldP spid="25"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6"/>
          <p:cNvGrpSpPr/>
          <p:nvPr/>
        </p:nvGrpSpPr>
        <p:grpSpPr>
          <a:xfrm>
            <a:off x="405110" y="881920"/>
            <a:ext cx="2131211" cy="2100346"/>
            <a:chOff x="3611204" y="952224"/>
            <a:chExt cx="2817792" cy="2708526"/>
          </a:xfrm>
        </p:grpSpPr>
        <p:grpSp>
          <p:nvGrpSpPr>
            <p:cNvPr id="4" name="Group 198"/>
            <p:cNvGrpSpPr/>
            <p:nvPr/>
          </p:nvGrpSpPr>
          <p:grpSpPr>
            <a:xfrm>
              <a:off x="3611683" y="952224"/>
              <a:ext cx="2817313" cy="2702865"/>
              <a:chOff x="4899710" y="726135"/>
              <a:chExt cx="2817313" cy="2702865"/>
            </a:xfrm>
          </p:grpSpPr>
          <p:cxnSp>
            <p:nvCxnSpPr>
              <p:cNvPr id="136" name="Straight Connector 135"/>
              <p:cNvCxnSpPr/>
              <p:nvPr/>
            </p:nvCxnSpPr>
            <p:spPr>
              <a:xfrm flipH="1" flipV="1">
                <a:off x="6134375" y="2247691"/>
                <a:ext cx="474219" cy="269435"/>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7" name="Oval 136"/>
              <p:cNvSpPr/>
              <p:nvPr/>
            </p:nvSpPr>
            <p:spPr>
              <a:xfrm flipH="1">
                <a:off x="7412582" y="1629785"/>
                <a:ext cx="304441" cy="2940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38" name="Straight Connector 137"/>
              <p:cNvCxnSpPr/>
              <p:nvPr/>
            </p:nvCxnSpPr>
            <p:spPr>
              <a:xfrm rot="10800000">
                <a:off x="6963093" y="1349378"/>
                <a:ext cx="575639" cy="409967"/>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9" name="Oval 138"/>
              <p:cNvSpPr/>
              <p:nvPr/>
            </p:nvSpPr>
            <p:spPr>
              <a:xfrm flipH="1">
                <a:off x="5172775" y="771047"/>
                <a:ext cx="291204" cy="2812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0" name="Oval 139"/>
              <p:cNvSpPr/>
              <p:nvPr/>
            </p:nvSpPr>
            <p:spPr>
              <a:xfrm flipH="1">
                <a:off x="6872037" y="1234663"/>
                <a:ext cx="330914" cy="3195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1" name="Oval 140"/>
              <p:cNvSpPr/>
              <p:nvPr/>
            </p:nvSpPr>
            <p:spPr>
              <a:xfrm flipH="1">
                <a:off x="6594179" y="726135"/>
                <a:ext cx="300273" cy="2959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2" name="Oval 141"/>
              <p:cNvSpPr/>
              <p:nvPr/>
            </p:nvSpPr>
            <p:spPr>
              <a:xfrm flipH="1">
                <a:off x="7303422" y="762696"/>
                <a:ext cx="370624" cy="3589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3" name="Oval 142"/>
              <p:cNvSpPr/>
              <p:nvPr/>
            </p:nvSpPr>
            <p:spPr>
              <a:xfrm flipH="1">
                <a:off x="6927927" y="2193534"/>
                <a:ext cx="423570" cy="4090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44" name="Oval 143"/>
              <p:cNvSpPr/>
              <p:nvPr/>
            </p:nvSpPr>
            <p:spPr>
              <a:xfrm flipH="1">
                <a:off x="5787376" y="1554237"/>
                <a:ext cx="220609" cy="22181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5" name="Oval 144"/>
              <p:cNvSpPr/>
              <p:nvPr/>
            </p:nvSpPr>
            <p:spPr>
              <a:xfrm flipH="1">
                <a:off x="6559510" y="2422801"/>
                <a:ext cx="220609" cy="22181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46" name="Straight Connector 13"/>
              <p:cNvCxnSpPr>
                <a:stCxn id="142" idx="5"/>
              </p:cNvCxnSpPr>
              <p:nvPr/>
            </p:nvCxnSpPr>
            <p:spPr>
              <a:xfrm rot="5400000">
                <a:off x="7107754" y="1072940"/>
                <a:ext cx="253787" cy="246103"/>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rot="16200000" flipV="1">
                <a:off x="6651322" y="971240"/>
                <a:ext cx="378610" cy="201462"/>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8" name="Oval 147"/>
              <p:cNvSpPr/>
              <p:nvPr/>
            </p:nvSpPr>
            <p:spPr>
              <a:xfrm flipH="1">
                <a:off x="6521758" y="2517126"/>
                <a:ext cx="344149" cy="3323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49" name="Straight Connector 148"/>
              <p:cNvCxnSpPr/>
              <p:nvPr/>
            </p:nvCxnSpPr>
            <p:spPr>
              <a:xfrm flipH="1">
                <a:off x="6752152" y="2491235"/>
                <a:ext cx="201464" cy="160995"/>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0" name="Oval 149"/>
              <p:cNvSpPr/>
              <p:nvPr/>
            </p:nvSpPr>
            <p:spPr>
              <a:xfrm flipH="1">
                <a:off x="7201361" y="2915902"/>
                <a:ext cx="300273" cy="29590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51" name="Straight Connector 150"/>
              <p:cNvCxnSpPr/>
              <p:nvPr/>
            </p:nvCxnSpPr>
            <p:spPr>
              <a:xfrm flipH="1" flipV="1">
                <a:off x="6829203" y="2781185"/>
                <a:ext cx="474219" cy="269435"/>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rot="10800000" flipV="1">
                <a:off x="6055485" y="2736159"/>
                <a:ext cx="559946" cy="537927"/>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3" name="Oval 21"/>
              <p:cNvSpPr/>
              <p:nvPr/>
            </p:nvSpPr>
            <p:spPr>
              <a:xfrm flipH="1">
                <a:off x="5958612" y="2094769"/>
                <a:ext cx="291204" cy="2812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54" name="Straight Connector 22"/>
              <p:cNvCxnSpPr/>
              <p:nvPr/>
            </p:nvCxnSpPr>
            <p:spPr>
              <a:xfrm flipH="1">
                <a:off x="5519268" y="2281099"/>
                <a:ext cx="536217" cy="47205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5" name="Oval 23"/>
              <p:cNvSpPr/>
              <p:nvPr/>
            </p:nvSpPr>
            <p:spPr>
              <a:xfrm flipH="1">
                <a:off x="5414381" y="2539595"/>
                <a:ext cx="291204" cy="2812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56" name="Straight Connector 24"/>
              <p:cNvCxnSpPr/>
              <p:nvPr/>
            </p:nvCxnSpPr>
            <p:spPr>
              <a:xfrm rot="16200000" flipV="1">
                <a:off x="5783291" y="1831261"/>
                <a:ext cx="390445" cy="16166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7" name="Straight Connector 30"/>
              <p:cNvCxnSpPr/>
              <p:nvPr/>
            </p:nvCxnSpPr>
            <p:spPr>
              <a:xfrm rot="16200000" flipV="1">
                <a:off x="5225712" y="1018142"/>
                <a:ext cx="453775" cy="26844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8" name="Oval 34"/>
              <p:cNvSpPr/>
              <p:nvPr/>
            </p:nvSpPr>
            <p:spPr>
              <a:xfrm flipH="1">
                <a:off x="5481030" y="1341183"/>
                <a:ext cx="330914" cy="3195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59" name="Straight Connector 35"/>
              <p:cNvCxnSpPr/>
              <p:nvPr/>
            </p:nvCxnSpPr>
            <p:spPr>
              <a:xfrm rot="5400000">
                <a:off x="5574608" y="1165152"/>
                <a:ext cx="380682" cy="176735"/>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0" name="Straight Connector 36"/>
              <p:cNvCxnSpPr/>
              <p:nvPr/>
            </p:nvCxnSpPr>
            <p:spPr>
              <a:xfrm flipH="1">
                <a:off x="5007561" y="1582074"/>
                <a:ext cx="536217" cy="43967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1" name="Oval 37"/>
              <p:cNvSpPr/>
              <p:nvPr/>
            </p:nvSpPr>
            <p:spPr>
              <a:xfrm flipH="1">
                <a:off x="5685895" y="825608"/>
                <a:ext cx="423570" cy="4090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62" name="Oval 38"/>
              <p:cNvSpPr/>
              <p:nvPr/>
            </p:nvSpPr>
            <p:spPr>
              <a:xfrm flipH="1">
                <a:off x="4899710" y="1796976"/>
                <a:ext cx="344149" cy="3323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63" name="Oval 39"/>
              <p:cNvSpPr/>
              <p:nvPr/>
            </p:nvSpPr>
            <p:spPr>
              <a:xfrm flipH="1">
                <a:off x="5862761" y="3070026"/>
                <a:ext cx="370624" cy="35897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64" name="Straight Connector 22"/>
              <p:cNvCxnSpPr/>
              <p:nvPr/>
            </p:nvCxnSpPr>
            <p:spPr>
              <a:xfrm flipH="1">
                <a:off x="6428996" y="1424731"/>
                <a:ext cx="536217" cy="47205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rot="5400000">
                <a:off x="6127702" y="1945175"/>
                <a:ext cx="244228" cy="20146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6" name="Oval 165"/>
              <p:cNvSpPr/>
              <p:nvPr/>
            </p:nvSpPr>
            <p:spPr>
              <a:xfrm flipH="1">
                <a:off x="6201783" y="1699793"/>
                <a:ext cx="423570" cy="4090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cxnSp>
            <p:nvCxnSpPr>
              <p:cNvPr id="167" name="Straight Connector 24"/>
              <p:cNvCxnSpPr/>
              <p:nvPr/>
            </p:nvCxnSpPr>
            <p:spPr>
              <a:xfrm rot="16200000" flipV="1">
                <a:off x="6307302" y="2168903"/>
                <a:ext cx="513583" cy="17521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flipH="1" flipV="1">
                <a:off x="5788932" y="1568994"/>
                <a:ext cx="474219" cy="269435"/>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5" name="Group 98"/>
            <p:cNvGrpSpPr/>
            <p:nvPr/>
          </p:nvGrpSpPr>
          <p:grpSpPr>
            <a:xfrm flipH="1">
              <a:off x="3611204" y="957885"/>
              <a:ext cx="2817313" cy="2702865"/>
              <a:chOff x="643411" y="1164471"/>
              <a:chExt cx="1946238" cy="1933434"/>
            </a:xfrm>
          </p:grpSpPr>
          <p:sp>
            <p:nvSpPr>
              <p:cNvPr id="101" name="Oval 100"/>
              <p:cNvSpPr/>
              <p:nvPr/>
            </p:nvSpPr>
            <p:spPr>
              <a:xfrm>
                <a:off x="643411" y="1810877"/>
                <a:ext cx="210312" cy="2103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02" name="Straight Connector 101"/>
              <p:cNvCxnSpPr/>
              <p:nvPr/>
            </p:nvCxnSpPr>
            <p:spPr>
              <a:xfrm rot="10800000" flipH="1">
                <a:off x="766577" y="1610294"/>
                <a:ext cx="397659" cy="29326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3" name="Oval 102"/>
              <p:cNvSpPr/>
              <p:nvPr/>
            </p:nvSpPr>
            <p:spPr>
              <a:xfrm>
                <a:off x="2199844" y="1196598"/>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04" name="Oval 103"/>
              <p:cNvSpPr/>
              <p:nvPr/>
            </p:nvSpPr>
            <p:spPr>
              <a:xfrm>
                <a:off x="998539" y="152823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05" name="Oval 104"/>
              <p:cNvSpPr/>
              <p:nvPr/>
            </p:nvSpPr>
            <p:spPr>
              <a:xfrm>
                <a:off x="1211654" y="1164471"/>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06" name="Oval 105"/>
              <p:cNvSpPr/>
              <p:nvPr/>
            </p:nvSpPr>
            <p:spPr>
              <a:xfrm>
                <a:off x="673100" y="1190624"/>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07" name="Oval 106"/>
              <p:cNvSpPr/>
              <p:nvPr/>
            </p:nvSpPr>
            <p:spPr>
              <a:xfrm>
                <a:off x="895921" y="2214142"/>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08" name="Oval 107"/>
              <p:cNvSpPr/>
              <p:nvPr/>
            </p:nvSpPr>
            <p:spPr>
              <a:xfrm>
                <a:off x="1824037" y="1756835"/>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09" name="Oval 108"/>
              <p:cNvSpPr/>
              <p:nvPr/>
            </p:nvSpPr>
            <p:spPr>
              <a:xfrm>
                <a:off x="1290637" y="2378143"/>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10" name="Straight Connector 13"/>
              <p:cNvCxnSpPr>
                <a:stCxn id="106" idx="5"/>
              </p:cNvCxnSpPr>
              <p:nvPr/>
            </p:nvCxnSpPr>
            <p:spPr>
              <a:xfrm rot="16200000" flipH="1">
                <a:off x="885872" y="1415567"/>
                <a:ext cx="181541" cy="1700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rot="5400000" flipH="1" flipV="1">
                <a:off x="1113422" y="1342271"/>
                <a:ext cx="270830" cy="13917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2" name="Oval 111"/>
              <p:cNvSpPr/>
              <p:nvPr/>
            </p:nvSpPr>
            <p:spPr>
              <a:xfrm>
                <a:off x="1231373" y="2445616"/>
                <a:ext cx="237743" cy="237743"/>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200"/>
              </a:p>
            </p:txBody>
          </p:sp>
          <p:cxnSp>
            <p:nvCxnSpPr>
              <p:cNvPr id="113" name="Straight Connector 112"/>
              <p:cNvCxnSpPr/>
              <p:nvPr/>
            </p:nvCxnSpPr>
            <p:spPr>
              <a:xfrm>
                <a:off x="1170783" y="2427096"/>
                <a:ext cx="139174" cy="11516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4" name="Oval 113"/>
              <p:cNvSpPr/>
              <p:nvPr/>
            </p:nvSpPr>
            <p:spPr>
              <a:xfrm>
                <a:off x="792204" y="2730872"/>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15" name="Straight Connector 114"/>
              <p:cNvCxnSpPr/>
              <p:nvPr/>
            </p:nvCxnSpPr>
            <p:spPr>
              <a:xfrm flipV="1">
                <a:off x="929132" y="2634505"/>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10800000" flipH="1" flipV="1">
                <a:off x="1404406" y="2602297"/>
                <a:ext cx="386818" cy="38479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V="1">
                <a:off x="1409129" y="2252882"/>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8" name="Oval 21"/>
              <p:cNvSpPr/>
              <p:nvPr/>
            </p:nvSpPr>
            <p:spPr>
              <a:xfrm>
                <a:off x="1656977" y="2143493"/>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19" name="Straight Connector 22"/>
              <p:cNvCxnSpPr/>
              <p:nvPr/>
            </p:nvCxnSpPr>
            <p:spPr>
              <a:xfrm>
                <a:off x="1791224" y="2276780"/>
                <a:ext cx="370426" cy="33767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0" name="Oval 23"/>
              <p:cNvSpPr/>
              <p:nvPr/>
            </p:nvSpPr>
            <p:spPr>
              <a:xfrm>
                <a:off x="2032939" y="2461689"/>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21" name="Straight Connector 24"/>
              <p:cNvCxnSpPr/>
              <p:nvPr/>
            </p:nvCxnSpPr>
            <p:spPr>
              <a:xfrm rot="5400000" flipH="1" flipV="1">
                <a:off x="1704749" y="1956980"/>
                <a:ext cx="279296" cy="111680"/>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2" name="Oval 25"/>
              <p:cNvSpPr/>
              <p:nvPr/>
            </p:nvSpPr>
            <p:spPr>
              <a:xfrm>
                <a:off x="1408639" y="1868326"/>
                <a:ext cx="292608" cy="292608"/>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23" name="Rectangle 26"/>
              <p:cNvSpPr/>
              <p:nvPr/>
            </p:nvSpPr>
            <p:spPr>
              <a:xfrm rot="2441537">
                <a:off x="1146709" y="1770113"/>
                <a:ext cx="343428"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24" name="Rectangle 27"/>
              <p:cNvSpPr/>
              <p:nvPr/>
            </p:nvSpPr>
            <p:spPr>
              <a:xfrm rot="19702570">
                <a:off x="1629897" y="1813491"/>
                <a:ext cx="373119" cy="78585"/>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25" name="Rectangle 28"/>
              <p:cNvSpPr/>
              <p:nvPr/>
            </p:nvSpPr>
            <p:spPr>
              <a:xfrm rot="2876004">
                <a:off x="1629208" y="2125005"/>
                <a:ext cx="117660" cy="76454"/>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26" name="Rectangle 29"/>
              <p:cNvSpPr/>
              <p:nvPr/>
            </p:nvSpPr>
            <p:spPr>
              <a:xfrm rot="17408157">
                <a:off x="1267976" y="2234042"/>
                <a:ext cx="378817"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27" name="Straight Connector 30"/>
              <p:cNvCxnSpPr/>
              <p:nvPr/>
            </p:nvCxnSpPr>
            <p:spPr>
              <a:xfrm rot="5400000" flipH="1" flipV="1">
                <a:off x="2045406" y="1376642"/>
                <a:ext cx="324598" cy="18544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8" name="TextBox 31"/>
              <p:cNvSpPr txBox="1"/>
              <p:nvPr/>
            </p:nvSpPr>
            <p:spPr>
              <a:xfrm>
                <a:off x="1145192" y="2647236"/>
                <a:ext cx="333670" cy="397476"/>
              </a:xfrm>
              <a:prstGeom prst="rect">
                <a:avLst/>
              </a:prstGeom>
              <a:noFill/>
            </p:spPr>
            <p:txBody>
              <a:bodyPr wrap="square" rtlCol="0">
                <a:spAutoFit/>
              </a:bodyPr>
              <a:lstStyle/>
              <a:p>
                <a:r>
                  <a:rPr lang="en-US" sz="2200" dirty="0" smtClean="0">
                    <a:solidFill>
                      <a:srgbClr val="B41746"/>
                    </a:solidFill>
                  </a:rPr>
                  <a:t>N</a:t>
                </a:r>
                <a:endParaRPr lang="en-US" sz="2200" dirty="0">
                  <a:solidFill>
                    <a:srgbClr val="B41746"/>
                  </a:solidFill>
                </a:endParaRPr>
              </a:p>
            </p:txBody>
          </p:sp>
          <p:sp>
            <p:nvSpPr>
              <p:cNvPr id="129" name="TextBox 32"/>
              <p:cNvSpPr txBox="1"/>
              <p:nvPr/>
            </p:nvSpPr>
            <p:spPr>
              <a:xfrm>
                <a:off x="1117380" y="1853421"/>
                <a:ext cx="315636" cy="397476"/>
              </a:xfrm>
              <a:prstGeom prst="rect">
                <a:avLst/>
              </a:prstGeom>
              <a:noFill/>
            </p:spPr>
            <p:txBody>
              <a:bodyPr wrap="square" rtlCol="0">
                <a:spAutoFit/>
              </a:bodyPr>
              <a:lstStyle/>
              <a:p>
                <a:r>
                  <a:rPr lang="en-US" sz="2200" dirty="0" smtClean="0"/>
                  <a:t>V</a:t>
                </a:r>
                <a:endParaRPr lang="en-US" sz="2200" dirty="0"/>
              </a:p>
            </p:txBody>
          </p:sp>
          <p:sp>
            <p:nvSpPr>
              <p:cNvPr id="130" name="Oval 34"/>
              <p:cNvSpPr/>
              <p:nvPr/>
            </p:nvSpPr>
            <p:spPr>
              <a:xfrm>
                <a:off x="1959465" y="1604432"/>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31" name="Straight Connector 35"/>
              <p:cNvCxnSpPr/>
              <p:nvPr/>
            </p:nvCxnSpPr>
            <p:spPr>
              <a:xfrm rot="16200000" flipH="1">
                <a:off x="1855774" y="1480678"/>
                <a:ext cx="272312" cy="12209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2" name="Straight Connector 36"/>
              <p:cNvCxnSpPr/>
              <p:nvPr/>
            </p:nvCxnSpPr>
            <p:spPr>
              <a:xfrm>
                <a:off x="2144718" y="1776748"/>
                <a:ext cx="370426" cy="3145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3" name="Oval 37"/>
              <p:cNvSpPr/>
              <p:nvPr/>
            </p:nvSpPr>
            <p:spPr>
              <a:xfrm>
                <a:off x="1753934" y="1235627"/>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34" name="Oval 38"/>
              <p:cNvSpPr/>
              <p:nvPr/>
            </p:nvSpPr>
            <p:spPr>
              <a:xfrm>
                <a:off x="2351906" y="1930473"/>
                <a:ext cx="237743" cy="2377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35" name="Oval 39"/>
              <p:cNvSpPr/>
              <p:nvPr/>
            </p:nvSpPr>
            <p:spPr>
              <a:xfrm>
                <a:off x="1668328" y="2841121"/>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grpSp>
      </p:grpSp>
      <p:sp>
        <p:nvSpPr>
          <p:cNvPr id="3" name="TextBox 2"/>
          <p:cNvSpPr txBox="1"/>
          <p:nvPr/>
        </p:nvSpPr>
        <p:spPr>
          <a:xfrm>
            <a:off x="1"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A brief picture</a:t>
            </a:r>
            <a:endParaRPr lang="en-US" sz="2800" b="1" dirty="0">
              <a:solidFill>
                <a:schemeClr val="bg1"/>
              </a:solidFill>
            </a:endParaRPr>
          </a:p>
        </p:txBody>
      </p:sp>
      <p:sp>
        <p:nvSpPr>
          <p:cNvPr id="12" name="TextBox 11"/>
          <p:cNvSpPr txBox="1">
            <a:spLocks noChangeArrowheads="1"/>
          </p:cNvSpPr>
          <p:nvPr/>
        </p:nvSpPr>
        <p:spPr bwMode="auto">
          <a:xfrm>
            <a:off x="3282950" y="869950"/>
            <a:ext cx="5746750" cy="400110"/>
          </a:xfrm>
          <a:prstGeom prst="rect">
            <a:avLst/>
          </a:prstGeom>
          <a:noFill/>
          <a:ln w="9525">
            <a:noFill/>
            <a:miter lim="800000"/>
            <a:headEnd/>
            <a:tailEnd/>
          </a:ln>
        </p:spPr>
        <p:txBody>
          <a:bodyPr>
            <a:prstTxWarp prst="textNoShape">
              <a:avLst/>
            </a:prstTxWarp>
            <a:spAutoFit/>
          </a:bodyPr>
          <a:lstStyle/>
          <a:p>
            <a:pPr fontAlgn="base">
              <a:spcBef>
                <a:spcPct val="0"/>
              </a:spcBef>
              <a:spcAft>
                <a:spcPts val="1200"/>
              </a:spcAft>
              <a:buFont typeface="Arial" pitchFamily="1" charset="0"/>
              <a:buChar char="•"/>
            </a:pPr>
            <a:r>
              <a:rPr lang="en-US" sz="2000" dirty="0">
                <a:solidFill>
                  <a:prstClr val="black"/>
                </a:solidFill>
              </a:rPr>
              <a:t> Ground state electronic spin </a:t>
            </a:r>
            <a:r>
              <a:rPr lang="en-US" sz="2000" dirty="0" smtClean="0">
                <a:solidFill>
                  <a:prstClr val="black"/>
                </a:solidFill>
              </a:rPr>
              <a:t>triplet</a:t>
            </a:r>
          </a:p>
        </p:txBody>
      </p:sp>
      <p:sp>
        <p:nvSpPr>
          <p:cNvPr id="13" name="Text Box 7"/>
          <p:cNvSpPr txBox="1">
            <a:spLocks noChangeArrowheads="1"/>
          </p:cNvSpPr>
          <p:nvPr/>
        </p:nvSpPr>
        <p:spPr bwMode="auto">
          <a:xfrm>
            <a:off x="5757863" y="2335213"/>
            <a:ext cx="1223962" cy="923925"/>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mtClean="0">
                <a:solidFill>
                  <a:prstClr val="black"/>
                </a:solidFill>
              </a:rPr>
              <a:t>Excited state </a:t>
            </a:r>
          </a:p>
          <a:p>
            <a:pPr algn="ctr" fontAlgn="base">
              <a:spcBef>
                <a:spcPct val="0"/>
              </a:spcBef>
              <a:spcAft>
                <a:spcPct val="0"/>
              </a:spcAft>
            </a:pPr>
            <a:r>
              <a:rPr lang="en-US" smtClean="0">
                <a:solidFill>
                  <a:prstClr val="black"/>
                </a:solidFill>
              </a:rPr>
              <a:t>S = 1</a:t>
            </a:r>
          </a:p>
        </p:txBody>
      </p:sp>
      <p:grpSp>
        <p:nvGrpSpPr>
          <p:cNvPr id="6" name="Group 87"/>
          <p:cNvGrpSpPr>
            <a:grpSpLocks/>
          </p:cNvGrpSpPr>
          <p:nvPr/>
        </p:nvGrpSpPr>
        <p:grpSpPr bwMode="auto">
          <a:xfrm>
            <a:off x="6759575" y="4549775"/>
            <a:ext cx="2444750" cy="832388"/>
            <a:chOff x="5972469" y="5715000"/>
            <a:chExt cx="2444750" cy="832388"/>
          </a:xfrm>
        </p:grpSpPr>
        <p:sp>
          <p:nvSpPr>
            <p:cNvPr id="15" name="Line 4"/>
            <p:cNvSpPr>
              <a:spLocks noChangeShapeType="1"/>
            </p:cNvSpPr>
            <p:nvPr/>
          </p:nvSpPr>
          <p:spPr bwMode="auto">
            <a:xfrm>
              <a:off x="5972469" y="6096000"/>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6" name="Line 8"/>
            <p:cNvSpPr>
              <a:spLocks noChangeShapeType="1"/>
            </p:cNvSpPr>
            <p:nvPr/>
          </p:nvSpPr>
          <p:spPr bwMode="auto">
            <a:xfrm>
              <a:off x="6963069" y="5943600"/>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7" name="Line 9"/>
            <p:cNvSpPr>
              <a:spLocks noChangeShapeType="1"/>
            </p:cNvSpPr>
            <p:nvPr/>
          </p:nvSpPr>
          <p:spPr bwMode="auto">
            <a:xfrm>
              <a:off x="6963069" y="6379113"/>
              <a:ext cx="457200" cy="0"/>
            </a:xfrm>
            <a:prstGeom prst="line">
              <a:avLst/>
            </a:prstGeom>
            <a:noFill/>
            <a:ln w="38100">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 name="Line 10"/>
            <p:cNvSpPr>
              <a:spLocks noChangeShapeType="1"/>
            </p:cNvSpPr>
            <p:nvPr/>
          </p:nvSpPr>
          <p:spPr bwMode="auto">
            <a:xfrm>
              <a:off x="6963069" y="6019800"/>
              <a:ext cx="457200" cy="0"/>
            </a:xfrm>
            <a:prstGeom prst="line">
              <a:avLst/>
            </a:pr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 name="Line 11"/>
            <p:cNvSpPr>
              <a:spLocks noChangeShapeType="1"/>
            </p:cNvSpPr>
            <p:nvPr/>
          </p:nvSpPr>
          <p:spPr bwMode="auto">
            <a:xfrm flipV="1">
              <a:off x="6734469" y="5943600"/>
              <a:ext cx="228600" cy="15240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0" name="Line 12"/>
            <p:cNvSpPr>
              <a:spLocks noChangeShapeType="1"/>
            </p:cNvSpPr>
            <p:nvPr/>
          </p:nvSpPr>
          <p:spPr bwMode="auto">
            <a:xfrm>
              <a:off x="6734469" y="6111876"/>
              <a:ext cx="228600" cy="267238"/>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1" name="Text Box 21"/>
            <p:cNvSpPr txBox="1">
              <a:spLocks noChangeArrowheads="1"/>
            </p:cNvSpPr>
            <p:nvPr/>
          </p:nvSpPr>
          <p:spPr bwMode="auto">
            <a:xfrm>
              <a:off x="7404394" y="6150513"/>
              <a:ext cx="857250" cy="39687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prstClr val="black"/>
                  </a:solidFill>
                </a:rPr>
                <a:t>m</a:t>
              </a:r>
              <a:r>
                <a:rPr lang="en-US" baseline="-25000" dirty="0" smtClean="0">
                  <a:solidFill>
                    <a:prstClr val="black"/>
                  </a:solidFill>
                </a:rPr>
                <a:t>s</a:t>
              </a:r>
              <a:r>
                <a:rPr lang="en-US" dirty="0" smtClean="0">
                  <a:solidFill>
                    <a:prstClr val="black"/>
                  </a:solidFill>
                </a:rPr>
                <a:t> = 0</a:t>
              </a:r>
            </a:p>
          </p:txBody>
        </p:sp>
        <p:sp>
          <p:nvSpPr>
            <p:cNvPr id="22" name="Text Box 22"/>
            <p:cNvSpPr txBox="1">
              <a:spLocks noChangeArrowheads="1"/>
            </p:cNvSpPr>
            <p:nvPr/>
          </p:nvSpPr>
          <p:spPr bwMode="auto">
            <a:xfrm>
              <a:off x="7420269" y="5715000"/>
              <a:ext cx="996950" cy="39687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dirty="0" smtClean="0">
                  <a:solidFill>
                    <a:prstClr val="black"/>
                  </a:solidFill>
                </a:rPr>
                <a:t>m</a:t>
              </a:r>
              <a:r>
                <a:rPr lang="en-US" baseline="-25000" dirty="0" smtClean="0">
                  <a:solidFill>
                    <a:prstClr val="black"/>
                  </a:solidFill>
                </a:rPr>
                <a:t>s</a:t>
              </a:r>
              <a:r>
                <a:rPr lang="en-US" dirty="0" smtClean="0">
                  <a:solidFill>
                    <a:prstClr val="black"/>
                  </a:solidFill>
                </a:rPr>
                <a:t> = </a:t>
              </a:r>
              <a:r>
                <a:rPr lang="en-US" dirty="0" smtClean="0">
                  <a:solidFill>
                    <a:prstClr val="black"/>
                  </a:solidFill>
                  <a:ea typeface="Times New Roman" pitchFamily="1" charset="0"/>
                  <a:cs typeface="Times New Roman" pitchFamily="1" charset="0"/>
                </a:rPr>
                <a:t>±1</a:t>
              </a:r>
            </a:p>
          </p:txBody>
        </p:sp>
      </p:grpSp>
      <p:grpSp>
        <p:nvGrpSpPr>
          <p:cNvPr id="7" name="Group 85"/>
          <p:cNvGrpSpPr>
            <a:grpSpLocks/>
          </p:cNvGrpSpPr>
          <p:nvPr/>
        </p:nvGrpSpPr>
        <p:grpSpPr bwMode="auto">
          <a:xfrm>
            <a:off x="6759575" y="2492375"/>
            <a:ext cx="762000" cy="2362200"/>
            <a:chOff x="5972469" y="3657600"/>
            <a:chExt cx="762000" cy="2362200"/>
          </a:xfrm>
        </p:grpSpPr>
        <p:sp>
          <p:nvSpPr>
            <p:cNvPr id="24" name="Line 26"/>
            <p:cNvSpPr>
              <a:spLocks noChangeShapeType="1"/>
            </p:cNvSpPr>
            <p:nvPr/>
          </p:nvSpPr>
          <p:spPr bwMode="auto">
            <a:xfrm>
              <a:off x="5972469" y="3733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5" name="Line 27"/>
            <p:cNvSpPr>
              <a:spLocks noChangeShapeType="1"/>
            </p:cNvSpPr>
            <p:nvPr/>
          </p:nvSpPr>
          <p:spPr bwMode="auto">
            <a:xfrm>
              <a:off x="5972469" y="3810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6" name="Line 28"/>
            <p:cNvSpPr>
              <a:spLocks noChangeShapeType="1"/>
            </p:cNvSpPr>
            <p:nvPr/>
          </p:nvSpPr>
          <p:spPr bwMode="auto">
            <a:xfrm>
              <a:off x="5972469" y="3886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7" name="Line 29"/>
            <p:cNvSpPr>
              <a:spLocks noChangeShapeType="1"/>
            </p:cNvSpPr>
            <p:nvPr/>
          </p:nvSpPr>
          <p:spPr bwMode="auto">
            <a:xfrm>
              <a:off x="5972469" y="3962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8" name="Line 30"/>
            <p:cNvSpPr>
              <a:spLocks noChangeShapeType="1"/>
            </p:cNvSpPr>
            <p:nvPr/>
          </p:nvSpPr>
          <p:spPr bwMode="auto">
            <a:xfrm>
              <a:off x="5972469" y="4038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29" name="Line 31"/>
            <p:cNvSpPr>
              <a:spLocks noChangeShapeType="1"/>
            </p:cNvSpPr>
            <p:nvPr/>
          </p:nvSpPr>
          <p:spPr bwMode="auto">
            <a:xfrm>
              <a:off x="5972469" y="3657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0" name="Line 32"/>
            <p:cNvSpPr>
              <a:spLocks noChangeShapeType="1"/>
            </p:cNvSpPr>
            <p:nvPr/>
          </p:nvSpPr>
          <p:spPr bwMode="auto">
            <a:xfrm>
              <a:off x="5972469" y="6019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1" name="Line 33"/>
            <p:cNvSpPr>
              <a:spLocks noChangeShapeType="1"/>
            </p:cNvSpPr>
            <p:nvPr/>
          </p:nvSpPr>
          <p:spPr bwMode="auto">
            <a:xfrm>
              <a:off x="5972469" y="56388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2" name="Line 34"/>
            <p:cNvSpPr>
              <a:spLocks noChangeShapeType="1"/>
            </p:cNvSpPr>
            <p:nvPr/>
          </p:nvSpPr>
          <p:spPr bwMode="auto">
            <a:xfrm>
              <a:off x="5972469" y="57150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3" name="Line 35"/>
            <p:cNvSpPr>
              <a:spLocks noChangeShapeType="1"/>
            </p:cNvSpPr>
            <p:nvPr/>
          </p:nvSpPr>
          <p:spPr bwMode="auto">
            <a:xfrm>
              <a:off x="5972469" y="57912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4" name="Line 36"/>
            <p:cNvSpPr>
              <a:spLocks noChangeShapeType="1"/>
            </p:cNvSpPr>
            <p:nvPr/>
          </p:nvSpPr>
          <p:spPr bwMode="auto">
            <a:xfrm>
              <a:off x="5972469" y="58674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5" name="Line 37"/>
            <p:cNvSpPr>
              <a:spLocks noChangeShapeType="1"/>
            </p:cNvSpPr>
            <p:nvPr/>
          </p:nvSpPr>
          <p:spPr bwMode="auto">
            <a:xfrm>
              <a:off x="5972469" y="5943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6" name="Line 38"/>
            <p:cNvSpPr>
              <a:spLocks noChangeShapeType="1"/>
            </p:cNvSpPr>
            <p:nvPr/>
          </p:nvSpPr>
          <p:spPr bwMode="auto">
            <a:xfrm>
              <a:off x="5972469" y="5562600"/>
              <a:ext cx="762000" cy="0"/>
            </a:xfrm>
            <a:prstGeom prst="line">
              <a:avLst/>
            </a:prstGeom>
            <a:noFill/>
            <a:ln w="38100" cap="flat" cmpd="sng" algn="ctr">
              <a:solidFill>
                <a:srgbClr val="FFFF00"/>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nvGrpSpPr>
          <p:cNvPr id="8" name="Group 88"/>
          <p:cNvGrpSpPr>
            <a:grpSpLocks/>
          </p:cNvGrpSpPr>
          <p:nvPr/>
        </p:nvGrpSpPr>
        <p:grpSpPr bwMode="auto">
          <a:xfrm>
            <a:off x="7126325" y="2568575"/>
            <a:ext cx="14250" cy="2362200"/>
            <a:chOff x="6339219" y="3733800"/>
            <a:chExt cx="14250" cy="2362200"/>
          </a:xfrm>
        </p:grpSpPr>
        <p:sp>
          <p:nvSpPr>
            <p:cNvPr id="38" name="Line 40"/>
            <p:cNvSpPr>
              <a:spLocks noChangeShapeType="1"/>
            </p:cNvSpPr>
            <p:nvPr/>
          </p:nvSpPr>
          <p:spPr bwMode="auto">
            <a:xfrm>
              <a:off x="6353469" y="4191000"/>
              <a:ext cx="0" cy="1524000"/>
            </a:xfrm>
            <a:prstGeom prst="line">
              <a:avLst/>
            </a:prstGeom>
            <a:noFill/>
            <a:ln w="57150">
              <a:solidFill>
                <a:srgbClr val="990033"/>
              </a:solidFill>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39" name="Line 41"/>
            <p:cNvSpPr>
              <a:spLocks noChangeShapeType="1"/>
            </p:cNvSpPr>
            <p:nvPr/>
          </p:nvSpPr>
          <p:spPr bwMode="auto">
            <a:xfrm>
              <a:off x="6339219" y="3733800"/>
              <a:ext cx="0" cy="381000"/>
            </a:xfrm>
            <a:prstGeom prst="line">
              <a:avLst/>
            </a:prstGeom>
            <a:noFill/>
            <a:ln w="9525">
              <a:solidFill>
                <a:schemeClr val="tx1"/>
              </a:solidFill>
              <a:prstDash val="dash"/>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0" name="Line 42"/>
            <p:cNvSpPr>
              <a:spLocks noChangeShapeType="1"/>
            </p:cNvSpPr>
            <p:nvPr/>
          </p:nvSpPr>
          <p:spPr bwMode="auto">
            <a:xfrm>
              <a:off x="6353469" y="5715000"/>
              <a:ext cx="0" cy="381000"/>
            </a:xfrm>
            <a:prstGeom prst="line">
              <a:avLst/>
            </a:prstGeom>
            <a:noFill/>
            <a:ln w="9525">
              <a:solidFill>
                <a:schemeClr val="tx1"/>
              </a:solidFill>
              <a:prstDash val="dash"/>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grpSp>
        <p:nvGrpSpPr>
          <p:cNvPr id="9" name="Group 86"/>
          <p:cNvGrpSpPr>
            <a:grpSpLocks/>
          </p:cNvGrpSpPr>
          <p:nvPr/>
        </p:nvGrpSpPr>
        <p:grpSpPr bwMode="auto">
          <a:xfrm>
            <a:off x="6759575" y="2492375"/>
            <a:ext cx="1600200" cy="914400"/>
            <a:chOff x="5972469" y="3657600"/>
            <a:chExt cx="1600200" cy="914400"/>
          </a:xfrm>
        </p:grpSpPr>
        <p:sp>
          <p:nvSpPr>
            <p:cNvPr id="42" name="Line 5"/>
            <p:cNvSpPr>
              <a:spLocks noChangeShapeType="1"/>
            </p:cNvSpPr>
            <p:nvPr/>
          </p:nvSpPr>
          <p:spPr bwMode="auto">
            <a:xfrm>
              <a:off x="5972469" y="4191000"/>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3" name="Line 13"/>
            <p:cNvSpPr>
              <a:spLocks noChangeShapeType="1"/>
            </p:cNvSpPr>
            <p:nvPr/>
          </p:nvSpPr>
          <p:spPr bwMode="auto">
            <a:xfrm>
              <a:off x="6886869" y="4114800"/>
              <a:ext cx="457200" cy="0"/>
            </a:xfrm>
            <a:prstGeom prst="line">
              <a:avLst/>
            </a:prstGeom>
            <a:noFill/>
            <a:ln w="952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4" name="Line 14"/>
            <p:cNvSpPr>
              <a:spLocks noChangeShapeType="1"/>
            </p:cNvSpPr>
            <p:nvPr/>
          </p:nvSpPr>
          <p:spPr bwMode="auto">
            <a:xfrm>
              <a:off x="6886869" y="4191000"/>
              <a:ext cx="457200" cy="0"/>
            </a:xfrm>
            <a:prstGeom prst="line">
              <a:avLst/>
            </a:prstGeom>
            <a:noFill/>
            <a:ln w="952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5" name="Line 15"/>
            <p:cNvSpPr>
              <a:spLocks noChangeShapeType="1"/>
            </p:cNvSpPr>
            <p:nvPr/>
          </p:nvSpPr>
          <p:spPr bwMode="auto">
            <a:xfrm>
              <a:off x="6886869" y="44196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6" name="Line 16"/>
            <p:cNvSpPr>
              <a:spLocks noChangeShapeType="1"/>
            </p:cNvSpPr>
            <p:nvPr/>
          </p:nvSpPr>
          <p:spPr bwMode="auto">
            <a:xfrm>
              <a:off x="6886869" y="43434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7" name="Line 17"/>
            <p:cNvSpPr>
              <a:spLocks noChangeShapeType="1"/>
            </p:cNvSpPr>
            <p:nvPr/>
          </p:nvSpPr>
          <p:spPr bwMode="auto">
            <a:xfrm>
              <a:off x="6886869" y="39624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8" name="Line 18"/>
            <p:cNvSpPr>
              <a:spLocks noChangeShapeType="1"/>
            </p:cNvSpPr>
            <p:nvPr/>
          </p:nvSpPr>
          <p:spPr bwMode="auto">
            <a:xfrm>
              <a:off x="6886869" y="38100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49" name="Line 19"/>
            <p:cNvSpPr>
              <a:spLocks noChangeShapeType="1"/>
            </p:cNvSpPr>
            <p:nvPr/>
          </p:nvSpPr>
          <p:spPr bwMode="auto">
            <a:xfrm>
              <a:off x="6734469" y="4191000"/>
              <a:ext cx="152400" cy="22860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0" name="Line 20"/>
            <p:cNvSpPr>
              <a:spLocks noChangeShapeType="1"/>
            </p:cNvSpPr>
            <p:nvPr/>
          </p:nvSpPr>
          <p:spPr bwMode="auto">
            <a:xfrm flipV="1">
              <a:off x="6734469" y="3810000"/>
              <a:ext cx="152400" cy="30480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1" name="Line 25"/>
            <p:cNvSpPr>
              <a:spLocks noChangeShapeType="1"/>
            </p:cNvSpPr>
            <p:nvPr/>
          </p:nvSpPr>
          <p:spPr bwMode="auto">
            <a:xfrm>
              <a:off x="5972469" y="4114800"/>
              <a:ext cx="7620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2" name="Oval 43"/>
            <p:cNvSpPr>
              <a:spLocks noChangeArrowheads="1"/>
            </p:cNvSpPr>
            <p:nvPr/>
          </p:nvSpPr>
          <p:spPr bwMode="auto">
            <a:xfrm>
              <a:off x="6810669" y="3657600"/>
              <a:ext cx="762000" cy="914400"/>
            </a:xfrm>
            <a:prstGeom prst="ellipse">
              <a:avLst/>
            </a:prstGeom>
            <a:solidFill>
              <a:schemeClr val="bg1"/>
            </a:solidFill>
            <a:ln w="9525">
              <a:noFill/>
              <a:round/>
              <a:headEnd/>
              <a:tailEnd/>
            </a:ln>
          </p:spPr>
          <p:txBody>
            <a:bodyPr wrap="none" anchor="ctr">
              <a:prstTxWarp prst="textNoShape">
                <a:avLst/>
              </a:prstTxWarp>
            </a:bodyPr>
            <a:lstStyle/>
            <a:p>
              <a:pPr fontAlgn="base">
                <a:spcBef>
                  <a:spcPct val="0"/>
                </a:spcBef>
                <a:spcAft>
                  <a:spcPct val="0"/>
                </a:spcAft>
              </a:pPr>
              <a:endParaRPr lang="en-US" smtClean="0">
                <a:solidFill>
                  <a:prstClr val="black"/>
                </a:solidFill>
              </a:endParaRPr>
            </a:p>
          </p:txBody>
        </p:sp>
        <p:sp>
          <p:nvSpPr>
            <p:cNvPr id="53" name="Line 42"/>
            <p:cNvSpPr>
              <a:spLocks noChangeShapeType="1"/>
            </p:cNvSpPr>
            <p:nvPr/>
          </p:nvSpPr>
          <p:spPr bwMode="auto">
            <a:xfrm>
              <a:off x="6886869" y="4114800"/>
              <a:ext cx="457200" cy="0"/>
            </a:xfrm>
            <a:prstGeom prst="line">
              <a:avLst/>
            </a:prstGeom>
            <a:noFill/>
            <a:ln w="2857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4" name="Line 43"/>
            <p:cNvSpPr>
              <a:spLocks noChangeShapeType="1"/>
            </p:cNvSpPr>
            <p:nvPr/>
          </p:nvSpPr>
          <p:spPr bwMode="auto">
            <a:xfrm>
              <a:off x="6886869" y="4191000"/>
              <a:ext cx="457200" cy="0"/>
            </a:xfrm>
            <a:prstGeom prst="line">
              <a:avLst/>
            </a:prstGeom>
            <a:noFill/>
            <a:ln w="28575">
              <a:solidFill>
                <a:srgbClr val="A20000"/>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5" name="Line 44"/>
            <p:cNvSpPr>
              <a:spLocks noChangeShapeType="1"/>
            </p:cNvSpPr>
            <p:nvPr/>
          </p:nvSpPr>
          <p:spPr bwMode="auto">
            <a:xfrm>
              <a:off x="6886869" y="44196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6" name="Line 45"/>
            <p:cNvSpPr>
              <a:spLocks noChangeShapeType="1"/>
            </p:cNvSpPr>
            <p:nvPr/>
          </p:nvSpPr>
          <p:spPr bwMode="auto">
            <a:xfrm>
              <a:off x="6886869" y="43434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7" name="Line 46"/>
            <p:cNvSpPr>
              <a:spLocks noChangeShapeType="1"/>
            </p:cNvSpPr>
            <p:nvPr/>
          </p:nvSpPr>
          <p:spPr bwMode="auto">
            <a:xfrm>
              <a:off x="6886869" y="39624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58" name="Line 47"/>
            <p:cNvSpPr>
              <a:spLocks noChangeShapeType="1"/>
            </p:cNvSpPr>
            <p:nvPr/>
          </p:nvSpPr>
          <p:spPr bwMode="auto">
            <a:xfrm>
              <a:off x="6886869" y="3810000"/>
              <a:ext cx="457200" cy="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pic>
        <p:nvPicPr>
          <p:cNvPr id="59" name="Picture 78" descr="sample2"/>
          <p:cNvPicPr>
            <a:picLocks noChangeAspect="1" noChangeArrowheads="1"/>
          </p:cNvPicPr>
          <p:nvPr/>
        </p:nvPicPr>
        <p:blipFill>
          <a:blip r:embed="rId4"/>
          <a:srcRect l="60077" t="33141" r="4195" b="33392"/>
          <a:stretch>
            <a:fillRect/>
          </a:stretch>
        </p:blipFill>
        <p:spPr bwMode="auto">
          <a:xfrm>
            <a:off x="3113088" y="1867073"/>
            <a:ext cx="1320800" cy="1233488"/>
          </a:xfrm>
          <a:prstGeom prst="rect">
            <a:avLst/>
          </a:prstGeom>
          <a:noFill/>
          <a:ln w="9525">
            <a:noFill/>
            <a:miter lim="800000"/>
            <a:headEnd/>
            <a:tailEnd/>
          </a:ln>
        </p:spPr>
      </p:pic>
      <p:sp>
        <p:nvSpPr>
          <p:cNvPr id="61" name="TextBox 60"/>
          <p:cNvSpPr txBox="1">
            <a:spLocks noChangeArrowheads="1"/>
          </p:cNvSpPr>
          <p:nvPr/>
        </p:nvSpPr>
        <p:spPr bwMode="auto">
          <a:xfrm>
            <a:off x="7405447" y="6278746"/>
            <a:ext cx="1747891" cy="523220"/>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pPr>
            <a:r>
              <a:rPr lang="en-US" sz="1400" dirty="0">
                <a:solidFill>
                  <a:prstClr val="black"/>
                </a:solidFill>
              </a:rPr>
              <a:t>Stuttgart, Harvard, UCSB,</a:t>
            </a:r>
            <a:r>
              <a:rPr lang="en-US" sz="1400" dirty="0" smtClean="0">
                <a:solidFill>
                  <a:prstClr val="black"/>
                </a:solidFill>
              </a:rPr>
              <a:t> Canberra</a:t>
            </a:r>
            <a:endParaRPr lang="en-US" sz="1400" dirty="0">
              <a:solidFill>
                <a:prstClr val="black"/>
              </a:solidFill>
            </a:endParaRPr>
          </a:p>
        </p:txBody>
      </p:sp>
      <p:sp>
        <p:nvSpPr>
          <p:cNvPr id="62" name="Line 39"/>
          <p:cNvSpPr>
            <a:spLocks noChangeShapeType="1"/>
          </p:cNvSpPr>
          <p:nvPr/>
        </p:nvSpPr>
        <p:spPr bwMode="auto">
          <a:xfrm flipV="1">
            <a:off x="6911975" y="2568575"/>
            <a:ext cx="0" cy="2362200"/>
          </a:xfrm>
          <a:prstGeom prst="line">
            <a:avLst/>
          </a:prstGeom>
          <a:noFill/>
          <a:ln w="57150">
            <a:solidFill>
              <a:srgbClr val="008000"/>
            </a:solidFill>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grpSp>
        <p:nvGrpSpPr>
          <p:cNvPr id="10" name="Group 199"/>
          <p:cNvGrpSpPr/>
          <p:nvPr/>
        </p:nvGrpSpPr>
        <p:grpSpPr>
          <a:xfrm>
            <a:off x="2401110" y="2159649"/>
            <a:ext cx="3780439" cy="2491726"/>
            <a:chOff x="2008994" y="2070206"/>
            <a:chExt cx="3780439" cy="2491726"/>
          </a:xfrm>
        </p:grpSpPr>
        <p:grpSp>
          <p:nvGrpSpPr>
            <p:cNvPr id="11" name="Group 197"/>
            <p:cNvGrpSpPr/>
            <p:nvPr/>
          </p:nvGrpSpPr>
          <p:grpSpPr>
            <a:xfrm>
              <a:off x="2008994" y="2070206"/>
              <a:ext cx="2951178" cy="2491726"/>
              <a:chOff x="2008994" y="2070206"/>
              <a:chExt cx="2951178" cy="2491726"/>
            </a:xfrm>
          </p:grpSpPr>
          <p:grpSp>
            <p:nvGrpSpPr>
              <p:cNvPr id="14" name="Group 183"/>
              <p:cNvGrpSpPr/>
              <p:nvPr/>
            </p:nvGrpSpPr>
            <p:grpSpPr>
              <a:xfrm>
                <a:off x="2245904" y="2190682"/>
                <a:ext cx="2703930" cy="1307421"/>
                <a:chOff x="-1430521" y="2373312"/>
                <a:chExt cx="1797633" cy="746755"/>
              </a:xfrm>
            </p:grpSpPr>
            <p:sp>
              <p:nvSpPr>
                <p:cNvPr id="70" name="Trapezoid 69"/>
                <p:cNvSpPr/>
                <p:nvPr/>
              </p:nvSpPr>
              <p:spPr>
                <a:xfrm>
                  <a:off x="-953204" y="2376877"/>
                  <a:ext cx="533401" cy="728684"/>
                </a:xfrm>
                <a:prstGeom prst="trapezoid">
                  <a:avLst>
                    <a:gd name="adj" fmla="val 42857"/>
                  </a:avLst>
                </a:prstGeom>
                <a:solidFill>
                  <a:srgbClr val="ECD648"/>
                </a:solidFill>
                <a:ln>
                  <a:solidFill>
                    <a:srgbClr val="ECD6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Parallelogram 70"/>
                <p:cNvSpPr/>
                <p:nvPr/>
              </p:nvSpPr>
              <p:spPr>
                <a:xfrm>
                  <a:off x="-1430521" y="2390588"/>
                  <a:ext cx="551560" cy="656196"/>
                </a:xfrm>
                <a:prstGeom prst="parallelogram">
                  <a:avLst>
                    <a:gd name="adj" fmla="val 59578"/>
                  </a:avLst>
                </a:prstGeom>
                <a:solidFill>
                  <a:srgbClr val="ECD648"/>
                </a:solidFill>
                <a:ln>
                  <a:solidFill>
                    <a:srgbClr val="ECD6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Parallelogram 71"/>
                <p:cNvSpPr/>
                <p:nvPr/>
              </p:nvSpPr>
              <p:spPr>
                <a:xfrm flipH="1">
                  <a:off x="-522664" y="2373313"/>
                  <a:ext cx="889776" cy="746754"/>
                </a:xfrm>
                <a:prstGeom prst="parallelogram">
                  <a:avLst>
                    <a:gd name="adj" fmla="val 57144"/>
                  </a:avLst>
                </a:prstGeom>
                <a:solidFill>
                  <a:srgbClr val="ECD648"/>
                </a:solidFill>
                <a:ln>
                  <a:solidFill>
                    <a:srgbClr val="ECD6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3" name="Straight Connector 72"/>
                <p:cNvCxnSpPr/>
                <p:nvPr/>
              </p:nvCxnSpPr>
              <p:spPr>
                <a:xfrm flipV="1">
                  <a:off x="-1114505" y="2373312"/>
                  <a:ext cx="878096" cy="9593"/>
                </a:xfrm>
                <a:prstGeom prst="line">
                  <a:avLst/>
                </a:prstGeom>
                <a:ln w="76200" cap="flat" cmpd="sng" algn="ctr">
                  <a:solidFill>
                    <a:srgbClr val="ECD64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67" name="Rectangle 66"/>
              <p:cNvSpPr/>
              <p:nvPr/>
            </p:nvSpPr>
            <p:spPr>
              <a:xfrm>
                <a:off x="2008994" y="2098976"/>
                <a:ext cx="712245" cy="1542431"/>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4042040" y="2070206"/>
                <a:ext cx="918132" cy="1542431"/>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Rectangle 68"/>
              <p:cNvSpPr/>
              <p:nvPr/>
            </p:nvSpPr>
            <p:spPr>
              <a:xfrm>
                <a:off x="2436524" y="3019501"/>
                <a:ext cx="2033875" cy="1542431"/>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5" name="TextBox 64"/>
            <p:cNvSpPr txBox="1"/>
            <p:nvPr/>
          </p:nvSpPr>
          <p:spPr>
            <a:xfrm>
              <a:off x="4107260" y="2099027"/>
              <a:ext cx="1682173" cy="923330"/>
            </a:xfrm>
            <a:prstGeom prst="rect">
              <a:avLst/>
            </a:prstGeom>
            <a:noFill/>
          </p:spPr>
          <p:txBody>
            <a:bodyPr wrap="square" rtlCol="0">
              <a:spAutoFit/>
            </a:bodyPr>
            <a:lstStyle/>
            <a:p>
              <a:r>
                <a:rPr lang="en-US" dirty="0" smtClean="0">
                  <a:solidFill>
                    <a:srgbClr val="EFA620"/>
                  </a:solidFill>
                </a:rPr>
                <a:t>Microwave</a:t>
              </a:r>
            </a:p>
            <a:p>
              <a:r>
                <a:rPr lang="en-US" dirty="0" smtClean="0">
                  <a:solidFill>
                    <a:srgbClr val="EFA620"/>
                  </a:solidFill>
                </a:rPr>
                <a:t>spin manipulation</a:t>
              </a:r>
            </a:p>
          </p:txBody>
        </p:sp>
      </p:grpSp>
      <p:sp>
        <p:nvSpPr>
          <p:cNvPr id="74" name="Text Box 6"/>
          <p:cNvSpPr txBox="1">
            <a:spLocks noChangeArrowheads="1"/>
          </p:cNvSpPr>
          <p:nvPr/>
        </p:nvSpPr>
        <p:spPr bwMode="auto">
          <a:xfrm>
            <a:off x="5540375" y="4238159"/>
            <a:ext cx="1219200" cy="1200329"/>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dirty="0" smtClean="0">
                <a:solidFill>
                  <a:prstClr val="black"/>
                </a:solidFill>
              </a:rPr>
              <a:t>Spin S = 1 electronic ground state</a:t>
            </a:r>
          </a:p>
        </p:txBody>
      </p:sp>
      <p:sp>
        <p:nvSpPr>
          <p:cNvPr id="75" name="TextBox 74"/>
          <p:cNvSpPr txBox="1"/>
          <p:nvPr/>
        </p:nvSpPr>
        <p:spPr>
          <a:xfrm>
            <a:off x="3370290" y="3100561"/>
            <a:ext cx="717339" cy="369332"/>
          </a:xfrm>
          <a:prstGeom prst="rect">
            <a:avLst/>
          </a:prstGeom>
          <a:noFill/>
        </p:spPr>
        <p:txBody>
          <a:bodyPr wrap="none" rtlCol="0">
            <a:spAutoFit/>
          </a:bodyPr>
          <a:lstStyle/>
          <a:p>
            <a:r>
              <a:rPr lang="en-US" dirty="0" smtClean="0">
                <a:solidFill>
                  <a:prstClr val="black"/>
                </a:solidFill>
              </a:rPr>
              <a:t> 5 </a:t>
            </a:r>
            <a:r>
              <a:rPr lang="en-US" dirty="0" err="1" smtClean="0">
                <a:solidFill>
                  <a:prstClr val="black"/>
                </a:solidFill>
              </a:rPr>
              <a:t>μm</a:t>
            </a:r>
            <a:endParaRPr lang="en-US" dirty="0">
              <a:solidFill>
                <a:prstClr val="black"/>
              </a:solidFill>
            </a:endParaRPr>
          </a:p>
        </p:txBody>
      </p:sp>
      <p:cxnSp>
        <p:nvCxnSpPr>
          <p:cNvPr id="76" name="Straight Arrow Connector 75"/>
          <p:cNvCxnSpPr/>
          <p:nvPr/>
        </p:nvCxnSpPr>
        <p:spPr>
          <a:xfrm>
            <a:off x="3113088" y="3166979"/>
            <a:ext cx="1320800" cy="1588"/>
          </a:xfrm>
          <a:prstGeom prst="straightConnector1">
            <a:avLst/>
          </a:prstGeom>
          <a:ln w="12700" cap="flat" cmpd="sng" algn="ctr">
            <a:solidFill>
              <a:schemeClr val="tx1"/>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77" name="TextBox 76"/>
          <p:cNvSpPr txBox="1">
            <a:spLocks noChangeArrowheads="1"/>
          </p:cNvSpPr>
          <p:nvPr/>
        </p:nvSpPr>
        <p:spPr bwMode="auto">
          <a:xfrm>
            <a:off x="198576" y="3490570"/>
            <a:ext cx="5059169" cy="400110"/>
          </a:xfrm>
          <a:prstGeom prst="rect">
            <a:avLst/>
          </a:prstGeom>
          <a:noFill/>
          <a:ln w="9525">
            <a:noFill/>
            <a:miter lim="800000"/>
            <a:headEnd/>
            <a:tailEnd/>
          </a:ln>
        </p:spPr>
        <p:txBody>
          <a:bodyPr wrap="square">
            <a:prstTxWarp prst="textNoShape">
              <a:avLst/>
            </a:prstTxWarp>
            <a:spAutoFit/>
          </a:bodyPr>
          <a:lstStyle/>
          <a:p>
            <a:pPr fontAlgn="base">
              <a:spcBef>
                <a:spcPct val="0"/>
              </a:spcBef>
              <a:spcAft>
                <a:spcPct val="0"/>
              </a:spcAft>
              <a:buFont typeface="Arial" pitchFamily="1" charset="0"/>
              <a:buChar char="•"/>
            </a:pPr>
            <a:r>
              <a:rPr lang="en-US" sz="2000" dirty="0">
                <a:solidFill>
                  <a:prstClr val="black"/>
                </a:solidFill>
              </a:rPr>
              <a:t> Optical transitions: single</a:t>
            </a:r>
            <a:r>
              <a:rPr lang="en-US" sz="2000" dirty="0" smtClean="0">
                <a:solidFill>
                  <a:prstClr val="black"/>
                </a:solidFill>
              </a:rPr>
              <a:t>-defect </a:t>
            </a:r>
            <a:r>
              <a:rPr lang="en-US" sz="2000" dirty="0">
                <a:solidFill>
                  <a:prstClr val="black"/>
                </a:solidFill>
              </a:rPr>
              <a:t>isolation,</a:t>
            </a:r>
            <a:r>
              <a:rPr lang="en-US" sz="2000" dirty="0" smtClean="0">
                <a:solidFill>
                  <a:prstClr val="black"/>
                </a:solidFill>
              </a:rPr>
              <a:t> </a:t>
            </a:r>
            <a:endParaRPr lang="en-US" sz="2000" dirty="0">
              <a:solidFill>
                <a:prstClr val="black"/>
              </a:solidFill>
            </a:endParaRPr>
          </a:p>
        </p:txBody>
      </p:sp>
      <p:sp>
        <p:nvSpPr>
          <p:cNvPr id="78" name="Rectangle 77"/>
          <p:cNvSpPr/>
          <p:nvPr/>
        </p:nvSpPr>
        <p:spPr>
          <a:xfrm>
            <a:off x="5473306" y="3429000"/>
            <a:ext cx="1650328" cy="646331"/>
          </a:xfrm>
          <a:prstGeom prst="rect">
            <a:avLst/>
          </a:prstGeom>
        </p:spPr>
        <p:txBody>
          <a:bodyPr wrap="square">
            <a:spAutoFit/>
          </a:bodyPr>
          <a:lstStyle/>
          <a:p>
            <a:r>
              <a:rPr lang="en-US" dirty="0" smtClean="0">
                <a:solidFill>
                  <a:srgbClr val="008000"/>
                </a:solidFill>
              </a:rPr>
              <a:t>Even at room temperature</a:t>
            </a:r>
            <a:endParaRPr lang="en-US" dirty="0">
              <a:solidFill>
                <a:srgbClr val="008000"/>
              </a:solidFill>
            </a:endParaRPr>
          </a:p>
        </p:txBody>
      </p:sp>
      <p:sp>
        <p:nvSpPr>
          <p:cNvPr id="79" name="Rectangle 78"/>
          <p:cNvSpPr/>
          <p:nvPr/>
        </p:nvSpPr>
        <p:spPr>
          <a:xfrm>
            <a:off x="342380" y="3787876"/>
            <a:ext cx="5019323" cy="400110"/>
          </a:xfrm>
          <a:prstGeom prst="rect">
            <a:avLst/>
          </a:prstGeom>
        </p:spPr>
        <p:txBody>
          <a:bodyPr wrap="none">
            <a:spAutoFit/>
          </a:bodyPr>
          <a:lstStyle/>
          <a:p>
            <a:pPr fontAlgn="base">
              <a:spcBef>
                <a:spcPct val="0"/>
              </a:spcBef>
              <a:spcAft>
                <a:spcPct val="0"/>
              </a:spcAft>
            </a:pPr>
            <a:r>
              <a:rPr lang="en-US" sz="2000" dirty="0" smtClean="0">
                <a:solidFill>
                  <a:prstClr val="black"/>
                </a:solidFill>
              </a:rPr>
              <a:t>preparation &amp; detection of the electronic spin</a:t>
            </a:r>
            <a:endParaRPr lang="en-US" sz="2000" dirty="0">
              <a:solidFill>
                <a:prstClr val="black"/>
              </a:solidFill>
            </a:endParaRPr>
          </a:p>
        </p:txBody>
      </p:sp>
      <p:sp>
        <p:nvSpPr>
          <p:cNvPr id="81" name="Text Box 58"/>
          <p:cNvSpPr txBox="1">
            <a:spLocks noChangeArrowheads="1"/>
          </p:cNvSpPr>
          <p:nvPr/>
        </p:nvSpPr>
        <p:spPr bwMode="auto">
          <a:xfrm>
            <a:off x="2564739" y="3688557"/>
            <a:ext cx="184150" cy="519112"/>
          </a:xfrm>
          <a:prstGeom prst="rect">
            <a:avLst/>
          </a:prstGeom>
          <a:noFill/>
          <a:ln w="9525">
            <a:noFill/>
            <a:miter lim="800000"/>
            <a:headEnd/>
            <a:tailEnd/>
          </a:ln>
        </p:spPr>
        <p:txBody>
          <a:bodyPr wrap="none">
            <a:prstTxWarp prst="textNoShape">
              <a:avLst/>
            </a:prstTxWarp>
            <a:spAutoFit/>
          </a:bodyPr>
          <a:lstStyle/>
          <a:p>
            <a:endParaRPr lang="en-US" sz="2800">
              <a:solidFill>
                <a:srgbClr val="000000"/>
              </a:solidFill>
            </a:endParaRPr>
          </a:p>
        </p:txBody>
      </p:sp>
      <p:sp>
        <p:nvSpPr>
          <p:cNvPr id="85" name="TextBox 84"/>
          <p:cNvSpPr txBox="1"/>
          <p:nvPr/>
        </p:nvSpPr>
        <p:spPr>
          <a:xfrm>
            <a:off x="5588000" y="5791200"/>
            <a:ext cx="184666" cy="369332"/>
          </a:xfrm>
          <a:prstGeom prst="rect">
            <a:avLst/>
          </a:prstGeom>
          <a:noFill/>
        </p:spPr>
        <p:txBody>
          <a:bodyPr wrap="none" rtlCol="0">
            <a:spAutoFit/>
          </a:bodyPr>
          <a:lstStyle/>
          <a:p>
            <a:endParaRPr lang="en-US" dirty="0"/>
          </a:p>
        </p:txBody>
      </p:sp>
      <p:cxnSp>
        <p:nvCxnSpPr>
          <p:cNvPr id="87" name="Straight Connector 86"/>
          <p:cNvCxnSpPr>
            <a:cxnSpLocks noChangeShapeType="1"/>
          </p:cNvCxnSpPr>
          <p:nvPr/>
        </p:nvCxnSpPr>
        <p:spPr bwMode="auto">
          <a:xfrm rot="16200000" flipV="1">
            <a:off x="2350294" y="1413842"/>
            <a:ext cx="1473200" cy="868362"/>
          </a:xfrm>
          <a:prstGeom prst="line">
            <a:avLst/>
          </a:prstGeom>
          <a:noFill/>
          <a:ln w="25400">
            <a:solidFill>
              <a:srgbClr val="FFFF00"/>
            </a:solidFill>
            <a:round/>
            <a:headEnd/>
            <a:tailEnd/>
          </a:ln>
          <a:effectLst>
            <a:outerShdw blurRad="63500" dist="20000" dir="5400000" rotWithShape="0">
              <a:srgbClr val="000000">
                <a:alpha val="37999"/>
              </a:srgbClr>
            </a:outerShdw>
          </a:effectLst>
        </p:spPr>
      </p:cxnSp>
      <p:cxnSp>
        <p:nvCxnSpPr>
          <p:cNvPr id="88" name="Straight Connector 87"/>
          <p:cNvCxnSpPr>
            <a:cxnSpLocks noChangeShapeType="1"/>
          </p:cNvCxnSpPr>
          <p:nvPr/>
        </p:nvCxnSpPr>
        <p:spPr bwMode="auto">
          <a:xfrm rot="10800000" flipV="1">
            <a:off x="1227138" y="2687811"/>
            <a:ext cx="2282825" cy="328612"/>
          </a:xfrm>
          <a:prstGeom prst="line">
            <a:avLst/>
          </a:prstGeom>
          <a:noFill/>
          <a:ln w="25400">
            <a:solidFill>
              <a:srgbClr val="FFFF00"/>
            </a:solidFill>
            <a:round/>
            <a:headEnd/>
            <a:tailEnd/>
          </a:ln>
          <a:effectLst>
            <a:outerShdw blurRad="63500" dist="20000" dir="5400000" rotWithShape="0">
              <a:srgbClr val="000000">
                <a:alpha val="37999"/>
              </a:srgbClr>
            </a:outerShdw>
          </a:effectLst>
        </p:spPr>
      </p:cxnSp>
      <p:cxnSp>
        <p:nvCxnSpPr>
          <p:cNvPr id="95" name="Straight Arrow Connector 94"/>
          <p:cNvCxnSpPr>
            <a:cxnSpLocks noChangeShapeType="1"/>
          </p:cNvCxnSpPr>
          <p:nvPr/>
        </p:nvCxnSpPr>
        <p:spPr bwMode="auto">
          <a:xfrm rot="5400000" flipH="1" flipV="1">
            <a:off x="1296010" y="1633147"/>
            <a:ext cx="607820" cy="323589"/>
          </a:xfrm>
          <a:prstGeom prst="straightConnector1">
            <a:avLst/>
          </a:prstGeom>
          <a:noFill/>
          <a:ln w="111125">
            <a:solidFill>
              <a:srgbClr val="C20000"/>
            </a:solidFill>
            <a:round/>
            <a:headEnd/>
            <a:tailEnd type="triangle" w="med" len="med"/>
          </a:ln>
          <a:effectLst>
            <a:outerShdw blurRad="63500" dist="20000" dir="5400000" rotWithShape="0">
              <a:srgbClr val="000000">
                <a:alpha val="37999"/>
              </a:srgbClr>
            </a:outerShdw>
          </a:effectLst>
        </p:spPr>
      </p:cxnSp>
      <p:sp>
        <p:nvSpPr>
          <p:cNvPr id="178" name="TextBox 177"/>
          <p:cNvSpPr txBox="1"/>
          <p:nvPr/>
        </p:nvSpPr>
        <p:spPr>
          <a:xfrm>
            <a:off x="1242814" y="4493358"/>
            <a:ext cx="4425855" cy="923330"/>
          </a:xfrm>
          <a:prstGeom prst="rect">
            <a:avLst/>
          </a:prstGeom>
          <a:noFill/>
        </p:spPr>
        <p:txBody>
          <a:bodyPr wrap="square" rtlCol="0">
            <a:spAutoFit/>
          </a:bodyPr>
          <a:lstStyle/>
          <a:p>
            <a:r>
              <a:rPr lang="en-US" dirty="0" smtClean="0">
                <a:solidFill>
                  <a:srgbClr val="CC0A20"/>
                </a:solidFill>
              </a:rPr>
              <a:t>Atomic-like optical transitions at cryogenic temperatures enable higher preparation fidelity and readout sensitivity</a:t>
            </a:r>
            <a:endParaRPr lang="en-US" dirty="0">
              <a:solidFill>
                <a:srgbClr val="CC0A20"/>
              </a:solidFill>
            </a:endParaRPr>
          </a:p>
        </p:txBody>
      </p:sp>
      <p:sp>
        <p:nvSpPr>
          <p:cNvPr id="180" name="Line 39"/>
          <p:cNvSpPr>
            <a:spLocks noChangeShapeType="1"/>
          </p:cNvSpPr>
          <p:nvPr/>
        </p:nvSpPr>
        <p:spPr bwMode="auto">
          <a:xfrm flipV="1">
            <a:off x="7901786" y="2873375"/>
            <a:ext cx="0" cy="2362200"/>
          </a:xfrm>
          <a:prstGeom prst="line">
            <a:avLst/>
          </a:prstGeom>
          <a:noFill/>
          <a:ln w="57150">
            <a:solidFill>
              <a:srgbClr val="CC0A20"/>
            </a:solidFill>
            <a:round/>
            <a:headEnd/>
            <a:tailEnd type="triangl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83" name="Rectangle 182"/>
          <p:cNvSpPr/>
          <p:nvPr/>
        </p:nvSpPr>
        <p:spPr>
          <a:xfrm>
            <a:off x="7867913" y="4180443"/>
            <a:ext cx="903092" cy="369332"/>
          </a:xfrm>
          <a:prstGeom prst="rect">
            <a:avLst/>
          </a:prstGeom>
        </p:spPr>
        <p:txBody>
          <a:bodyPr wrap="square">
            <a:spAutoFit/>
          </a:bodyPr>
          <a:lstStyle/>
          <a:p>
            <a:r>
              <a:rPr lang="en-US" dirty="0" smtClean="0">
                <a:solidFill>
                  <a:srgbClr val="CC0A20"/>
                </a:solidFill>
              </a:rPr>
              <a:t> &lt; 10K</a:t>
            </a:r>
            <a:endParaRPr lang="en-US" dirty="0">
              <a:solidFill>
                <a:srgbClr val="CC0A20"/>
              </a:solidFill>
            </a:endParaRPr>
          </a:p>
        </p:txBody>
      </p:sp>
      <p:grpSp>
        <p:nvGrpSpPr>
          <p:cNvPr id="184" name="Group 183"/>
          <p:cNvGrpSpPr/>
          <p:nvPr/>
        </p:nvGrpSpPr>
        <p:grpSpPr>
          <a:xfrm>
            <a:off x="486682" y="865248"/>
            <a:ext cx="1886370" cy="1748078"/>
            <a:chOff x="486682" y="865248"/>
            <a:chExt cx="1886370" cy="1748078"/>
          </a:xfrm>
        </p:grpSpPr>
        <p:cxnSp>
          <p:nvCxnSpPr>
            <p:cNvPr id="185" name="Straight Arrow Connector 184"/>
            <p:cNvCxnSpPr>
              <a:cxnSpLocks noChangeShapeType="1"/>
            </p:cNvCxnSpPr>
            <p:nvPr/>
          </p:nvCxnSpPr>
          <p:spPr bwMode="auto">
            <a:xfrm rot="5400000" flipH="1" flipV="1">
              <a:off x="363651" y="1797556"/>
              <a:ext cx="369888" cy="123825"/>
            </a:xfrm>
            <a:prstGeom prst="straightConnector1">
              <a:avLst/>
            </a:prstGeom>
            <a:noFill/>
            <a:ln w="57150">
              <a:solidFill>
                <a:srgbClr val="E46C0A"/>
              </a:solidFill>
              <a:round/>
              <a:headEnd/>
              <a:tailEnd type="triangle" w="med" len="med"/>
            </a:ln>
            <a:effectLst>
              <a:outerShdw blurRad="63500" dist="20000" dir="5400000" rotWithShape="0">
                <a:srgbClr val="000000">
                  <a:alpha val="37999"/>
                </a:srgbClr>
              </a:outerShdw>
            </a:effectLst>
          </p:spPr>
        </p:cxnSp>
        <p:cxnSp>
          <p:nvCxnSpPr>
            <p:cNvPr id="186" name="Straight Arrow Connector 185"/>
            <p:cNvCxnSpPr>
              <a:cxnSpLocks noChangeShapeType="1"/>
            </p:cNvCxnSpPr>
            <p:nvPr/>
          </p:nvCxnSpPr>
          <p:spPr bwMode="auto">
            <a:xfrm rot="5400000" flipH="1" flipV="1">
              <a:off x="2170646" y="1067654"/>
              <a:ext cx="404812" cy="0"/>
            </a:xfrm>
            <a:prstGeom prst="straightConnector1">
              <a:avLst/>
            </a:prstGeom>
            <a:noFill/>
            <a:ln w="57150">
              <a:solidFill>
                <a:srgbClr val="E46C0A"/>
              </a:solidFill>
              <a:round/>
              <a:headEnd/>
              <a:tailEnd type="triangle" w="med" len="med"/>
            </a:ln>
            <a:effectLst>
              <a:outerShdw blurRad="63500" dist="20000" dir="5400000" rotWithShape="0">
                <a:srgbClr val="000000">
                  <a:alpha val="37999"/>
                </a:srgbClr>
              </a:outerShdw>
            </a:effectLst>
          </p:spPr>
        </p:cxnSp>
        <p:cxnSp>
          <p:nvCxnSpPr>
            <p:cNvPr id="187" name="Straight Arrow Connector 186"/>
            <p:cNvCxnSpPr>
              <a:cxnSpLocks noChangeShapeType="1"/>
            </p:cNvCxnSpPr>
            <p:nvPr/>
          </p:nvCxnSpPr>
          <p:spPr bwMode="auto">
            <a:xfrm rot="5400000">
              <a:off x="1581125" y="2387901"/>
              <a:ext cx="319087" cy="131763"/>
            </a:xfrm>
            <a:prstGeom prst="straightConnector1">
              <a:avLst/>
            </a:prstGeom>
            <a:noFill/>
            <a:ln w="57150">
              <a:solidFill>
                <a:srgbClr val="93CDDD"/>
              </a:solidFill>
              <a:round/>
              <a:headEnd/>
              <a:tailEnd type="triangle" w="med" len="med"/>
            </a:ln>
            <a:effectLst>
              <a:outerShdw blurRad="63500" dist="20000" dir="5400000" rotWithShape="0">
                <a:srgbClr val="000000">
                  <a:alpha val="37999"/>
                </a:srgbClr>
              </a:outerShdw>
            </a:effectLst>
          </p:spPr>
        </p:cxnSp>
      </p:grpSp>
      <p:sp>
        <p:nvSpPr>
          <p:cNvPr id="188" name="Rectangle 187"/>
          <p:cNvSpPr/>
          <p:nvPr/>
        </p:nvSpPr>
        <p:spPr>
          <a:xfrm>
            <a:off x="3288431" y="1257360"/>
            <a:ext cx="6438900" cy="400110"/>
          </a:xfrm>
          <a:prstGeom prst="rect">
            <a:avLst/>
          </a:prstGeom>
        </p:spPr>
        <p:txBody>
          <a:bodyPr wrap="square">
            <a:spAutoFit/>
          </a:bodyPr>
          <a:lstStyle/>
          <a:p>
            <a:pPr lvl="0" fontAlgn="base">
              <a:spcBef>
                <a:spcPct val="0"/>
              </a:spcBef>
              <a:spcAft>
                <a:spcPct val="0"/>
              </a:spcAft>
              <a:buFont typeface="Arial" charset="0"/>
              <a:buChar char="•"/>
            </a:pPr>
            <a:r>
              <a:rPr lang="en-US" sz="2000" dirty="0" smtClean="0">
                <a:solidFill>
                  <a:srgbClr val="000000"/>
                </a:solidFill>
              </a:rPr>
              <a:t> Coherent interactions with proximal nuclear spins</a:t>
            </a:r>
            <a:endParaRPr lang="en-US" sz="2000" dirty="0">
              <a:solidFill>
                <a:srgbClr val="000000"/>
              </a:solidFill>
            </a:endParaRPr>
          </a:p>
        </p:txBody>
      </p:sp>
      <p:sp>
        <p:nvSpPr>
          <p:cNvPr id="194" name="Rectangle 193"/>
          <p:cNvSpPr/>
          <p:nvPr/>
        </p:nvSpPr>
        <p:spPr>
          <a:xfrm>
            <a:off x="354715" y="4089185"/>
            <a:ext cx="4768378" cy="400110"/>
          </a:xfrm>
          <a:prstGeom prst="rect">
            <a:avLst/>
          </a:prstGeom>
        </p:spPr>
        <p:txBody>
          <a:bodyPr wrap="none">
            <a:spAutoFit/>
          </a:bodyPr>
          <a:lstStyle/>
          <a:p>
            <a:pPr fontAlgn="base">
              <a:spcBef>
                <a:spcPct val="0"/>
              </a:spcBef>
              <a:spcAft>
                <a:spcPct val="0"/>
              </a:spcAft>
            </a:pPr>
            <a:r>
              <a:rPr lang="en-US" sz="2000" dirty="0" smtClean="0">
                <a:solidFill>
                  <a:prstClr val="black"/>
                </a:solidFill>
              </a:rPr>
              <a:t>and the nuclear spins with which it interacts</a:t>
            </a:r>
            <a:endParaRPr lang="en-US" sz="2000" dirty="0">
              <a:solidFill>
                <a:prstClr val="black"/>
              </a:solidFill>
            </a:endParaRPr>
          </a:p>
        </p:txBody>
      </p:sp>
      <p:sp>
        <p:nvSpPr>
          <p:cNvPr id="196" name="Line 5"/>
          <p:cNvSpPr>
            <a:spLocks noChangeShapeType="1"/>
          </p:cNvSpPr>
          <p:nvPr/>
        </p:nvSpPr>
        <p:spPr bwMode="auto">
          <a:xfrm flipV="1">
            <a:off x="8592594" y="3557385"/>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7" name="Line 5"/>
          <p:cNvSpPr>
            <a:spLocks noChangeShapeType="1"/>
          </p:cNvSpPr>
          <p:nvPr/>
        </p:nvSpPr>
        <p:spPr bwMode="auto">
          <a:xfrm flipV="1">
            <a:off x="8612606" y="4080094"/>
            <a:ext cx="381000" cy="4763"/>
          </a:xfrm>
          <a:prstGeom prst="line">
            <a:avLst/>
          </a:prstGeom>
          <a:noFill/>
          <a:ln w="38100" cap="flat" cmpd="sng" algn="ctr">
            <a:solidFill>
              <a:schemeClr val="accent1"/>
            </a:solidFill>
            <a:prstDash val="solid"/>
            <a:round/>
            <a:headEnd type="none" w="med" len="med"/>
            <a:tailEnd type="none" w="med" len="med"/>
          </a:ln>
        </p:spPr>
        <p:txBody>
          <a:bodyPr>
            <a:prstTxWarp prst="textNoShape">
              <a:avLst/>
            </a:prstTxWarp>
          </a:bodyPr>
          <a:lstStyle/>
          <a:p>
            <a:pPr fontAlgn="base">
              <a:spcBef>
                <a:spcPct val="0"/>
              </a:spcBef>
              <a:spcAft>
                <a:spcPct val="0"/>
              </a:spcAft>
            </a:pPr>
            <a:endParaRPr lang="en-US" smtClean="0">
              <a:solidFill>
                <a:prstClr val="black"/>
              </a:solidFill>
              <a:latin typeface="Arial" pitchFamily="1" charset="0"/>
            </a:endParaRPr>
          </a:p>
        </p:txBody>
      </p:sp>
      <p:sp>
        <p:nvSpPr>
          <p:cNvPr id="198" name="TextBox 197"/>
          <p:cNvSpPr txBox="1"/>
          <p:nvPr/>
        </p:nvSpPr>
        <p:spPr>
          <a:xfrm>
            <a:off x="721767" y="5632415"/>
            <a:ext cx="4852610" cy="646331"/>
          </a:xfrm>
          <a:prstGeom prst="rect">
            <a:avLst/>
          </a:prstGeom>
          <a:noFill/>
        </p:spPr>
        <p:txBody>
          <a:bodyPr wrap="none" rtlCol="0">
            <a:spAutoFit/>
          </a:bodyPr>
          <a:lstStyle/>
          <a:p>
            <a:r>
              <a:rPr lang="en-US" b="1" dirty="0" smtClean="0">
                <a:solidFill>
                  <a:srgbClr val="953735"/>
                </a:solidFill>
              </a:rPr>
              <a:t>Today:  A more detailed understanding of the NV</a:t>
            </a:r>
          </a:p>
          <a:p>
            <a:r>
              <a:rPr lang="en-US" b="1" dirty="0" smtClean="0">
                <a:solidFill>
                  <a:srgbClr val="953735"/>
                </a:solidFill>
              </a:rPr>
              <a:t>	      An overview of current research areas</a:t>
            </a:r>
            <a:endParaRPr lang="en-US" b="1" dirty="0">
              <a:solidFill>
                <a:srgbClr val="953735"/>
              </a:solidFill>
            </a:endParaRPr>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P spid="188" grpId="0"/>
      <p:bldP spid="194" grpId="0"/>
      <p:bldP spid="19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Outline</a:t>
            </a:r>
            <a:endParaRPr lang="en-US" sz="2800" b="1" dirty="0">
              <a:solidFill>
                <a:schemeClr val="bg1"/>
              </a:solidFill>
            </a:endParaRPr>
          </a:p>
        </p:txBody>
      </p:sp>
      <p:grpSp>
        <p:nvGrpSpPr>
          <p:cNvPr id="51" name="Group 50"/>
          <p:cNvGrpSpPr/>
          <p:nvPr/>
        </p:nvGrpSpPr>
        <p:grpSpPr>
          <a:xfrm>
            <a:off x="231280" y="811783"/>
            <a:ext cx="5232274" cy="1056631"/>
            <a:chOff x="231280" y="811783"/>
            <a:chExt cx="5232274" cy="1056631"/>
          </a:xfrm>
        </p:grpSpPr>
        <p:grpSp>
          <p:nvGrpSpPr>
            <p:cNvPr id="50" name="Group 49"/>
            <p:cNvGrpSpPr/>
            <p:nvPr/>
          </p:nvGrpSpPr>
          <p:grpSpPr>
            <a:xfrm>
              <a:off x="231280" y="811783"/>
              <a:ext cx="5232274" cy="1056631"/>
              <a:chOff x="231280" y="811783"/>
              <a:chExt cx="5232274" cy="1056631"/>
            </a:xfrm>
          </p:grpSpPr>
          <p:sp>
            <p:nvSpPr>
              <p:cNvPr id="4" name="TextBox 3"/>
              <p:cNvSpPr txBox="1"/>
              <p:nvPr/>
            </p:nvSpPr>
            <p:spPr>
              <a:xfrm>
                <a:off x="1854874" y="945084"/>
                <a:ext cx="3608680" cy="923330"/>
              </a:xfrm>
              <a:prstGeom prst="rect">
                <a:avLst/>
              </a:prstGeom>
              <a:noFill/>
            </p:spPr>
            <p:txBody>
              <a:bodyPr wrap="none" rtlCol="0">
                <a:spAutoFit/>
              </a:bodyPr>
              <a:lstStyle/>
              <a:p>
                <a:pPr>
                  <a:buFont typeface="Arial"/>
                  <a:buChar char="•"/>
                </a:pPr>
                <a:r>
                  <a:rPr lang="en-US" b="1" dirty="0" smtClean="0"/>
                  <a:t> Introduction</a:t>
                </a:r>
              </a:p>
              <a:p>
                <a:pPr lvl="1">
                  <a:buFont typeface="Arial"/>
                  <a:buChar char="•"/>
                </a:pPr>
                <a:r>
                  <a:rPr lang="en-US" dirty="0"/>
                  <a:t> </a:t>
                </a:r>
                <a:r>
                  <a:rPr lang="en-US" dirty="0" smtClean="0"/>
                  <a:t>Context and motivation</a:t>
                </a:r>
              </a:p>
              <a:p>
                <a:pPr lvl="1">
                  <a:buFont typeface="Arial"/>
                  <a:buChar char="•"/>
                </a:pPr>
                <a:r>
                  <a:rPr lang="en-US" dirty="0" smtClean="0"/>
                  <a:t> A brief overview of NV physics</a:t>
                </a:r>
              </a:p>
            </p:txBody>
          </p:sp>
          <p:pic>
            <p:nvPicPr>
              <p:cNvPr id="5" name="Picture 4" descr="diamond.jpg"/>
              <p:cNvPicPr>
                <a:picLocks noChangeAspect="1"/>
              </p:cNvPicPr>
              <p:nvPr/>
            </p:nvPicPr>
            <p:blipFill>
              <a:blip r:embed="rId3"/>
              <a:srcRect l="14725" t="17050" r="7910" b="23443"/>
              <a:stretch>
                <a:fillRect/>
              </a:stretch>
            </p:blipFill>
            <p:spPr>
              <a:xfrm>
                <a:off x="231280" y="811783"/>
                <a:ext cx="1623594" cy="936619"/>
              </a:xfrm>
              <a:prstGeom prst="rect">
                <a:avLst/>
              </a:prstGeom>
            </p:spPr>
          </p:pic>
        </p:grpSp>
        <p:cxnSp>
          <p:nvCxnSpPr>
            <p:cNvPr id="6" name="Straight Arrow Connector 5"/>
            <p:cNvCxnSpPr/>
            <p:nvPr/>
          </p:nvCxnSpPr>
          <p:spPr>
            <a:xfrm rot="16200000" flipV="1">
              <a:off x="808278" y="1125168"/>
              <a:ext cx="434976" cy="257211"/>
            </a:xfrm>
            <a:prstGeom prst="straightConnector1">
              <a:avLst/>
            </a:prstGeom>
            <a:ln w="76200" cap="flat" cmpd="sng" algn="ctr">
              <a:solidFill>
                <a:srgbClr val="8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49" name="Rectangle 48"/>
          <p:cNvSpPr/>
          <p:nvPr/>
        </p:nvSpPr>
        <p:spPr>
          <a:xfrm>
            <a:off x="1854874" y="5590418"/>
            <a:ext cx="4801314" cy="646331"/>
          </a:xfrm>
          <a:prstGeom prst="rect">
            <a:avLst/>
          </a:prstGeom>
        </p:spPr>
        <p:txBody>
          <a:bodyPr wrap="none">
            <a:spAutoFit/>
          </a:bodyPr>
          <a:lstStyle/>
          <a:p>
            <a:pPr>
              <a:buFont typeface="Arial"/>
              <a:buChar char="•"/>
            </a:pPr>
            <a:r>
              <a:rPr lang="en-US" b="1" dirty="0" smtClean="0"/>
              <a:t> Outlook</a:t>
            </a:r>
          </a:p>
          <a:p>
            <a:pPr lvl="1">
              <a:buFont typeface="Arial"/>
              <a:buChar char="•"/>
            </a:pPr>
            <a:r>
              <a:rPr lang="en-US" b="1" dirty="0" smtClean="0"/>
              <a:t> </a:t>
            </a:r>
            <a:r>
              <a:rPr lang="en-US" dirty="0" smtClean="0"/>
              <a:t>New directions and outstanding challenges</a:t>
            </a:r>
          </a:p>
        </p:txBody>
      </p:sp>
      <p:grpSp>
        <p:nvGrpSpPr>
          <p:cNvPr id="83" name="Group 82"/>
          <p:cNvGrpSpPr/>
          <p:nvPr/>
        </p:nvGrpSpPr>
        <p:grpSpPr>
          <a:xfrm>
            <a:off x="306543" y="2880125"/>
            <a:ext cx="6343639" cy="1601184"/>
            <a:chOff x="306543" y="2560093"/>
            <a:chExt cx="6343639" cy="1601184"/>
          </a:xfrm>
        </p:grpSpPr>
        <p:sp>
          <p:nvSpPr>
            <p:cNvPr id="47" name="TextBox 46"/>
            <p:cNvSpPr txBox="1"/>
            <p:nvPr/>
          </p:nvSpPr>
          <p:spPr>
            <a:xfrm>
              <a:off x="1834874" y="3170231"/>
              <a:ext cx="4815308" cy="923330"/>
            </a:xfrm>
            <a:prstGeom prst="rect">
              <a:avLst/>
            </a:prstGeom>
            <a:noFill/>
          </p:spPr>
          <p:txBody>
            <a:bodyPr wrap="square" rtlCol="0">
              <a:spAutoFit/>
            </a:bodyPr>
            <a:lstStyle/>
            <a:p>
              <a:pPr>
                <a:buFont typeface="Arial"/>
                <a:buChar char="•"/>
              </a:pPr>
              <a:r>
                <a:rPr lang="en-US" b="1" dirty="0" smtClean="0"/>
                <a:t> Spin physics with NV centers</a:t>
              </a:r>
            </a:p>
            <a:p>
              <a:pPr lvl="1">
                <a:buFont typeface="Arial"/>
                <a:buChar char="•"/>
              </a:pPr>
              <a:r>
                <a:rPr lang="en-US" dirty="0" smtClean="0"/>
                <a:t> Hyperfine interactions</a:t>
              </a:r>
            </a:p>
            <a:p>
              <a:pPr lvl="1">
                <a:buFont typeface="Arial"/>
                <a:buChar char="•"/>
              </a:pPr>
              <a:r>
                <a:rPr lang="en-US" dirty="0" smtClean="0"/>
                <a:t> Coherence properties</a:t>
              </a:r>
            </a:p>
          </p:txBody>
        </p:sp>
        <p:grpSp>
          <p:nvGrpSpPr>
            <p:cNvPr id="82" name="Group 81"/>
            <p:cNvGrpSpPr/>
            <p:nvPr/>
          </p:nvGrpSpPr>
          <p:grpSpPr>
            <a:xfrm>
              <a:off x="306543" y="2560093"/>
              <a:ext cx="1369699" cy="1601184"/>
              <a:chOff x="146543" y="2560093"/>
              <a:chExt cx="1369699" cy="1601184"/>
            </a:xfrm>
          </p:grpSpPr>
          <p:grpSp>
            <p:nvGrpSpPr>
              <p:cNvPr id="66" name="Group 3"/>
              <p:cNvGrpSpPr>
                <a:grpSpLocks/>
              </p:cNvGrpSpPr>
              <p:nvPr/>
            </p:nvGrpSpPr>
            <p:grpSpPr bwMode="auto">
              <a:xfrm>
                <a:off x="754242" y="3068013"/>
                <a:ext cx="762000" cy="685800"/>
                <a:chOff x="2592" y="2064"/>
                <a:chExt cx="480" cy="432"/>
              </a:xfrm>
            </p:grpSpPr>
            <p:sp>
              <p:nvSpPr>
                <p:cNvPr id="67" name="Line 4"/>
                <p:cNvSpPr>
                  <a:spLocks noChangeShapeType="1"/>
                </p:cNvSpPr>
                <p:nvPr/>
              </p:nvSpPr>
              <p:spPr bwMode="auto">
                <a:xfrm flipV="1">
                  <a:off x="2592" y="2064"/>
                  <a:ext cx="480" cy="432"/>
                </a:xfrm>
                <a:prstGeom prst="line">
                  <a:avLst/>
                </a:prstGeom>
                <a:noFill/>
                <a:ln w="76200">
                  <a:solidFill>
                    <a:srgbClr val="CC0000"/>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8" name="Oval 5"/>
                <p:cNvSpPr>
                  <a:spLocks noChangeArrowheads="1"/>
                </p:cNvSpPr>
                <p:nvPr/>
              </p:nvSpPr>
              <p:spPr bwMode="auto">
                <a:xfrm>
                  <a:off x="2688" y="2208"/>
                  <a:ext cx="240" cy="240"/>
                </a:xfrm>
                <a:prstGeom prst="ellipse">
                  <a:avLst/>
                </a:prstGeom>
                <a:solidFill>
                  <a:srgbClr val="CC0000"/>
                </a:solidFill>
                <a:ln w="9525">
                  <a:solidFill>
                    <a:srgbClr val="CC0000"/>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69" name="Group 6"/>
              <p:cNvGrpSpPr>
                <a:grpSpLocks/>
              </p:cNvGrpSpPr>
              <p:nvPr/>
            </p:nvGrpSpPr>
            <p:grpSpPr bwMode="auto">
              <a:xfrm rot="13851304">
                <a:off x="149200" y="2604675"/>
                <a:ext cx="665571" cy="576408"/>
                <a:chOff x="2592" y="2064"/>
                <a:chExt cx="480" cy="432"/>
              </a:xfrm>
            </p:grpSpPr>
            <p:sp>
              <p:nvSpPr>
                <p:cNvPr id="70" name="Line 7"/>
                <p:cNvSpPr>
                  <a:spLocks noChangeShapeType="1"/>
                </p:cNvSpPr>
                <p:nvPr/>
              </p:nvSpPr>
              <p:spPr bwMode="auto">
                <a:xfrm flipV="1">
                  <a:off x="2592" y="2064"/>
                  <a:ext cx="480" cy="432"/>
                </a:xfrm>
                <a:prstGeom prst="line">
                  <a:avLst/>
                </a:prstGeom>
                <a:noFill/>
                <a:ln w="76200">
                  <a:solidFill>
                    <a:srgbClr val="000000"/>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1" name="Oval 8"/>
                <p:cNvSpPr>
                  <a:spLocks noChangeArrowheads="1"/>
                </p:cNvSpPr>
                <p:nvPr/>
              </p:nvSpPr>
              <p:spPr bwMode="auto">
                <a:xfrm>
                  <a:off x="2688" y="2208"/>
                  <a:ext cx="240" cy="240"/>
                </a:xfrm>
                <a:prstGeom prst="ellipse">
                  <a:avLst/>
                </a:prstGeom>
                <a:solidFill>
                  <a:srgbClr val="000000"/>
                </a:solidFill>
                <a:ln w="9525">
                  <a:solidFill>
                    <a:srgbClr val="000000"/>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72" name="Group 30"/>
              <p:cNvGrpSpPr>
                <a:grpSpLocks/>
              </p:cNvGrpSpPr>
              <p:nvPr/>
            </p:nvGrpSpPr>
            <p:grpSpPr bwMode="auto">
              <a:xfrm rot="4476267">
                <a:off x="1185647" y="3703856"/>
                <a:ext cx="228600" cy="228600"/>
                <a:chOff x="4368" y="2160"/>
                <a:chExt cx="144" cy="144"/>
              </a:xfrm>
            </p:grpSpPr>
            <p:sp>
              <p:nvSpPr>
                <p:cNvPr id="73" name="Line 31"/>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4" name="Oval 32"/>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75" name="Group 45"/>
              <p:cNvGrpSpPr>
                <a:grpSpLocks/>
              </p:cNvGrpSpPr>
              <p:nvPr/>
            </p:nvGrpSpPr>
            <p:grpSpPr bwMode="auto">
              <a:xfrm rot="1107673">
                <a:off x="638248" y="3108300"/>
                <a:ext cx="228600" cy="228600"/>
                <a:chOff x="4368" y="2160"/>
                <a:chExt cx="144" cy="144"/>
              </a:xfrm>
            </p:grpSpPr>
            <p:sp>
              <p:nvSpPr>
                <p:cNvPr id="76" name="Line 46"/>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77" name="Oval 47"/>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78" name="Freeform 109"/>
              <p:cNvSpPr>
                <a:spLocks/>
              </p:cNvSpPr>
              <p:nvPr/>
            </p:nvSpPr>
            <p:spPr bwMode="auto">
              <a:xfrm rot="18284940">
                <a:off x="79861" y="3347304"/>
                <a:ext cx="941052" cy="686894"/>
              </a:xfrm>
              <a:custGeom>
                <a:avLst/>
                <a:gdLst>
                  <a:gd name="T0" fmla="*/ 2147483647 w 1552"/>
                  <a:gd name="T1" fmla="*/ 2147483647 h 848"/>
                  <a:gd name="T2" fmla="*/ 2147483647 w 1552"/>
                  <a:gd name="T3" fmla="*/ 2147483647 h 848"/>
                  <a:gd name="T4" fmla="*/ 2147483647 w 1552"/>
                  <a:gd name="T5" fmla="*/ 2147483647 h 848"/>
                  <a:gd name="T6" fmla="*/ 2147483647 w 1552"/>
                  <a:gd name="T7" fmla="*/ 2147483647 h 848"/>
                  <a:gd name="T8" fmla="*/ 2147483647 w 1552"/>
                  <a:gd name="T9" fmla="*/ 2147483647 h 848"/>
                  <a:gd name="T10" fmla="*/ 2147483647 w 1552"/>
                  <a:gd name="T11" fmla="*/ 2147483647 h 848"/>
                  <a:gd name="T12" fmla="*/ 2147483647 w 1552"/>
                  <a:gd name="T13" fmla="*/ 2147483647 h 848"/>
                  <a:gd name="T14" fmla="*/ 2147483647 w 1552"/>
                  <a:gd name="T15" fmla="*/ 2147483647 h 848"/>
                  <a:gd name="T16" fmla="*/ 2147483647 w 1552"/>
                  <a:gd name="T17" fmla="*/ 2147483647 h 8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2"/>
                  <a:gd name="T28" fmla="*/ 0 h 848"/>
                  <a:gd name="T29" fmla="*/ 1552 w 1552"/>
                  <a:gd name="T30" fmla="*/ 848 h 8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2" h="848">
                    <a:moveTo>
                      <a:pt x="16" y="848"/>
                    </a:moveTo>
                    <a:cubicBezTo>
                      <a:pt x="8" y="736"/>
                      <a:pt x="0" y="624"/>
                      <a:pt x="64" y="608"/>
                    </a:cubicBezTo>
                    <a:cubicBezTo>
                      <a:pt x="128" y="592"/>
                      <a:pt x="336" y="784"/>
                      <a:pt x="400" y="752"/>
                    </a:cubicBezTo>
                    <a:cubicBezTo>
                      <a:pt x="464" y="720"/>
                      <a:pt x="384" y="448"/>
                      <a:pt x="448" y="416"/>
                    </a:cubicBezTo>
                    <a:cubicBezTo>
                      <a:pt x="512" y="384"/>
                      <a:pt x="712" y="592"/>
                      <a:pt x="784" y="560"/>
                    </a:cubicBezTo>
                    <a:cubicBezTo>
                      <a:pt x="856" y="528"/>
                      <a:pt x="808" y="256"/>
                      <a:pt x="880" y="224"/>
                    </a:cubicBezTo>
                    <a:cubicBezTo>
                      <a:pt x="952" y="192"/>
                      <a:pt x="1152" y="400"/>
                      <a:pt x="1216" y="368"/>
                    </a:cubicBezTo>
                    <a:cubicBezTo>
                      <a:pt x="1280" y="336"/>
                      <a:pt x="1208" y="64"/>
                      <a:pt x="1264" y="32"/>
                    </a:cubicBezTo>
                    <a:cubicBezTo>
                      <a:pt x="1320" y="0"/>
                      <a:pt x="1436" y="88"/>
                      <a:pt x="1552" y="176"/>
                    </a:cubicBezTo>
                  </a:path>
                </a:pathLst>
              </a:custGeom>
              <a:noFill/>
              <a:ln w="9525">
                <a:solidFill>
                  <a:srgbClr val="FF9933"/>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79" name="Group 30"/>
              <p:cNvGrpSpPr>
                <a:grpSpLocks/>
              </p:cNvGrpSpPr>
              <p:nvPr/>
            </p:nvGrpSpPr>
            <p:grpSpPr bwMode="auto">
              <a:xfrm rot="4476267" flipH="1">
                <a:off x="123920" y="3669076"/>
                <a:ext cx="214719" cy="169474"/>
                <a:chOff x="4368" y="2160"/>
                <a:chExt cx="144" cy="144"/>
              </a:xfrm>
            </p:grpSpPr>
            <p:sp>
              <p:nvSpPr>
                <p:cNvPr id="80" name="Line 31"/>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1" name="Oval 32"/>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grpSp>
      <p:grpSp>
        <p:nvGrpSpPr>
          <p:cNvPr id="88" name="Group 87"/>
          <p:cNvGrpSpPr/>
          <p:nvPr/>
        </p:nvGrpSpPr>
        <p:grpSpPr>
          <a:xfrm>
            <a:off x="1854874" y="1311384"/>
            <a:ext cx="7134382" cy="2349415"/>
            <a:chOff x="1854874" y="1311384"/>
            <a:chExt cx="7134382" cy="2349415"/>
          </a:xfrm>
        </p:grpSpPr>
        <p:sp>
          <p:nvSpPr>
            <p:cNvPr id="46" name="TextBox 45"/>
            <p:cNvSpPr txBox="1"/>
            <p:nvPr/>
          </p:nvSpPr>
          <p:spPr>
            <a:xfrm>
              <a:off x="1854874" y="1922540"/>
              <a:ext cx="4213056" cy="1477328"/>
            </a:xfrm>
            <a:prstGeom prst="rect">
              <a:avLst/>
            </a:prstGeom>
            <a:noFill/>
          </p:spPr>
          <p:txBody>
            <a:bodyPr wrap="square" rtlCol="0">
              <a:spAutoFit/>
            </a:bodyPr>
            <a:lstStyle/>
            <a:p>
              <a:pPr>
                <a:buFont typeface="Arial"/>
                <a:buChar char="•"/>
              </a:pPr>
              <a:r>
                <a:rPr lang="en-US" b="1" dirty="0" smtClean="0"/>
                <a:t> The structure of the NV center</a:t>
              </a:r>
            </a:p>
            <a:p>
              <a:pPr lvl="1">
                <a:buFont typeface="Arial"/>
                <a:buChar char="•"/>
              </a:pPr>
              <a:r>
                <a:rPr lang="en-US" dirty="0" smtClean="0"/>
                <a:t> Physical and electronic structure,  optical transitions</a:t>
              </a:r>
            </a:p>
            <a:p>
              <a:pPr lvl="1">
                <a:buFont typeface="Arial"/>
                <a:buChar char="•"/>
              </a:pPr>
              <a:r>
                <a:rPr lang="en-US" dirty="0" smtClean="0"/>
                <a:t> Spin-dependent optical processes at cryogenic and ambient temperatures</a:t>
              </a:r>
            </a:p>
          </p:txBody>
        </p:sp>
        <p:grpSp>
          <p:nvGrpSpPr>
            <p:cNvPr id="84" name="Group 66"/>
            <p:cNvGrpSpPr>
              <a:grpSpLocks/>
            </p:cNvGrpSpPr>
            <p:nvPr/>
          </p:nvGrpSpPr>
          <p:grpSpPr bwMode="auto">
            <a:xfrm>
              <a:off x="5997158" y="1828119"/>
              <a:ext cx="2722971" cy="1832680"/>
              <a:chOff x="613786" y="691150"/>
              <a:chExt cx="4296569" cy="3036760"/>
            </a:xfrm>
          </p:grpSpPr>
          <p:pic>
            <p:nvPicPr>
              <p:cNvPr id="85" name="Picture 93"/>
              <p:cNvPicPr>
                <a:picLocks noChangeAspect="1" noChangeArrowheads="1"/>
              </p:cNvPicPr>
              <p:nvPr/>
            </p:nvPicPr>
            <p:blipFill>
              <a:blip r:embed="rId4"/>
              <a:srcRect/>
              <a:stretch>
                <a:fillRect/>
              </a:stretch>
            </p:blipFill>
            <p:spPr bwMode="auto">
              <a:xfrm>
                <a:off x="795555" y="733885"/>
                <a:ext cx="4114800" cy="2994025"/>
              </a:xfrm>
              <a:prstGeom prst="rect">
                <a:avLst/>
              </a:prstGeom>
              <a:noFill/>
              <a:ln w="9525">
                <a:noFill/>
                <a:miter lim="800000"/>
                <a:headEnd/>
                <a:tailEnd/>
              </a:ln>
            </p:spPr>
          </p:pic>
          <p:sp>
            <p:nvSpPr>
              <p:cNvPr id="86" name="Rectangle 94"/>
              <p:cNvSpPr>
                <a:spLocks noChangeArrowheads="1"/>
              </p:cNvSpPr>
              <p:nvPr/>
            </p:nvSpPr>
            <p:spPr bwMode="auto">
              <a:xfrm>
                <a:off x="613786" y="691150"/>
                <a:ext cx="363538" cy="4318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solidFill>
                    <a:prstClr val="black"/>
                  </a:solidFill>
                </a:endParaRPr>
              </a:p>
            </p:txBody>
          </p:sp>
          <p:sp>
            <p:nvSpPr>
              <p:cNvPr id="87" name="Rectangle 94"/>
              <p:cNvSpPr>
                <a:spLocks noChangeArrowheads="1"/>
              </p:cNvSpPr>
              <p:nvPr/>
            </p:nvSpPr>
            <p:spPr bwMode="auto">
              <a:xfrm>
                <a:off x="2655107" y="2012622"/>
                <a:ext cx="1885917" cy="1221115"/>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solidFill>
                    <a:prstClr val="black"/>
                  </a:solidFill>
                </a:endParaRPr>
              </a:p>
            </p:txBody>
          </p:sp>
        </p:grpSp>
        <p:grpSp>
          <p:nvGrpSpPr>
            <p:cNvPr id="10" name="Group 3"/>
            <p:cNvGrpSpPr/>
            <p:nvPr/>
          </p:nvGrpSpPr>
          <p:grpSpPr>
            <a:xfrm flipH="1">
              <a:off x="7407559" y="1311384"/>
              <a:ext cx="1581697" cy="1459559"/>
              <a:chOff x="643411" y="1164471"/>
              <a:chExt cx="1946238" cy="2031460"/>
            </a:xfrm>
          </p:grpSpPr>
          <p:sp>
            <p:nvSpPr>
              <p:cNvPr id="11" name="Oval 10"/>
              <p:cNvSpPr/>
              <p:nvPr/>
            </p:nvSpPr>
            <p:spPr>
              <a:xfrm>
                <a:off x="643411" y="1810877"/>
                <a:ext cx="210312" cy="2103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2" name="Straight Connector 11"/>
              <p:cNvCxnSpPr/>
              <p:nvPr/>
            </p:nvCxnSpPr>
            <p:spPr>
              <a:xfrm rot="10800000" flipH="1">
                <a:off x="766577" y="1610294"/>
                <a:ext cx="397659" cy="29326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2199844" y="1196598"/>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 name="Oval 13"/>
              <p:cNvSpPr/>
              <p:nvPr/>
            </p:nvSpPr>
            <p:spPr>
              <a:xfrm>
                <a:off x="998539" y="152823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5" name="Oval 14"/>
              <p:cNvSpPr/>
              <p:nvPr/>
            </p:nvSpPr>
            <p:spPr>
              <a:xfrm>
                <a:off x="1211654" y="1164471"/>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6" name="Oval 15"/>
              <p:cNvSpPr/>
              <p:nvPr/>
            </p:nvSpPr>
            <p:spPr>
              <a:xfrm>
                <a:off x="673100" y="1190624"/>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7" name="Oval 16"/>
              <p:cNvSpPr/>
              <p:nvPr/>
            </p:nvSpPr>
            <p:spPr>
              <a:xfrm>
                <a:off x="1824037" y="1756835"/>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8" name="Oval 17"/>
              <p:cNvSpPr/>
              <p:nvPr/>
            </p:nvSpPr>
            <p:spPr>
              <a:xfrm>
                <a:off x="1290637" y="2378143"/>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9" name="Straight Connector 18"/>
              <p:cNvCxnSpPr>
                <a:stCxn id="16" idx="5"/>
              </p:cNvCxnSpPr>
              <p:nvPr/>
            </p:nvCxnSpPr>
            <p:spPr>
              <a:xfrm rot="16200000" flipH="1">
                <a:off x="885872" y="1415567"/>
                <a:ext cx="181541" cy="1700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flipH="1" flipV="1">
                <a:off x="1113422" y="1342271"/>
                <a:ext cx="270830" cy="13917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1231373" y="2445616"/>
                <a:ext cx="237743" cy="237743"/>
              </a:xfrm>
              <a:prstGeom prst="ellipse">
                <a:avLst/>
              </a:prstGeom>
              <a:ln>
                <a:solidFill>
                  <a:srgbClr val="660066"/>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200"/>
              </a:p>
            </p:txBody>
          </p:sp>
          <p:cxnSp>
            <p:nvCxnSpPr>
              <p:cNvPr id="22" name="Straight Connector 21"/>
              <p:cNvCxnSpPr/>
              <p:nvPr/>
            </p:nvCxnSpPr>
            <p:spPr>
              <a:xfrm>
                <a:off x="1153236" y="2418011"/>
                <a:ext cx="139174" cy="11516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792204" y="2730872"/>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24" name="Straight Connector 23"/>
              <p:cNvCxnSpPr/>
              <p:nvPr/>
            </p:nvCxnSpPr>
            <p:spPr>
              <a:xfrm flipV="1">
                <a:off x="929132" y="2634505"/>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flipH="1" flipV="1">
                <a:off x="1413179" y="2620466"/>
                <a:ext cx="386818" cy="38479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1409129" y="2252882"/>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1656977" y="2143493"/>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28" name="Straight Connector 27"/>
              <p:cNvCxnSpPr/>
              <p:nvPr/>
            </p:nvCxnSpPr>
            <p:spPr>
              <a:xfrm>
                <a:off x="1791224" y="2276780"/>
                <a:ext cx="370426" cy="33767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2032939" y="2461689"/>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30" name="Straight Connector 29"/>
              <p:cNvCxnSpPr/>
              <p:nvPr/>
            </p:nvCxnSpPr>
            <p:spPr>
              <a:xfrm rot="5400000" flipH="1" flipV="1">
                <a:off x="1704749" y="1956980"/>
                <a:ext cx="279296" cy="111680"/>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1408639" y="1868326"/>
                <a:ext cx="292608" cy="292608"/>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32" name="Rectangle 31"/>
              <p:cNvSpPr/>
              <p:nvPr/>
            </p:nvSpPr>
            <p:spPr>
              <a:xfrm rot="2441537">
                <a:off x="1146709" y="1770113"/>
                <a:ext cx="343428"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33" name="Rectangle 32"/>
              <p:cNvSpPr/>
              <p:nvPr/>
            </p:nvSpPr>
            <p:spPr>
              <a:xfrm rot="19702570">
                <a:off x="1629897" y="1813491"/>
                <a:ext cx="373119" cy="78585"/>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34" name="Rectangle 33"/>
              <p:cNvSpPr/>
              <p:nvPr/>
            </p:nvSpPr>
            <p:spPr>
              <a:xfrm rot="2876004">
                <a:off x="1629208" y="2125005"/>
                <a:ext cx="117660" cy="76454"/>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35" name="Rectangle 34"/>
              <p:cNvSpPr/>
              <p:nvPr/>
            </p:nvSpPr>
            <p:spPr>
              <a:xfrm rot="17408157">
                <a:off x="1267976" y="2234042"/>
                <a:ext cx="378817"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36" name="Straight Connector 35"/>
              <p:cNvCxnSpPr/>
              <p:nvPr/>
            </p:nvCxnSpPr>
            <p:spPr>
              <a:xfrm rot="5400000" flipH="1" flipV="1">
                <a:off x="2045406" y="1376642"/>
                <a:ext cx="324598" cy="18544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223981" y="2296347"/>
                <a:ext cx="333670" cy="899584"/>
              </a:xfrm>
              <a:prstGeom prst="rect">
                <a:avLst/>
              </a:prstGeom>
              <a:noFill/>
            </p:spPr>
            <p:txBody>
              <a:bodyPr wrap="square" rtlCol="0">
                <a:spAutoFit/>
              </a:bodyPr>
              <a:lstStyle/>
              <a:p>
                <a:r>
                  <a:rPr lang="en-US" dirty="0" smtClean="0">
                    <a:solidFill>
                      <a:srgbClr val="660066"/>
                    </a:solidFill>
                  </a:rPr>
                  <a:t>N</a:t>
                </a:r>
                <a:endParaRPr lang="en-US" dirty="0">
                  <a:solidFill>
                    <a:srgbClr val="660066"/>
                  </a:solidFill>
                </a:endParaRPr>
              </a:p>
            </p:txBody>
          </p:sp>
          <p:sp>
            <p:nvSpPr>
              <p:cNvPr id="38" name="TextBox 37"/>
              <p:cNvSpPr txBox="1"/>
              <p:nvPr/>
            </p:nvSpPr>
            <p:spPr>
              <a:xfrm>
                <a:off x="1444632" y="1723401"/>
                <a:ext cx="315636" cy="899584"/>
              </a:xfrm>
              <a:prstGeom prst="rect">
                <a:avLst/>
              </a:prstGeom>
              <a:noFill/>
            </p:spPr>
            <p:txBody>
              <a:bodyPr wrap="square" rtlCol="0">
                <a:spAutoFit/>
              </a:bodyPr>
              <a:lstStyle/>
              <a:p>
                <a:r>
                  <a:rPr lang="en-US" dirty="0" smtClean="0"/>
                  <a:t>V</a:t>
                </a:r>
                <a:endParaRPr lang="en-US" dirty="0"/>
              </a:p>
            </p:txBody>
          </p:sp>
          <p:sp>
            <p:nvSpPr>
              <p:cNvPr id="39" name="Oval 38"/>
              <p:cNvSpPr/>
              <p:nvPr/>
            </p:nvSpPr>
            <p:spPr>
              <a:xfrm>
                <a:off x="1959465" y="1604432"/>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40" name="Straight Connector 39"/>
              <p:cNvCxnSpPr/>
              <p:nvPr/>
            </p:nvCxnSpPr>
            <p:spPr>
              <a:xfrm rot="16200000" flipH="1">
                <a:off x="1855774" y="1480678"/>
                <a:ext cx="272312" cy="12209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144718" y="1776748"/>
                <a:ext cx="370426" cy="3145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2" name="Oval 41"/>
              <p:cNvSpPr/>
              <p:nvPr/>
            </p:nvSpPr>
            <p:spPr>
              <a:xfrm>
                <a:off x="1753934" y="1235627"/>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43" name="Oval 42"/>
              <p:cNvSpPr/>
              <p:nvPr/>
            </p:nvSpPr>
            <p:spPr>
              <a:xfrm>
                <a:off x="2351906" y="1930473"/>
                <a:ext cx="237743" cy="2377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44" name="Oval 43"/>
              <p:cNvSpPr/>
              <p:nvPr/>
            </p:nvSpPr>
            <p:spPr>
              <a:xfrm>
                <a:off x="1668328" y="2841121"/>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45" name="Oval 44"/>
              <p:cNvSpPr/>
              <p:nvPr/>
            </p:nvSpPr>
            <p:spPr>
              <a:xfrm>
                <a:off x="895921" y="2214142"/>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grpSp>
      </p:grpSp>
      <p:grpSp>
        <p:nvGrpSpPr>
          <p:cNvPr id="90" name="Group 89"/>
          <p:cNvGrpSpPr/>
          <p:nvPr/>
        </p:nvGrpSpPr>
        <p:grpSpPr>
          <a:xfrm>
            <a:off x="1854874" y="4027849"/>
            <a:ext cx="5938444" cy="1755315"/>
            <a:chOff x="1854874" y="3857832"/>
            <a:chExt cx="5938444" cy="1755315"/>
          </a:xfrm>
        </p:grpSpPr>
        <p:sp>
          <p:nvSpPr>
            <p:cNvPr id="48" name="TextBox 47"/>
            <p:cNvSpPr txBox="1"/>
            <p:nvPr/>
          </p:nvSpPr>
          <p:spPr>
            <a:xfrm>
              <a:off x="1854874" y="4380321"/>
              <a:ext cx="4815308" cy="923330"/>
            </a:xfrm>
            <a:prstGeom prst="rect">
              <a:avLst/>
            </a:prstGeom>
            <a:noFill/>
          </p:spPr>
          <p:txBody>
            <a:bodyPr wrap="square" rtlCol="0">
              <a:spAutoFit/>
            </a:bodyPr>
            <a:lstStyle/>
            <a:p>
              <a:pPr>
                <a:buFont typeface="Arial"/>
                <a:buChar char="•"/>
              </a:pPr>
              <a:r>
                <a:rPr lang="en-US" b="1" dirty="0" smtClean="0"/>
                <a:t> Applications and research highlights</a:t>
              </a:r>
            </a:p>
            <a:p>
              <a:pPr lvl="1">
                <a:buFont typeface="Arial"/>
                <a:buChar char="•"/>
              </a:pPr>
              <a:r>
                <a:rPr lang="en-US" dirty="0" smtClean="0"/>
                <a:t> Quantum information science</a:t>
              </a:r>
            </a:p>
            <a:p>
              <a:pPr lvl="1">
                <a:buFont typeface="Arial"/>
                <a:buChar char="•"/>
              </a:pPr>
              <a:r>
                <a:rPr lang="en-US" dirty="0" smtClean="0"/>
                <a:t> Metrology</a:t>
              </a:r>
            </a:p>
          </p:txBody>
        </p:sp>
        <p:pic>
          <p:nvPicPr>
            <p:cNvPr id="89" name="Picture 88"/>
            <p:cNvPicPr>
              <a:picLocks noChangeAspect="1"/>
            </p:cNvPicPr>
            <p:nvPr/>
          </p:nvPicPr>
          <p:blipFill>
            <a:blip r:embed="rId5"/>
            <a:stretch>
              <a:fillRect/>
            </a:stretch>
          </p:blipFill>
          <p:spPr>
            <a:xfrm>
              <a:off x="5608279" y="3857832"/>
              <a:ext cx="2185039" cy="1755315"/>
            </a:xfrm>
            <a:prstGeom prst="rect">
              <a:avLst/>
            </a:prstGeom>
          </p:spPr>
        </p:pic>
      </p:gr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Outline</a:t>
            </a:r>
            <a:endParaRPr lang="en-US" sz="2800" b="1" dirty="0">
              <a:solidFill>
                <a:schemeClr val="bg1"/>
              </a:solidFill>
            </a:endParaRPr>
          </a:p>
        </p:txBody>
      </p:sp>
      <p:grpSp>
        <p:nvGrpSpPr>
          <p:cNvPr id="2" name="Group 50"/>
          <p:cNvGrpSpPr/>
          <p:nvPr/>
        </p:nvGrpSpPr>
        <p:grpSpPr>
          <a:xfrm>
            <a:off x="231280" y="811783"/>
            <a:ext cx="5232274" cy="1056631"/>
            <a:chOff x="231280" y="811783"/>
            <a:chExt cx="5232274" cy="1056631"/>
          </a:xfrm>
        </p:grpSpPr>
        <p:grpSp>
          <p:nvGrpSpPr>
            <p:cNvPr id="7" name="Group 49"/>
            <p:cNvGrpSpPr/>
            <p:nvPr/>
          </p:nvGrpSpPr>
          <p:grpSpPr>
            <a:xfrm>
              <a:off x="231280" y="811783"/>
              <a:ext cx="5232274" cy="1056631"/>
              <a:chOff x="231280" y="811783"/>
              <a:chExt cx="5232274" cy="1056631"/>
            </a:xfrm>
          </p:grpSpPr>
          <p:sp>
            <p:nvSpPr>
              <p:cNvPr id="4" name="TextBox 3"/>
              <p:cNvSpPr txBox="1"/>
              <p:nvPr/>
            </p:nvSpPr>
            <p:spPr>
              <a:xfrm>
                <a:off x="1854874" y="945084"/>
                <a:ext cx="3608680" cy="923330"/>
              </a:xfrm>
              <a:prstGeom prst="rect">
                <a:avLst/>
              </a:prstGeom>
              <a:noFill/>
            </p:spPr>
            <p:txBody>
              <a:bodyPr wrap="none" rtlCol="0">
                <a:spAutoFit/>
              </a:bodyPr>
              <a:lstStyle/>
              <a:p>
                <a:pPr>
                  <a:buFont typeface="Arial"/>
                  <a:buChar char="•"/>
                </a:pPr>
                <a:r>
                  <a:rPr lang="en-US" b="1" dirty="0" smtClean="0">
                    <a:solidFill>
                      <a:schemeClr val="bg1">
                        <a:lumMod val="65000"/>
                      </a:schemeClr>
                    </a:solidFill>
                  </a:rPr>
                  <a:t> Introduction</a:t>
                </a:r>
              </a:p>
              <a:p>
                <a:pPr lvl="1">
                  <a:buFont typeface="Arial"/>
                  <a:buChar char="•"/>
                </a:pPr>
                <a:r>
                  <a:rPr lang="en-US" dirty="0">
                    <a:solidFill>
                      <a:schemeClr val="bg1">
                        <a:lumMod val="65000"/>
                      </a:schemeClr>
                    </a:solidFill>
                  </a:rPr>
                  <a:t> </a:t>
                </a:r>
                <a:r>
                  <a:rPr lang="en-US" dirty="0" smtClean="0">
                    <a:solidFill>
                      <a:schemeClr val="bg1">
                        <a:lumMod val="65000"/>
                      </a:schemeClr>
                    </a:solidFill>
                  </a:rPr>
                  <a:t>Context and motivation</a:t>
                </a:r>
              </a:p>
              <a:p>
                <a:pPr lvl="1">
                  <a:buFont typeface="Arial"/>
                  <a:buChar char="•"/>
                </a:pPr>
                <a:r>
                  <a:rPr lang="en-US" dirty="0" smtClean="0">
                    <a:solidFill>
                      <a:schemeClr val="bg1">
                        <a:lumMod val="65000"/>
                      </a:schemeClr>
                    </a:solidFill>
                  </a:rPr>
                  <a:t> A brief overview of NV physics</a:t>
                </a:r>
              </a:p>
            </p:txBody>
          </p:sp>
          <p:pic>
            <p:nvPicPr>
              <p:cNvPr id="5" name="Picture 4" descr="diamond.jpg"/>
              <p:cNvPicPr>
                <a:picLocks noChangeAspect="1"/>
              </p:cNvPicPr>
              <p:nvPr/>
            </p:nvPicPr>
            <p:blipFill>
              <a:blip r:embed="rId3"/>
              <a:srcRect l="14725" t="17050" r="7910" b="23443"/>
              <a:stretch>
                <a:fillRect/>
              </a:stretch>
            </p:blipFill>
            <p:spPr>
              <a:xfrm>
                <a:off x="231280" y="811783"/>
                <a:ext cx="1623594" cy="936619"/>
              </a:xfrm>
              <a:prstGeom prst="rect">
                <a:avLst/>
              </a:prstGeom>
            </p:spPr>
          </p:pic>
        </p:grpSp>
        <p:cxnSp>
          <p:nvCxnSpPr>
            <p:cNvPr id="6" name="Straight Arrow Connector 5"/>
            <p:cNvCxnSpPr/>
            <p:nvPr/>
          </p:nvCxnSpPr>
          <p:spPr>
            <a:xfrm rot="16200000" flipV="1">
              <a:off x="808278" y="1125168"/>
              <a:ext cx="434976" cy="257211"/>
            </a:xfrm>
            <a:prstGeom prst="straightConnector1">
              <a:avLst/>
            </a:prstGeom>
            <a:ln w="76200" cap="flat" cmpd="sng" algn="ctr">
              <a:solidFill>
                <a:srgbClr val="800000"/>
              </a:solidFill>
              <a:prstDash val="solid"/>
              <a:round/>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49" name="Rectangle 48"/>
          <p:cNvSpPr/>
          <p:nvPr/>
        </p:nvSpPr>
        <p:spPr>
          <a:xfrm>
            <a:off x="1854874" y="5590418"/>
            <a:ext cx="4801314" cy="646331"/>
          </a:xfrm>
          <a:prstGeom prst="rect">
            <a:avLst/>
          </a:prstGeom>
        </p:spPr>
        <p:txBody>
          <a:bodyPr wrap="none">
            <a:spAutoFit/>
          </a:bodyPr>
          <a:lstStyle/>
          <a:p>
            <a:pPr>
              <a:buFont typeface="Arial"/>
              <a:buChar char="•"/>
            </a:pPr>
            <a:r>
              <a:rPr lang="en-US" b="1" dirty="0" smtClean="0">
                <a:solidFill>
                  <a:srgbClr val="A6A6A6"/>
                </a:solidFill>
              </a:rPr>
              <a:t> Outlook</a:t>
            </a:r>
          </a:p>
          <a:p>
            <a:pPr lvl="1">
              <a:buFont typeface="Arial"/>
              <a:buChar char="•"/>
            </a:pPr>
            <a:r>
              <a:rPr lang="en-US" b="1" dirty="0" smtClean="0">
                <a:solidFill>
                  <a:srgbClr val="A6A6A6"/>
                </a:solidFill>
              </a:rPr>
              <a:t> </a:t>
            </a:r>
            <a:r>
              <a:rPr lang="en-US" dirty="0" smtClean="0">
                <a:solidFill>
                  <a:srgbClr val="A6A6A6"/>
                </a:solidFill>
              </a:rPr>
              <a:t>New directions and outstanding challenges</a:t>
            </a:r>
          </a:p>
        </p:txBody>
      </p:sp>
      <p:grpSp>
        <p:nvGrpSpPr>
          <p:cNvPr id="8" name="Group 82"/>
          <p:cNvGrpSpPr/>
          <p:nvPr/>
        </p:nvGrpSpPr>
        <p:grpSpPr>
          <a:xfrm>
            <a:off x="306543" y="2880125"/>
            <a:ext cx="6343639" cy="1601184"/>
            <a:chOff x="306543" y="2560093"/>
            <a:chExt cx="6343639" cy="1601184"/>
          </a:xfrm>
        </p:grpSpPr>
        <p:sp>
          <p:nvSpPr>
            <p:cNvPr id="47" name="TextBox 46"/>
            <p:cNvSpPr txBox="1"/>
            <p:nvPr/>
          </p:nvSpPr>
          <p:spPr>
            <a:xfrm>
              <a:off x="1834874" y="3170231"/>
              <a:ext cx="4815308" cy="923330"/>
            </a:xfrm>
            <a:prstGeom prst="rect">
              <a:avLst/>
            </a:prstGeom>
            <a:noFill/>
          </p:spPr>
          <p:txBody>
            <a:bodyPr wrap="square" rtlCol="0">
              <a:spAutoFit/>
            </a:bodyPr>
            <a:lstStyle/>
            <a:p>
              <a:pPr>
                <a:buFont typeface="Arial"/>
                <a:buChar char="•"/>
              </a:pPr>
              <a:r>
                <a:rPr lang="en-US" b="1" dirty="0" smtClean="0">
                  <a:solidFill>
                    <a:schemeClr val="bg1">
                      <a:lumMod val="65000"/>
                    </a:schemeClr>
                  </a:solidFill>
                </a:rPr>
                <a:t> Spin physics with NV centers</a:t>
              </a:r>
            </a:p>
            <a:p>
              <a:pPr lvl="1">
                <a:buFont typeface="Arial"/>
                <a:buChar char="•"/>
              </a:pPr>
              <a:r>
                <a:rPr lang="en-US" dirty="0" smtClean="0">
                  <a:solidFill>
                    <a:schemeClr val="bg1">
                      <a:lumMod val="65000"/>
                    </a:schemeClr>
                  </a:solidFill>
                </a:rPr>
                <a:t> Hyperfine interactions</a:t>
              </a:r>
            </a:p>
            <a:p>
              <a:pPr lvl="1">
                <a:buFont typeface="Arial"/>
                <a:buChar char="•"/>
              </a:pPr>
              <a:r>
                <a:rPr lang="en-US" dirty="0" smtClean="0">
                  <a:solidFill>
                    <a:schemeClr val="bg1">
                      <a:lumMod val="65000"/>
                    </a:schemeClr>
                  </a:solidFill>
                </a:rPr>
                <a:t> Coherence properties</a:t>
              </a:r>
            </a:p>
          </p:txBody>
        </p:sp>
        <p:grpSp>
          <p:nvGrpSpPr>
            <p:cNvPr id="9" name="Group 81"/>
            <p:cNvGrpSpPr/>
            <p:nvPr/>
          </p:nvGrpSpPr>
          <p:grpSpPr>
            <a:xfrm>
              <a:off x="306543" y="2560093"/>
              <a:ext cx="1369699" cy="1601184"/>
              <a:chOff x="146543" y="2560093"/>
              <a:chExt cx="1369699" cy="1601184"/>
            </a:xfrm>
          </p:grpSpPr>
          <p:grpSp>
            <p:nvGrpSpPr>
              <p:cNvPr id="10" name="Group 3"/>
              <p:cNvGrpSpPr>
                <a:grpSpLocks/>
              </p:cNvGrpSpPr>
              <p:nvPr/>
            </p:nvGrpSpPr>
            <p:grpSpPr bwMode="auto">
              <a:xfrm>
                <a:off x="754242" y="3068013"/>
                <a:ext cx="762000" cy="685800"/>
                <a:chOff x="2592" y="2064"/>
                <a:chExt cx="480" cy="432"/>
              </a:xfrm>
            </p:grpSpPr>
            <p:sp>
              <p:nvSpPr>
                <p:cNvPr id="67" name="Line 4"/>
                <p:cNvSpPr>
                  <a:spLocks noChangeShapeType="1"/>
                </p:cNvSpPr>
                <p:nvPr/>
              </p:nvSpPr>
              <p:spPr bwMode="auto">
                <a:xfrm flipV="1">
                  <a:off x="2592" y="2064"/>
                  <a:ext cx="480" cy="432"/>
                </a:xfrm>
                <a:prstGeom prst="line">
                  <a:avLst/>
                </a:prstGeom>
                <a:noFill/>
                <a:ln w="76200">
                  <a:solidFill>
                    <a:srgbClr val="CC0000"/>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sp>
              <p:nvSpPr>
                <p:cNvPr id="68" name="Oval 5"/>
                <p:cNvSpPr>
                  <a:spLocks noChangeArrowheads="1"/>
                </p:cNvSpPr>
                <p:nvPr/>
              </p:nvSpPr>
              <p:spPr bwMode="auto">
                <a:xfrm>
                  <a:off x="2688" y="2208"/>
                  <a:ext cx="240" cy="240"/>
                </a:xfrm>
                <a:prstGeom prst="ellipse">
                  <a:avLst/>
                </a:prstGeom>
                <a:solidFill>
                  <a:srgbClr val="CC0000"/>
                </a:solidFill>
                <a:ln w="9525">
                  <a:solidFill>
                    <a:srgbClr val="CC0000"/>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grpSp>
          <p:grpSp>
            <p:nvGrpSpPr>
              <p:cNvPr id="50" name="Group 6"/>
              <p:cNvGrpSpPr>
                <a:grpSpLocks/>
              </p:cNvGrpSpPr>
              <p:nvPr/>
            </p:nvGrpSpPr>
            <p:grpSpPr bwMode="auto">
              <a:xfrm rot="13851304">
                <a:off x="149200" y="2604675"/>
                <a:ext cx="665571" cy="576408"/>
                <a:chOff x="2592" y="2064"/>
                <a:chExt cx="480" cy="432"/>
              </a:xfrm>
            </p:grpSpPr>
            <p:sp>
              <p:nvSpPr>
                <p:cNvPr id="70" name="Line 7"/>
                <p:cNvSpPr>
                  <a:spLocks noChangeShapeType="1"/>
                </p:cNvSpPr>
                <p:nvPr/>
              </p:nvSpPr>
              <p:spPr bwMode="auto">
                <a:xfrm flipV="1">
                  <a:off x="2592" y="2064"/>
                  <a:ext cx="480" cy="432"/>
                </a:xfrm>
                <a:prstGeom prst="line">
                  <a:avLst/>
                </a:prstGeom>
                <a:noFill/>
                <a:ln w="76200">
                  <a:solidFill>
                    <a:srgbClr val="000000"/>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sp>
              <p:nvSpPr>
                <p:cNvPr id="71" name="Oval 8"/>
                <p:cNvSpPr>
                  <a:spLocks noChangeArrowheads="1"/>
                </p:cNvSpPr>
                <p:nvPr/>
              </p:nvSpPr>
              <p:spPr bwMode="auto">
                <a:xfrm>
                  <a:off x="2688" y="2208"/>
                  <a:ext cx="240" cy="240"/>
                </a:xfrm>
                <a:prstGeom prst="ellipse">
                  <a:avLst/>
                </a:prstGeom>
                <a:solidFill>
                  <a:srgbClr val="000000"/>
                </a:solidFill>
                <a:ln w="9525">
                  <a:solidFill>
                    <a:srgbClr val="000000"/>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grpSp>
          <p:grpSp>
            <p:nvGrpSpPr>
              <p:cNvPr id="51" name="Group 30"/>
              <p:cNvGrpSpPr>
                <a:grpSpLocks/>
              </p:cNvGrpSpPr>
              <p:nvPr/>
            </p:nvGrpSpPr>
            <p:grpSpPr bwMode="auto">
              <a:xfrm rot="4476267">
                <a:off x="1185647" y="3703856"/>
                <a:ext cx="228600" cy="228600"/>
                <a:chOff x="4368" y="2160"/>
                <a:chExt cx="144" cy="144"/>
              </a:xfrm>
            </p:grpSpPr>
            <p:sp>
              <p:nvSpPr>
                <p:cNvPr id="73" name="Line 31"/>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sp>
              <p:nvSpPr>
                <p:cNvPr id="74" name="Oval 32"/>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grpSp>
          <p:grpSp>
            <p:nvGrpSpPr>
              <p:cNvPr id="52" name="Group 45"/>
              <p:cNvGrpSpPr>
                <a:grpSpLocks/>
              </p:cNvGrpSpPr>
              <p:nvPr/>
            </p:nvGrpSpPr>
            <p:grpSpPr bwMode="auto">
              <a:xfrm rot="1107673">
                <a:off x="638248" y="3108300"/>
                <a:ext cx="228600" cy="228600"/>
                <a:chOff x="4368" y="2160"/>
                <a:chExt cx="144" cy="144"/>
              </a:xfrm>
            </p:grpSpPr>
            <p:sp>
              <p:nvSpPr>
                <p:cNvPr id="76" name="Line 46"/>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sp>
              <p:nvSpPr>
                <p:cNvPr id="77" name="Oval 47"/>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grpSp>
          <p:sp>
            <p:nvSpPr>
              <p:cNvPr id="78" name="Freeform 109"/>
              <p:cNvSpPr>
                <a:spLocks/>
              </p:cNvSpPr>
              <p:nvPr/>
            </p:nvSpPr>
            <p:spPr bwMode="auto">
              <a:xfrm rot="18284940">
                <a:off x="79861" y="3347304"/>
                <a:ext cx="941052" cy="686894"/>
              </a:xfrm>
              <a:custGeom>
                <a:avLst/>
                <a:gdLst>
                  <a:gd name="T0" fmla="*/ 2147483647 w 1552"/>
                  <a:gd name="T1" fmla="*/ 2147483647 h 848"/>
                  <a:gd name="T2" fmla="*/ 2147483647 w 1552"/>
                  <a:gd name="T3" fmla="*/ 2147483647 h 848"/>
                  <a:gd name="T4" fmla="*/ 2147483647 w 1552"/>
                  <a:gd name="T5" fmla="*/ 2147483647 h 848"/>
                  <a:gd name="T6" fmla="*/ 2147483647 w 1552"/>
                  <a:gd name="T7" fmla="*/ 2147483647 h 848"/>
                  <a:gd name="T8" fmla="*/ 2147483647 w 1552"/>
                  <a:gd name="T9" fmla="*/ 2147483647 h 848"/>
                  <a:gd name="T10" fmla="*/ 2147483647 w 1552"/>
                  <a:gd name="T11" fmla="*/ 2147483647 h 848"/>
                  <a:gd name="T12" fmla="*/ 2147483647 w 1552"/>
                  <a:gd name="T13" fmla="*/ 2147483647 h 848"/>
                  <a:gd name="T14" fmla="*/ 2147483647 w 1552"/>
                  <a:gd name="T15" fmla="*/ 2147483647 h 848"/>
                  <a:gd name="T16" fmla="*/ 2147483647 w 1552"/>
                  <a:gd name="T17" fmla="*/ 2147483647 h 8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52"/>
                  <a:gd name="T28" fmla="*/ 0 h 848"/>
                  <a:gd name="T29" fmla="*/ 1552 w 1552"/>
                  <a:gd name="T30" fmla="*/ 848 h 8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52" h="848">
                    <a:moveTo>
                      <a:pt x="16" y="848"/>
                    </a:moveTo>
                    <a:cubicBezTo>
                      <a:pt x="8" y="736"/>
                      <a:pt x="0" y="624"/>
                      <a:pt x="64" y="608"/>
                    </a:cubicBezTo>
                    <a:cubicBezTo>
                      <a:pt x="128" y="592"/>
                      <a:pt x="336" y="784"/>
                      <a:pt x="400" y="752"/>
                    </a:cubicBezTo>
                    <a:cubicBezTo>
                      <a:pt x="464" y="720"/>
                      <a:pt x="384" y="448"/>
                      <a:pt x="448" y="416"/>
                    </a:cubicBezTo>
                    <a:cubicBezTo>
                      <a:pt x="512" y="384"/>
                      <a:pt x="712" y="592"/>
                      <a:pt x="784" y="560"/>
                    </a:cubicBezTo>
                    <a:cubicBezTo>
                      <a:pt x="856" y="528"/>
                      <a:pt x="808" y="256"/>
                      <a:pt x="880" y="224"/>
                    </a:cubicBezTo>
                    <a:cubicBezTo>
                      <a:pt x="952" y="192"/>
                      <a:pt x="1152" y="400"/>
                      <a:pt x="1216" y="368"/>
                    </a:cubicBezTo>
                    <a:cubicBezTo>
                      <a:pt x="1280" y="336"/>
                      <a:pt x="1208" y="64"/>
                      <a:pt x="1264" y="32"/>
                    </a:cubicBezTo>
                    <a:cubicBezTo>
                      <a:pt x="1320" y="0"/>
                      <a:pt x="1436" y="88"/>
                      <a:pt x="1552" y="176"/>
                    </a:cubicBezTo>
                  </a:path>
                </a:pathLst>
              </a:custGeom>
              <a:noFill/>
              <a:ln w="9525">
                <a:solidFill>
                  <a:srgbClr val="FF9933"/>
                </a:solidFill>
                <a:round/>
                <a:headEnd/>
                <a:tailEn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grpSp>
            <p:nvGrpSpPr>
              <p:cNvPr id="53" name="Group 30"/>
              <p:cNvGrpSpPr>
                <a:grpSpLocks/>
              </p:cNvGrpSpPr>
              <p:nvPr/>
            </p:nvGrpSpPr>
            <p:grpSpPr bwMode="auto">
              <a:xfrm rot="4476267" flipH="1">
                <a:off x="123920" y="3669076"/>
                <a:ext cx="214719" cy="169474"/>
                <a:chOff x="4368" y="2160"/>
                <a:chExt cx="144" cy="144"/>
              </a:xfrm>
            </p:grpSpPr>
            <p:sp>
              <p:nvSpPr>
                <p:cNvPr id="80" name="Line 31"/>
                <p:cNvSpPr>
                  <a:spLocks noChangeShapeType="1"/>
                </p:cNvSpPr>
                <p:nvPr/>
              </p:nvSpPr>
              <p:spPr bwMode="auto">
                <a:xfrm flipH="1" flipV="1">
                  <a:off x="4368" y="2160"/>
                  <a:ext cx="144" cy="144"/>
                </a:xfrm>
                <a:prstGeom prst="line">
                  <a:avLst/>
                </a:prstGeom>
                <a:noFill/>
                <a:ln w="9525">
                  <a:solidFill>
                    <a:srgbClr val="333399"/>
                  </a:solidFill>
                  <a:round/>
                  <a:headEnd/>
                  <a:tailEnd type="triangle" w="med" len="med"/>
                </a:ln>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sp>
              <p:nvSpPr>
                <p:cNvPr id="81" name="Oval 32"/>
                <p:cNvSpPr>
                  <a:spLocks noChangeArrowheads="1"/>
                </p:cNvSpPr>
                <p:nvPr/>
              </p:nvSpPr>
              <p:spPr bwMode="auto">
                <a:xfrm>
                  <a:off x="4416" y="2208"/>
                  <a:ext cx="48" cy="48"/>
                </a:xfrm>
                <a:prstGeom prst="ellipse">
                  <a:avLst/>
                </a:prstGeom>
                <a:solidFill>
                  <a:srgbClr val="333399"/>
                </a:solidFill>
                <a:ln w="9525">
                  <a:solidFill>
                    <a:srgbClr val="333399"/>
                  </a:solidFill>
                  <a:round/>
                  <a:headEnd/>
                  <a:tailEnd/>
                </a:ln>
              </p:spPr>
              <p:txBody>
                <a:bodyPr wrap="none" anchor="ct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BFBFBF"/>
                    </a:solidFill>
                    <a:effectLst/>
                    <a:uLnTx/>
                    <a:uFillTx/>
                  </a:endParaRPr>
                </a:p>
              </p:txBody>
            </p:sp>
          </p:grpSp>
        </p:grpSp>
      </p:grpSp>
      <p:grpSp>
        <p:nvGrpSpPr>
          <p:cNvPr id="54" name="Group 87"/>
          <p:cNvGrpSpPr/>
          <p:nvPr/>
        </p:nvGrpSpPr>
        <p:grpSpPr>
          <a:xfrm>
            <a:off x="1854874" y="1311384"/>
            <a:ext cx="7134382" cy="2349415"/>
            <a:chOff x="1854874" y="1311384"/>
            <a:chExt cx="7134382" cy="2349415"/>
          </a:xfrm>
        </p:grpSpPr>
        <p:sp>
          <p:nvSpPr>
            <p:cNvPr id="46" name="TextBox 45"/>
            <p:cNvSpPr txBox="1"/>
            <p:nvPr/>
          </p:nvSpPr>
          <p:spPr>
            <a:xfrm>
              <a:off x="1854874" y="1922540"/>
              <a:ext cx="4213056" cy="1477328"/>
            </a:xfrm>
            <a:prstGeom prst="rect">
              <a:avLst/>
            </a:prstGeom>
            <a:noFill/>
          </p:spPr>
          <p:txBody>
            <a:bodyPr wrap="square" rtlCol="0">
              <a:spAutoFit/>
            </a:bodyPr>
            <a:lstStyle/>
            <a:p>
              <a:pPr>
                <a:buFont typeface="Arial"/>
                <a:buChar char="•"/>
              </a:pPr>
              <a:r>
                <a:rPr lang="en-US" b="1" dirty="0" smtClean="0"/>
                <a:t> The structure of the NV center</a:t>
              </a:r>
            </a:p>
            <a:p>
              <a:pPr lvl="1">
                <a:buFont typeface="Arial"/>
                <a:buChar char="•"/>
              </a:pPr>
              <a:r>
                <a:rPr lang="en-US" dirty="0" smtClean="0"/>
                <a:t> </a:t>
              </a:r>
              <a:r>
                <a:rPr lang="en-US" dirty="0"/>
                <a:t>Physical and </a:t>
              </a:r>
              <a:r>
                <a:rPr lang="en-US" dirty="0" smtClean="0"/>
                <a:t>electronic structure, optical transitions</a:t>
              </a:r>
            </a:p>
            <a:p>
              <a:pPr lvl="1">
                <a:buFont typeface="Arial"/>
                <a:buChar char="•"/>
              </a:pPr>
              <a:r>
                <a:rPr lang="en-US" dirty="0" smtClean="0"/>
                <a:t> Spin-dependent optical processes at cryogenic and ambient temperatures</a:t>
              </a:r>
            </a:p>
          </p:txBody>
        </p:sp>
        <p:grpSp>
          <p:nvGrpSpPr>
            <p:cNvPr id="55" name="Group 66"/>
            <p:cNvGrpSpPr>
              <a:grpSpLocks/>
            </p:cNvGrpSpPr>
            <p:nvPr/>
          </p:nvGrpSpPr>
          <p:grpSpPr bwMode="auto">
            <a:xfrm>
              <a:off x="5997158" y="1828119"/>
              <a:ext cx="2722971" cy="1832680"/>
              <a:chOff x="613786" y="691150"/>
              <a:chExt cx="4296569" cy="3036760"/>
            </a:xfrm>
          </p:grpSpPr>
          <p:pic>
            <p:nvPicPr>
              <p:cNvPr id="85" name="Picture 93"/>
              <p:cNvPicPr>
                <a:picLocks noChangeAspect="1" noChangeArrowheads="1"/>
              </p:cNvPicPr>
              <p:nvPr/>
            </p:nvPicPr>
            <p:blipFill>
              <a:blip r:embed="rId4"/>
              <a:srcRect/>
              <a:stretch>
                <a:fillRect/>
              </a:stretch>
            </p:blipFill>
            <p:spPr bwMode="auto">
              <a:xfrm>
                <a:off x="795555" y="733885"/>
                <a:ext cx="4114800" cy="2994025"/>
              </a:xfrm>
              <a:prstGeom prst="rect">
                <a:avLst/>
              </a:prstGeom>
              <a:noFill/>
              <a:ln w="9525">
                <a:noFill/>
                <a:miter lim="800000"/>
                <a:headEnd/>
                <a:tailEnd/>
              </a:ln>
            </p:spPr>
          </p:pic>
          <p:sp>
            <p:nvSpPr>
              <p:cNvPr id="86" name="Rectangle 94"/>
              <p:cNvSpPr>
                <a:spLocks noChangeArrowheads="1"/>
              </p:cNvSpPr>
              <p:nvPr/>
            </p:nvSpPr>
            <p:spPr bwMode="auto">
              <a:xfrm>
                <a:off x="613786" y="691150"/>
                <a:ext cx="363538" cy="4318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solidFill>
                    <a:prstClr val="black"/>
                  </a:solidFill>
                </a:endParaRPr>
              </a:p>
            </p:txBody>
          </p:sp>
          <p:sp>
            <p:nvSpPr>
              <p:cNvPr id="87" name="Rectangle 94"/>
              <p:cNvSpPr>
                <a:spLocks noChangeArrowheads="1"/>
              </p:cNvSpPr>
              <p:nvPr/>
            </p:nvSpPr>
            <p:spPr bwMode="auto">
              <a:xfrm>
                <a:off x="2655107" y="2012622"/>
                <a:ext cx="1885917" cy="1221115"/>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solidFill>
                    <a:prstClr val="black"/>
                  </a:solidFill>
                </a:endParaRPr>
              </a:p>
            </p:txBody>
          </p:sp>
        </p:grpSp>
        <p:grpSp>
          <p:nvGrpSpPr>
            <p:cNvPr id="56" name="Group 3"/>
            <p:cNvGrpSpPr/>
            <p:nvPr/>
          </p:nvGrpSpPr>
          <p:grpSpPr>
            <a:xfrm flipH="1">
              <a:off x="7407559" y="1311384"/>
              <a:ext cx="1581697" cy="1459559"/>
              <a:chOff x="643411" y="1164471"/>
              <a:chExt cx="1946238" cy="2031460"/>
            </a:xfrm>
          </p:grpSpPr>
          <p:sp>
            <p:nvSpPr>
              <p:cNvPr id="11" name="Oval 10"/>
              <p:cNvSpPr/>
              <p:nvPr/>
            </p:nvSpPr>
            <p:spPr>
              <a:xfrm>
                <a:off x="643411" y="1810877"/>
                <a:ext cx="210312" cy="2103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2" name="Straight Connector 11"/>
              <p:cNvCxnSpPr/>
              <p:nvPr/>
            </p:nvCxnSpPr>
            <p:spPr>
              <a:xfrm rot="10800000" flipH="1">
                <a:off x="766577" y="1610294"/>
                <a:ext cx="397659" cy="29326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2199844" y="1196598"/>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4" name="Oval 13"/>
              <p:cNvSpPr/>
              <p:nvPr/>
            </p:nvSpPr>
            <p:spPr>
              <a:xfrm>
                <a:off x="998539" y="152823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5" name="Oval 14"/>
              <p:cNvSpPr/>
              <p:nvPr/>
            </p:nvSpPr>
            <p:spPr>
              <a:xfrm>
                <a:off x="1211654" y="1164471"/>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6" name="Oval 15"/>
              <p:cNvSpPr/>
              <p:nvPr/>
            </p:nvSpPr>
            <p:spPr>
              <a:xfrm>
                <a:off x="673100" y="1190624"/>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7" name="Oval 16"/>
              <p:cNvSpPr/>
              <p:nvPr/>
            </p:nvSpPr>
            <p:spPr>
              <a:xfrm>
                <a:off x="1824037" y="1756835"/>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18" name="Oval 17"/>
              <p:cNvSpPr/>
              <p:nvPr/>
            </p:nvSpPr>
            <p:spPr>
              <a:xfrm>
                <a:off x="1290637" y="2378143"/>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19" name="Straight Connector 18"/>
              <p:cNvCxnSpPr>
                <a:stCxn id="16" idx="5"/>
              </p:cNvCxnSpPr>
              <p:nvPr/>
            </p:nvCxnSpPr>
            <p:spPr>
              <a:xfrm rot="16200000" flipH="1">
                <a:off x="885872" y="1415567"/>
                <a:ext cx="181541" cy="1700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flipH="1" flipV="1">
                <a:off x="1113422" y="1342271"/>
                <a:ext cx="270830" cy="13917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1231373" y="2445616"/>
                <a:ext cx="237743" cy="237743"/>
              </a:xfrm>
              <a:prstGeom prst="ellipse">
                <a:avLst/>
              </a:prstGeom>
              <a:ln>
                <a:solidFill>
                  <a:srgbClr val="660066"/>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200"/>
              </a:p>
            </p:txBody>
          </p:sp>
          <p:cxnSp>
            <p:nvCxnSpPr>
              <p:cNvPr id="22" name="Straight Connector 21"/>
              <p:cNvCxnSpPr/>
              <p:nvPr/>
            </p:nvCxnSpPr>
            <p:spPr>
              <a:xfrm>
                <a:off x="1153236" y="2418011"/>
                <a:ext cx="139174" cy="11516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792204" y="2730872"/>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24" name="Straight Connector 23"/>
              <p:cNvCxnSpPr/>
              <p:nvPr/>
            </p:nvCxnSpPr>
            <p:spPr>
              <a:xfrm flipV="1">
                <a:off x="929132" y="2634505"/>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flipH="1" flipV="1">
                <a:off x="1413179" y="2620466"/>
                <a:ext cx="386818" cy="38479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1409129" y="2252882"/>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1656977" y="2143493"/>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28" name="Straight Connector 27"/>
              <p:cNvCxnSpPr/>
              <p:nvPr/>
            </p:nvCxnSpPr>
            <p:spPr>
              <a:xfrm>
                <a:off x="1791224" y="2276780"/>
                <a:ext cx="370426" cy="33767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2032939" y="2461689"/>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30" name="Straight Connector 29"/>
              <p:cNvCxnSpPr/>
              <p:nvPr/>
            </p:nvCxnSpPr>
            <p:spPr>
              <a:xfrm rot="5400000" flipH="1" flipV="1">
                <a:off x="1704749" y="1956980"/>
                <a:ext cx="279296" cy="111680"/>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1408639" y="1868326"/>
                <a:ext cx="292608" cy="292608"/>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32" name="Rectangle 31"/>
              <p:cNvSpPr/>
              <p:nvPr/>
            </p:nvSpPr>
            <p:spPr>
              <a:xfrm rot="2441537">
                <a:off x="1146709" y="1770113"/>
                <a:ext cx="343428"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33" name="Rectangle 32"/>
              <p:cNvSpPr/>
              <p:nvPr/>
            </p:nvSpPr>
            <p:spPr>
              <a:xfrm rot="19702570">
                <a:off x="1629897" y="1813491"/>
                <a:ext cx="373119" cy="78585"/>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34" name="Rectangle 33"/>
              <p:cNvSpPr/>
              <p:nvPr/>
            </p:nvSpPr>
            <p:spPr>
              <a:xfrm rot="2876004">
                <a:off x="1629208" y="2125005"/>
                <a:ext cx="117660" cy="76454"/>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35" name="Rectangle 34"/>
              <p:cNvSpPr/>
              <p:nvPr/>
            </p:nvSpPr>
            <p:spPr>
              <a:xfrm rot="17408157">
                <a:off x="1267976" y="2234042"/>
                <a:ext cx="378817"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36" name="Straight Connector 35"/>
              <p:cNvCxnSpPr/>
              <p:nvPr/>
            </p:nvCxnSpPr>
            <p:spPr>
              <a:xfrm rot="5400000" flipH="1" flipV="1">
                <a:off x="2045406" y="1376642"/>
                <a:ext cx="324598" cy="18544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223981" y="2296347"/>
                <a:ext cx="333670" cy="899584"/>
              </a:xfrm>
              <a:prstGeom prst="rect">
                <a:avLst/>
              </a:prstGeom>
              <a:noFill/>
            </p:spPr>
            <p:txBody>
              <a:bodyPr wrap="square" rtlCol="0">
                <a:spAutoFit/>
              </a:bodyPr>
              <a:lstStyle/>
              <a:p>
                <a:r>
                  <a:rPr lang="en-US" dirty="0" smtClean="0">
                    <a:solidFill>
                      <a:srgbClr val="660066"/>
                    </a:solidFill>
                  </a:rPr>
                  <a:t>N</a:t>
                </a:r>
                <a:endParaRPr lang="en-US" dirty="0">
                  <a:solidFill>
                    <a:srgbClr val="660066"/>
                  </a:solidFill>
                </a:endParaRPr>
              </a:p>
            </p:txBody>
          </p:sp>
          <p:sp>
            <p:nvSpPr>
              <p:cNvPr id="38" name="TextBox 37"/>
              <p:cNvSpPr txBox="1"/>
              <p:nvPr/>
            </p:nvSpPr>
            <p:spPr>
              <a:xfrm>
                <a:off x="1444632" y="1723401"/>
                <a:ext cx="315636" cy="899584"/>
              </a:xfrm>
              <a:prstGeom prst="rect">
                <a:avLst/>
              </a:prstGeom>
              <a:noFill/>
            </p:spPr>
            <p:txBody>
              <a:bodyPr wrap="square" rtlCol="0">
                <a:spAutoFit/>
              </a:bodyPr>
              <a:lstStyle/>
              <a:p>
                <a:r>
                  <a:rPr lang="en-US" dirty="0" smtClean="0"/>
                  <a:t>V</a:t>
                </a:r>
                <a:endParaRPr lang="en-US" dirty="0"/>
              </a:p>
            </p:txBody>
          </p:sp>
          <p:sp>
            <p:nvSpPr>
              <p:cNvPr id="39" name="Oval 38"/>
              <p:cNvSpPr/>
              <p:nvPr/>
            </p:nvSpPr>
            <p:spPr>
              <a:xfrm>
                <a:off x="1959465" y="1604432"/>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40" name="Straight Connector 39"/>
              <p:cNvCxnSpPr/>
              <p:nvPr/>
            </p:nvCxnSpPr>
            <p:spPr>
              <a:xfrm rot="16200000" flipH="1">
                <a:off x="1855774" y="1480678"/>
                <a:ext cx="272312" cy="12209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2144718" y="1776748"/>
                <a:ext cx="370426" cy="3145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2" name="Oval 41"/>
              <p:cNvSpPr/>
              <p:nvPr/>
            </p:nvSpPr>
            <p:spPr>
              <a:xfrm>
                <a:off x="1753934" y="1235627"/>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43" name="Oval 42"/>
              <p:cNvSpPr/>
              <p:nvPr/>
            </p:nvSpPr>
            <p:spPr>
              <a:xfrm>
                <a:off x="2351906" y="1930473"/>
                <a:ext cx="237743" cy="2377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44" name="Oval 43"/>
              <p:cNvSpPr/>
              <p:nvPr/>
            </p:nvSpPr>
            <p:spPr>
              <a:xfrm>
                <a:off x="1668328" y="2841121"/>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45" name="Oval 44"/>
              <p:cNvSpPr/>
              <p:nvPr/>
            </p:nvSpPr>
            <p:spPr>
              <a:xfrm>
                <a:off x="895921" y="2214142"/>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grpSp>
      </p:grpSp>
      <p:grpSp>
        <p:nvGrpSpPr>
          <p:cNvPr id="57" name="Group 89"/>
          <p:cNvGrpSpPr/>
          <p:nvPr/>
        </p:nvGrpSpPr>
        <p:grpSpPr>
          <a:xfrm>
            <a:off x="1854874" y="4027849"/>
            <a:ext cx="5938444" cy="1755315"/>
            <a:chOff x="1854874" y="3857832"/>
            <a:chExt cx="5938444" cy="1755315"/>
          </a:xfrm>
        </p:grpSpPr>
        <p:sp>
          <p:nvSpPr>
            <p:cNvPr id="48" name="TextBox 47"/>
            <p:cNvSpPr txBox="1"/>
            <p:nvPr/>
          </p:nvSpPr>
          <p:spPr>
            <a:xfrm>
              <a:off x="1854874" y="4380321"/>
              <a:ext cx="4815308" cy="923330"/>
            </a:xfrm>
            <a:prstGeom prst="rect">
              <a:avLst/>
            </a:prstGeom>
            <a:noFill/>
          </p:spPr>
          <p:txBody>
            <a:bodyPr wrap="square" rtlCol="0">
              <a:spAutoFit/>
            </a:bodyPr>
            <a:lstStyle/>
            <a:p>
              <a:pPr>
                <a:buFont typeface="Arial"/>
                <a:buChar char="•"/>
              </a:pPr>
              <a:r>
                <a:rPr lang="en-US" b="1" dirty="0" smtClean="0">
                  <a:solidFill>
                    <a:srgbClr val="A6A6A6"/>
                  </a:solidFill>
                </a:rPr>
                <a:t> Applications and research highlights</a:t>
              </a:r>
            </a:p>
            <a:p>
              <a:pPr lvl="1">
                <a:buFont typeface="Arial"/>
                <a:buChar char="•"/>
              </a:pPr>
              <a:r>
                <a:rPr lang="en-US" dirty="0" smtClean="0">
                  <a:solidFill>
                    <a:srgbClr val="A6A6A6"/>
                  </a:solidFill>
                </a:rPr>
                <a:t> Quantum information science</a:t>
              </a:r>
            </a:p>
            <a:p>
              <a:pPr lvl="1">
                <a:buFont typeface="Arial"/>
                <a:buChar char="•"/>
              </a:pPr>
              <a:r>
                <a:rPr lang="en-US" dirty="0" smtClean="0">
                  <a:solidFill>
                    <a:srgbClr val="A6A6A6"/>
                  </a:solidFill>
                </a:rPr>
                <a:t> Metrology</a:t>
              </a:r>
            </a:p>
          </p:txBody>
        </p:sp>
        <p:pic>
          <p:nvPicPr>
            <p:cNvPr id="89" name="Picture 88"/>
            <p:cNvPicPr>
              <a:picLocks noChangeAspect="1"/>
            </p:cNvPicPr>
            <p:nvPr/>
          </p:nvPicPr>
          <p:blipFill>
            <a:blip r:embed="rId5"/>
            <a:stretch>
              <a:fillRect/>
            </a:stretch>
          </p:blipFill>
          <p:spPr>
            <a:xfrm>
              <a:off x="5608279" y="3857832"/>
              <a:ext cx="2185039" cy="1755315"/>
            </a:xfrm>
            <a:prstGeom prst="rect">
              <a:avLst/>
            </a:prstGeom>
          </p:spPr>
        </p:pic>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87"/>
          <p:cNvGrpSpPr/>
          <p:nvPr/>
        </p:nvGrpSpPr>
        <p:grpSpPr>
          <a:xfrm>
            <a:off x="5997158" y="1311384"/>
            <a:ext cx="2992098" cy="1459559"/>
            <a:chOff x="5997158" y="1311384"/>
            <a:chExt cx="2992098" cy="1459559"/>
          </a:xfrm>
        </p:grpSpPr>
        <p:sp>
          <p:nvSpPr>
            <p:cNvPr id="78" name="Rectangle 94"/>
            <p:cNvSpPr>
              <a:spLocks noChangeArrowheads="1"/>
            </p:cNvSpPr>
            <p:nvPr/>
          </p:nvSpPr>
          <p:spPr bwMode="auto">
            <a:xfrm>
              <a:off x="5997158" y="1828120"/>
              <a:ext cx="230394" cy="260591"/>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solidFill>
                  <a:prstClr val="black"/>
                </a:solidFill>
              </a:endParaRPr>
            </a:p>
          </p:txBody>
        </p:sp>
        <p:grpSp>
          <p:nvGrpSpPr>
            <p:cNvPr id="41" name="Group 3"/>
            <p:cNvGrpSpPr/>
            <p:nvPr/>
          </p:nvGrpSpPr>
          <p:grpSpPr>
            <a:xfrm flipH="1">
              <a:off x="7407559" y="1311384"/>
              <a:ext cx="1581697" cy="1459559"/>
              <a:chOff x="643411" y="1164471"/>
              <a:chExt cx="1946238" cy="2031460"/>
            </a:xfrm>
          </p:grpSpPr>
          <p:sp>
            <p:nvSpPr>
              <p:cNvPr id="42" name="Oval 41"/>
              <p:cNvSpPr/>
              <p:nvPr/>
            </p:nvSpPr>
            <p:spPr>
              <a:xfrm>
                <a:off x="643411" y="1810877"/>
                <a:ext cx="210312" cy="21031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43" name="Straight Connector 42"/>
              <p:cNvCxnSpPr/>
              <p:nvPr/>
            </p:nvCxnSpPr>
            <p:spPr>
              <a:xfrm rot="10800000" flipH="1">
                <a:off x="766577" y="1610294"/>
                <a:ext cx="397659" cy="293261"/>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2199844" y="1196598"/>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45" name="Oval 44"/>
              <p:cNvSpPr/>
              <p:nvPr/>
            </p:nvSpPr>
            <p:spPr>
              <a:xfrm>
                <a:off x="998539" y="1528235"/>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46" name="Oval 45"/>
              <p:cNvSpPr/>
              <p:nvPr/>
            </p:nvSpPr>
            <p:spPr>
              <a:xfrm>
                <a:off x="1211654" y="1164471"/>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47" name="Oval 46"/>
              <p:cNvSpPr/>
              <p:nvPr/>
            </p:nvSpPr>
            <p:spPr>
              <a:xfrm>
                <a:off x="673100" y="1190624"/>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48" name="Oval 47"/>
              <p:cNvSpPr/>
              <p:nvPr/>
            </p:nvSpPr>
            <p:spPr>
              <a:xfrm>
                <a:off x="1824037" y="1756835"/>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49" name="Oval 48"/>
              <p:cNvSpPr/>
              <p:nvPr/>
            </p:nvSpPr>
            <p:spPr>
              <a:xfrm>
                <a:off x="1290637" y="2378143"/>
                <a:ext cx="152400" cy="158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50" name="Straight Connector 49"/>
              <p:cNvCxnSpPr>
                <a:stCxn id="47" idx="5"/>
              </p:cNvCxnSpPr>
              <p:nvPr/>
            </p:nvCxnSpPr>
            <p:spPr>
              <a:xfrm rot="16200000" flipH="1">
                <a:off x="885872" y="1415567"/>
                <a:ext cx="181541" cy="1700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flipH="1" flipV="1">
                <a:off x="1113422" y="1342271"/>
                <a:ext cx="270830" cy="13917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2" name="Oval 51"/>
              <p:cNvSpPr/>
              <p:nvPr/>
            </p:nvSpPr>
            <p:spPr>
              <a:xfrm>
                <a:off x="1231373" y="2445616"/>
                <a:ext cx="237743" cy="237743"/>
              </a:xfrm>
              <a:prstGeom prst="ellipse">
                <a:avLst/>
              </a:prstGeom>
              <a:ln>
                <a:solidFill>
                  <a:srgbClr val="660066"/>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200"/>
              </a:p>
            </p:txBody>
          </p:sp>
          <p:cxnSp>
            <p:nvCxnSpPr>
              <p:cNvPr id="53" name="Straight Connector 52"/>
              <p:cNvCxnSpPr/>
              <p:nvPr/>
            </p:nvCxnSpPr>
            <p:spPr>
              <a:xfrm>
                <a:off x="1153236" y="2418011"/>
                <a:ext cx="139174" cy="11516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792204" y="2730872"/>
                <a:ext cx="207433" cy="2116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55" name="Straight Connector 54"/>
              <p:cNvCxnSpPr/>
              <p:nvPr/>
            </p:nvCxnSpPr>
            <p:spPr>
              <a:xfrm flipV="1">
                <a:off x="929132" y="2634505"/>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10800000" flipH="1" flipV="1">
                <a:off x="1413179" y="2620466"/>
                <a:ext cx="386818" cy="384794"/>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1409129" y="2252882"/>
                <a:ext cx="327597" cy="192734"/>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8" name="Oval 57"/>
              <p:cNvSpPr/>
              <p:nvPr/>
            </p:nvSpPr>
            <p:spPr>
              <a:xfrm>
                <a:off x="1656977" y="2143493"/>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59" name="Straight Connector 58"/>
              <p:cNvCxnSpPr/>
              <p:nvPr/>
            </p:nvCxnSpPr>
            <p:spPr>
              <a:xfrm>
                <a:off x="1791224" y="2276780"/>
                <a:ext cx="370426" cy="33767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0" name="Oval 59"/>
              <p:cNvSpPr/>
              <p:nvPr/>
            </p:nvSpPr>
            <p:spPr>
              <a:xfrm>
                <a:off x="2032939" y="2461689"/>
                <a:ext cx="201168" cy="2011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61" name="Straight Connector 60"/>
              <p:cNvCxnSpPr/>
              <p:nvPr/>
            </p:nvCxnSpPr>
            <p:spPr>
              <a:xfrm rot="5400000" flipH="1" flipV="1">
                <a:off x="1704749" y="1956980"/>
                <a:ext cx="279296" cy="111680"/>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2" name="Oval 61"/>
              <p:cNvSpPr/>
              <p:nvPr/>
            </p:nvSpPr>
            <p:spPr>
              <a:xfrm>
                <a:off x="1408639" y="1868326"/>
                <a:ext cx="292608" cy="292608"/>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63" name="Rectangle 62"/>
              <p:cNvSpPr/>
              <p:nvPr/>
            </p:nvSpPr>
            <p:spPr>
              <a:xfrm rot="2441537">
                <a:off x="1146709" y="1770113"/>
                <a:ext cx="343428"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64" name="Rectangle 63"/>
              <p:cNvSpPr/>
              <p:nvPr/>
            </p:nvSpPr>
            <p:spPr>
              <a:xfrm rot="19702570">
                <a:off x="1629897" y="1813491"/>
                <a:ext cx="373119" cy="78585"/>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65" name="Rectangle 64"/>
              <p:cNvSpPr/>
              <p:nvPr/>
            </p:nvSpPr>
            <p:spPr>
              <a:xfrm rot="2876004">
                <a:off x="1629208" y="2125005"/>
                <a:ext cx="117660" cy="76454"/>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66" name="Rectangle 65"/>
              <p:cNvSpPr/>
              <p:nvPr/>
            </p:nvSpPr>
            <p:spPr>
              <a:xfrm rot="17408157">
                <a:off x="1267976" y="2234042"/>
                <a:ext cx="378817" cy="76197"/>
              </a:xfrm>
              <a:prstGeom prst="rect">
                <a:avLst/>
              </a:prstGeom>
              <a:solidFill>
                <a:srgbClr val="FFFF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67" name="Straight Connector 66"/>
              <p:cNvCxnSpPr/>
              <p:nvPr/>
            </p:nvCxnSpPr>
            <p:spPr>
              <a:xfrm rot="5400000" flipH="1" flipV="1">
                <a:off x="2045406" y="1376642"/>
                <a:ext cx="324598" cy="185443"/>
              </a:xfrm>
              <a:prstGeom prst="line">
                <a:avLst/>
              </a:prstGeom>
              <a:ln w="57150" cap="flat" cmpd="sng" algn="ctr">
                <a:solidFill>
                  <a:schemeClr val="tx2">
                    <a:lumMod val="75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223981" y="2296347"/>
                <a:ext cx="333670" cy="899584"/>
              </a:xfrm>
              <a:prstGeom prst="rect">
                <a:avLst/>
              </a:prstGeom>
              <a:noFill/>
            </p:spPr>
            <p:txBody>
              <a:bodyPr wrap="square" rtlCol="0">
                <a:spAutoFit/>
              </a:bodyPr>
              <a:lstStyle/>
              <a:p>
                <a:r>
                  <a:rPr lang="en-US" dirty="0" smtClean="0">
                    <a:solidFill>
                      <a:srgbClr val="660066"/>
                    </a:solidFill>
                  </a:rPr>
                  <a:t>N</a:t>
                </a:r>
                <a:endParaRPr lang="en-US" dirty="0">
                  <a:solidFill>
                    <a:srgbClr val="660066"/>
                  </a:solidFill>
                </a:endParaRPr>
              </a:p>
            </p:txBody>
          </p:sp>
          <p:sp>
            <p:nvSpPr>
              <p:cNvPr id="69" name="TextBox 68"/>
              <p:cNvSpPr txBox="1"/>
              <p:nvPr/>
            </p:nvSpPr>
            <p:spPr>
              <a:xfrm>
                <a:off x="1444632" y="1723401"/>
                <a:ext cx="315636" cy="899584"/>
              </a:xfrm>
              <a:prstGeom prst="rect">
                <a:avLst/>
              </a:prstGeom>
              <a:noFill/>
            </p:spPr>
            <p:txBody>
              <a:bodyPr wrap="square" rtlCol="0">
                <a:spAutoFit/>
              </a:bodyPr>
              <a:lstStyle/>
              <a:p>
                <a:r>
                  <a:rPr lang="en-US" dirty="0" smtClean="0"/>
                  <a:t>V</a:t>
                </a:r>
                <a:endParaRPr lang="en-US" dirty="0"/>
              </a:p>
            </p:txBody>
          </p:sp>
          <p:sp>
            <p:nvSpPr>
              <p:cNvPr id="70" name="Oval 69"/>
              <p:cNvSpPr/>
              <p:nvPr/>
            </p:nvSpPr>
            <p:spPr>
              <a:xfrm>
                <a:off x="1959465" y="1604432"/>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cxnSp>
            <p:nvCxnSpPr>
              <p:cNvPr id="71" name="Straight Connector 70"/>
              <p:cNvCxnSpPr/>
              <p:nvPr/>
            </p:nvCxnSpPr>
            <p:spPr>
              <a:xfrm rot="16200000" flipH="1">
                <a:off x="1855774" y="1480678"/>
                <a:ext cx="272312" cy="12209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2144718" y="1776748"/>
                <a:ext cx="370426" cy="314511"/>
              </a:xfrm>
              <a:prstGeom prst="line">
                <a:avLst/>
              </a:prstGeom>
              <a:ln w="57150" cap="flat" cmpd="sng" algn="ctr">
                <a:solidFill>
                  <a:srgbClr val="17375E"/>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3" name="Oval 72"/>
              <p:cNvSpPr/>
              <p:nvPr/>
            </p:nvSpPr>
            <p:spPr>
              <a:xfrm>
                <a:off x="1753934" y="1235627"/>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74" name="Oval 73"/>
              <p:cNvSpPr/>
              <p:nvPr/>
            </p:nvSpPr>
            <p:spPr>
              <a:xfrm>
                <a:off x="2351906" y="1930473"/>
                <a:ext cx="237743" cy="2377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75" name="Oval 74"/>
              <p:cNvSpPr/>
              <p:nvPr/>
            </p:nvSpPr>
            <p:spPr>
              <a:xfrm>
                <a:off x="1668328" y="2841121"/>
                <a:ext cx="256032" cy="25678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p>
            </p:txBody>
          </p:sp>
          <p:sp>
            <p:nvSpPr>
              <p:cNvPr id="76" name="Oval 75"/>
              <p:cNvSpPr/>
              <p:nvPr/>
            </p:nvSpPr>
            <p:spPr>
              <a:xfrm>
                <a:off x="895921" y="2214142"/>
                <a:ext cx="292608" cy="2926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grpSp>
      </p:grpSp>
      <p:sp>
        <p:nvSpPr>
          <p:cNvPr id="3" name="TextBox 2"/>
          <p:cNvSpPr txBox="1"/>
          <p:nvPr/>
        </p:nvSpPr>
        <p:spPr>
          <a:xfrm>
            <a:off x="1" y="0"/>
            <a:ext cx="9143999" cy="523220"/>
          </a:xfrm>
          <a:prstGeom prst="rect">
            <a:avLst/>
          </a:prstGeom>
          <a:solidFill>
            <a:schemeClr val="accent2">
              <a:lumMod val="75000"/>
            </a:schemeClr>
          </a:solidFill>
        </p:spPr>
        <p:txBody>
          <a:bodyPr wrap="square" rtlCol="0">
            <a:spAutoFit/>
          </a:bodyPr>
          <a:lstStyle/>
          <a:p>
            <a:pPr algn="ctr"/>
            <a:r>
              <a:rPr lang="en-US" sz="2800" b="1" dirty="0" smtClean="0">
                <a:solidFill>
                  <a:schemeClr val="bg1"/>
                </a:solidFill>
              </a:rPr>
              <a:t>Physical structure: NV center formation</a:t>
            </a:r>
            <a:endParaRPr lang="en-US" sz="2800" b="1" dirty="0">
              <a:solidFill>
                <a:schemeClr val="bg1"/>
              </a:solidFill>
            </a:endParaRPr>
          </a:p>
        </p:txBody>
      </p:sp>
      <p:sp>
        <p:nvSpPr>
          <p:cNvPr id="88" name="TextBox 87"/>
          <p:cNvSpPr txBox="1"/>
          <p:nvPr/>
        </p:nvSpPr>
        <p:spPr>
          <a:xfrm>
            <a:off x="409567" y="752746"/>
            <a:ext cx="2300630" cy="369332"/>
          </a:xfrm>
          <a:prstGeom prst="rect">
            <a:avLst/>
          </a:prstGeom>
          <a:noFill/>
        </p:spPr>
        <p:txBody>
          <a:bodyPr wrap="none" rtlCol="0">
            <a:spAutoFit/>
          </a:bodyPr>
          <a:lstStyle/>
          <a:p>
            <a:pPr>
              <a:buFont typeface="Arial"/>
              <a:buChar char="•"/>
            </a:pPr>
            <a:r>
              <a:rPr lang="en-US" dirty="0" smtClean="0"/>
              <a:t> Natural (or as-grown)</a:t>
            </a:r>
            <a:endParaRPr lang="en-US" dirty="0"/>
          </a:p>
        </p:txBody>
      </p:sp>
      <p:grpSp>
        <p:nvGrpSpPr>
          <p:cNvPr id="126" name="Group 125"/>
          <p:cNvGrpSpPr/>
          <p:nvPr/>
        </p:nvGrpSpPr>
        <p:grpSpPr>
          <a:xfrm>
            <a:off x="399488" y="1738158"/>
            <a:ext cx="5790586" cy="972839"/>
            <a:chOff x="399488" y="1738158"/>
            <a:chExt cx="5790586" cy="972839"/>
          </a:xfrm>
        </p:grpSpPr>
        <p:sp>
          <p:nvSpPr>
            <p:cNvPr id="90" name="TextBox 89"/>
            <p:cNvSpPr txBox="1"/>
            <p:nvPr/>
          </p:nvSpPr>
          <p:spPr>
            <a:xfrm>
              <a:off x="399488" y="1738158"/>
              <a:ext cx="2646878" cy="369332"/>
            </a:xfrm>
            <a:prstGeom prst="rect">
              <a:avLst/>
            </a:prstGeom>
            <a:noFill/>
          </p:spPr>
          <p:txBody>
            <a:bodyPr wrap="none" rtlCol="0">
              <a:spAutoFit/>
            </a:bodyPr>
            <a:lstStyle/>
            <a:p>
              <a:pPr>
                <a:buFont typeface="Arial"/>
                <a:buChar char="•"/>
              </a:pPr>
              <a:r>
                <a:rPr lang="en-US" dirty="0" smtClean="0"/>
                <a:t> Irradiation and annealing</a:t>
              </a:r>
              <a:endParaRPr lang="en-US" dirty="0"/>
            </a:p>
          </p:txBody>
        </p:sp>
        <p:sp>
          <p:nvSpPr>
            <p:cNvPr id="91" name="TextBox 90"/>
            <p:cNvSpPr txBox="1"/>
            <p:nvPr/>
          </p:nvSpPr>
          <p:spPr>
            <a:xfrm>
              <a:off x="973982" y="2126221"/>
              <a:ext cx="1736216" cy="584776"/>
            </a:xfrm>
            <a:prstGeom prst="rect">
              <a:avLst/>
            </a:prstGeom>
            <a:noFill/>
          </p:spPr>
          <p:txBody>
            <a:bodyPr wrap="square" rtlCol="0">
              <a:spAutoFit/>
            </a:bodyPr>
            <a:lstStyle/>
            <a:p>
              <a:r>
                <a:rPr lang="en-US" sz="1600" dirty="0" smtClean="0"/>
                <a:t>~ </a:t>
              </a:r>
              <a:r>
                <a:rPr lang="en-US" sz="1600" dirty="0" err="1" smtClean="0"/>
                <a:t>MeV</a:t>
              </a:r>
              <a:r>
                <a:rPr lang="en-US" sz="1600" dirty="0" smtClean="0"/>
                <a:t> electrons create vacancies</a:t>
              </a:r>
              <a:endParaRPr lang="en-US" sz="1600" dirty="0"/>
            </a:p>
          </p:txBody>
        </p:sp>
        <p:sp>
          <p:nvSpPr>
            <p:cNvPr id="92" name="TextBox 91"/>
            <p:cNvSpPr txBox="1"/>
            <p:nvPr/>
          </p:nvSpPr>
          <p:spPr>
            <a:xfrm>
              <a:off x="3093192" y="2126221"/>
              <a:ext cx="3096882" cy="584776"/>
            </a:xfrm>
            <a:prstGeom prst="rect">
              <a:avLst/>
            </a:prstGeom>
            <a:noFill/>
          </p:spPr>
          <p:txBody>
            <a:bodyPr wrap="square" rtlCol="0">
              <a:spAutoFit/>
            </a:bodyPr>
            <a:lstStyle/>
            <a:p>
              <a:r>
                <a:rPr lang="en-US" sz="1600" dirty="0" smtClean="0"/>
                <a:t>~ 800C vacancies become mobile, can combine with N impurities</a:t>
              </a:r>
              <a:endParaRPr lang="en-US" sz="1600" dirty="0"/>
            </a:p>
          </p:txBody>
        </p:sp>
      </p:grpSp>
      <p:grpSp>
        <p:nvGrpSpPr>
          <p:cNvPr id="97" name="Group 96"/>
          <p:cNvGrpSpPr/>
          <p:nvPr/>
        </p:nvGrpSpPr>
        <p:grpSpPr>
          <a:xfrm>
            <a:off x="7229199" y="636660"/>
            <a:ext cx="2219858" cy="2979122"/>
            <a:chOff x="7125722" y="1067547"/>
            <a:chExt cx="2219858" cy="2979122"/>
          </a:xfrm>
        </p:grpSpPr>
        <p:grpSp>
          <p:nvGrpSpPr>
            <p:cNvPr id="95" name="Group 94"/>
            <p:cNvGrpSpPr/>
            <p:nvPr/>
          </p:nvGrpSpPr>
          <p:grpSpPr>
            <a:xfrm>
              <a:off x="7125722" y="1067547"/>
              <a:ext cx="2219858" cy="2979122"/>
              <a:chOff x="7125722" y="1067547"/>
              <a:chExt cx="2219858" cy="2979122"/>
            </a:xfrm>
          </p:grpSpPr>
          <p:sp>
            <p:nvSpPr>
              <p:cNvPr id="93" name="TextBox 92"/>
              <p:cNvSpPr txBox="1"/>
              <p:nvPr/>
            </p:nvSpPr>
            <p:spPr>
              <a:xfrm>
                <a:off x="7125722" y="3184895"/>
                <a:ext cx="2219858" cy="861774"/>
              </a:xfrm>
              <a:prstGeom prst="rect">
                <a:avLst/>
              </a:prstGeom>
              <a:noFill/>
            </p:spPr>
            <p:txBody>
              <a:bodyPr wrap="square" rtlCol="0">
                <a:spAutoFit/>
              </a:bodyPr>
              <a:lstStyle/>
              <a:p>
                <a:r>
                  <a:rPr lang="en-US" sz="1600" dirty="0" smtClean="0"/>
                  <a:t>Type </a:t>
                </a:r>
                <a:r>
                  <a:rPr lang="en-US" sz="1600" dirty="0" err="1" smtClean="0"/>
                  <a:t>Ib</a:t>
                </a:r>
                <a:r>
                  <a:rPr lang="en-US" sz="1600" dirty="0" smtClean="0"/>
                  <a:t> diamond: </a:t>
                </a:r>
              </a:p>
              <a:p>
                <a:r>
                  <a:rPr lang="en-US" sz="1600" dirty="0" smtClean="0"/>
                  <a:t>~ 100ppm [N]</a:t>
                </a:r>
              </a:p>
              <a:p>
                <a:endParaRPr lang="en-US" dirty="0"/>
              </a:p>
            </p:txBody>
          </p:sp>
          <p:pic>
            <p:nvPicPr>
              <p:cNvPr id="94" name="Picture 93" descr="HPHT.jpg"/>
              <p:cNvPicPr>
                <a:picLocks noChangeAspect="1"/>
              </p:cNvPicPr>
              <p:nvPr/>
            </p:nvPicPr>
            <p:blipFill rotWithShape="1">
              <a:blip r:embed="rId4"/>
              <a:srcRect l="33895" t="17145" r="12220" b="12211"/>
              <a:stretch/>
            </p:blipFill>
            <p:spPr>
              <a:xfrm>
                <a:off x="7270751" y="1067547"/>
                <a:ext cx="1615028" cy="2117348"/>
              </a:xfrm>
              <a:prstGeom prst="rect">
                <a:avLst/>
              </a:prstGeom>
            </p:spPr>
          </p:pic>
        </p:grpSp>
        <p:sp>
          <p:nvSpPr>
            <p:cNvPr id="96" name="TextBox 95"/>
            <p:cNvSpPr txBox="1"/>
            <p:nvPr/>
          </p:nvSpPr>
          <p:spPr>
            <a:xfrm>
              <a:off x="8024169" y="2907896"/>
              <a:ext cx="814947" cy="276999"/>
            </a:xfrm>
            <a:prstGeom prst="rect">
              <a:avLst/>
            </a:prstGeom>
            <a:noFill/>
          </p:spPr>
          <p:txBody>
            <a:bodyPr wrap="none" rtlCol="0">
              <a:spAutoFit/>
            </a:bodyPr>
            <a:lstStyle/>
            <a:p>
              <a:r>
                <a:rPr lang="en-US" sz="1200" dirty="0" smtClean="0"/>
                <a:t>Element 6</a:t>
              </a:r>
              <a:endParaRPr lang="en-US" sz="1200" dirty="0"/>
            </a:p>
          </p:txBody>
        </p:sp>
      </p:grpSp>
      <p:grpSp>
        <p:nvGrpSpPr>
          <p:cNvPr id="106" name="Group 105"/>
          <p:cNvGrpSpPr/>
          <p:nvPr/>
        </p:nvGrpSpPr>
        <p:grpSpPr>
          <a:xfrm>
            <a:off x="7323833" y="3911115"/>
            <a:ext cx="2219858" cy="2674361"/>
            <a:chOff x="5200665" y="3184895"/>
            <a:chExt cx="2219858" cy="2674361"/>
          </a:xfrm>
        </p:grpSpPr>
        <p:pic>
          <p:nvPicPr>
            <p:cNvPr id="103" name="Picture 102" descr="CVD.jpg"/>
            <p:cNvPicPr>
              <a:picLocks noChangeAspect="1"/>
            </p:cNvPicPr>
            <p:nvPr/>
          </p:nvPicPr>
          <p:blipFill>
            <a:blip r:embed="rId5"/>
            <a:srcRect l="24581" t="19712" r="29686" b="36242"/>
            <a:stretch>
              <a:fillRect/>
            </a:stretch>
          </p:blipFill>
          <p:spPr>
            <a:xfrm>
              <a:off x="5251060" y="3184895"/>
              <a:ext cx="1370718" cy="1320144"/>
            </a:xfrm>
            <a:prstGeom prst="rect">
              <a:avLst/>
            </a:prstGeom>
          </p:spPr>
        </p:pic>
        <p:sp>
          <p:nvSpPr>
            <p:cNvPr id="104" name="TextBox 103"/>
            <p:cNvSpPr txBox="1"/>
            <p:nvPr/>
          </p:nvSpPr>
          <p:spPr>
            <a:xfrm>
              <a:off x="5200665" y="4505039"/>
              <a:ext cx="2219858" cy="1354217"/>
            </a:xfrm>
            <a:prstGeom prst="rect">
              <a:avLst/>
            </a:prstGeom>
            <a:noFill/>
          </p:spPr>
          <p:txBody>
            <a:bodyPr wrap="square" rtlCol="0">
              <a:spAutoFit/>
            </a:bodyPr>
            <a:lstStyle/>
            <a:p>
              <a:r>
                <a:rPr lang="en-US" sz="1600" dirty="0" smtClean="0"/>
                <a:t>Type </a:t>
              </a:r>
              <a:r>
                <a:rPr lang="en-US" sz="1600" dirty="0" err="1" smtClean="0"/>
                <a:t>IIa</a:t>
              </a:r>
              <a:r>
                <a:rPr lang="en-US" sz="1600" dirty="0" smtClean="0"/>
                <a:t> diamond: </a:t>
              </a:r>
            </a:p>
            <a:p>
              <a:r>
                <a:rPr lang="en-US" sz="1600" dirty="0" smtClean="0"/>
                <a:t>~ 1ppm [N]</a:t>
              </a:r>
            </a:p>
            <a:p>
              <a:r>
                <a:rPr lang="en-US" sz="1600" dirty="0" smtClean="0"/>
                <a:t>Electronic grade:</a:t>
              </a:r>
            </a:p>
            <a:p>
              <a:r>
                <a:rPr lang="en-US" sz="1600" dirty="0" smtClean="0"/>
                <a:t>&lt; 5ppb [N]</a:t>
              </a:r>
            </a:p>
            <a:p>
              <a:endParaRPr lang="en-US" dirty="0"/>
            </a:p>
          </p:txBody>
        </p:sp>
        <p:sp>
          <p:nvSpPr>
            <p:cNvPr id="105" name="TextBox 104"/>
            <p:cNvSpPr txBox="1"/>
            <p:nvPr/>
          </p:nvSpPr>
          <p:spPr>
            <a:xfrm>
              <a:off x="5877384" y="4278440"/>
              <a:ext cx="814947" cy="276999"/>
            </a:xfrm>
            <a:prstGeom prst="rect">
              <a:avLst/>
            </a:prstGeom>
            <a:noFill/>
          </p:spPr>
          <p:txBody>
            <a:bodyPr wrap="none" rtlCol="0">
              <a:spAutoFit/>
            </a:bodyPr>
            <a:lstStyle/>
            <a:p>
              <a:r>
                <a:rPr lang="en-US" sz="1200" dirty="0" smtClean="0"/>
                <a:t>Element 6</a:t>
              </a:r>
              <a:endParaRPr lang="en-US" sz="1200" dirty="0"/>
            </a:p>
          </p:txBody>
        </p:sp>
      </p:grpSp>
      <p:grpSp>
        <p:nvGrpSpPr>
          <p:cNvPr id="128" name="Group 127"/>
          <p:cNvGrpSpPr/>
          <p:nvPr/>
        </p:nvGrpSpPr>
        <p:grpSpPr>
          <a:xfrm>
            <a:off x="430940" y="3271348"/>
            <a:ext cx="3594482" cy="660609"/>
            <a:chOff x="430940" y="3271348"/>
            <a:chExt cx="3594482" cy="660609"/>
          </a:xfrm>
        </p:grpSpPr>
        <p:sp>
          <p:nvSpPr>
            <p:cNvPr id="107" name="TextBox 106"/>
            <p:cNvSpPr txBox="1"/>
            <p:nvPr/>
          </p:nvSpPr>
          <p:spPr>
            <a:xfrm>
              <a:off x="430940" y="3271348"/>
              <a:ext cx="2877711" cy="369332"/>
            </a:xfrm>
            <a:prstGeom prst="rect">
              <a:avLst/>
            </a:prstGeom>
            <a:noFill/>
          </p:spPr>
          <p:txBody>
            <a:bodyPr wrap="none" rtlCol="0">
              <a:spAutoFit/>
            </a:bodyPr>
            <a:lstStyle/>
            <a:p>
              <a:pPr>
                <a:buFont typeface="Arial"/>
                <a:buChar char="•"/>
              </a:pPr>
              <a:r>
                <a:rPr lang="en-US" dirty="0" smtClean="0"/>
                <a:t> Implantation and annealing</a:t>
              </a:r>
              <a:endParaRPr lang="en-US" dirty="0"/>
            </a:p>
          </p:txBody>
        </p:sp>
        <p:sp>
          <p:nvSpPr>
            <p:cNvPr id="108" name="TextBox 107"/>
            <p:cNvSpPr txBox="1"/>
            <p:nvPr/>
          </p:nvSpPr>
          <p:spPr>
            <a:xfrm>
              <a:off x="1129978" y="3593403"/>
              <a:ext cx="2895444" cy="338554"/>
            </a:xfrm>
            <a:prstGeom prst="rect">
              <a:avLst/>
            </a:prstGeom>
            <a:noFill/>
          </p:spPr>
          <p:txBody>
            <a:bodyPr wrap="none" rtlCol="0">
              <a:spAutoFit/>
            </a:bodyPr>
            <a:lstStyle/>
            <a:p>
              <a:r>
                <a:rPr lang="en-US" sz="1600" dirty="0" smtClean="0"/>
                <a:t>few </a:t>
              </a:r>
              <a:r>
                <a:rPr lang="en-US" sz="1600" dirty="0" err="1" smtClean="0"/>
                <a:t>keV</a:t>
              </a:r>
              <a:r>
                <a:rPr lang="en-US" sz="1600" dirty="0" smtClean="0"/>
                <a:t> (and up) N implantation</a:t>
              </a:r>
              <a:endParaRPr lang="en-US" sz="1600" dirty="0"/>
            </a:p>
          </p:txBody>
        </p:sp>
      </p:grpSp>
      <p:sp>
        <p:nvSpPr>
          <p:cNvPr id="109" name="Text Box 35"/>
          <p:cNvSpPr txBox="1">
            <a:spLocks noChangeArrowheads="1"/>
          </p:cNvSpPr>
          <p:nvPr/>
        </p:nvSpPr>
        <p:spPr bwMode="auto">
          <a:xfrm>
            <a:off x="1925839" y="2772552"/>
            <a:ext cx="3561484" cy="369332"/>
          </a:xfrm>
          <a:prstGeom prst="rect">
            <a:avLst/>
          </a:prstGeom>
          <a:noFill/>
          <a:ln w="9525">
            <a:noFill/>
            <a:miter lim="800000"/>
            <a:headEnd/>
            <a:tailEnd/>
          </a:ln>
        </p:spPr>
        <p:txBody>
          <a:bodyPr wrap="square">
            <a:prstTxWarp prst="textNoShape">
              <a:avLst/>
            </a:prstTxWarp>
            <a:spAutoFit/>
          </a:bodyPr>
          <a:lstStyle/>
          <a:p>
            <a:r>
              <a:rPr lang="en-US" dirty="0" smtClean="0">
                <a:solidFill>
                  <a:srgbClr val="953735"/>
                </a:solidFill>
              </a:rPr>
              <a:t>Very high NV density possible</a:t>
            </a:r>
            <a:endParaRPr lang="en-US" b="0" dirty="0">
              <a:solidFill>
                <a:srgbClr val="953735"/>
              </a:solidFill>
            </a:endParaRPr>
          </a:p>
        </p:txBody>
      </p:sp>
      <p:sp>
        <p:nvSpPr>
          <p:cNvPr id="111" name="TextBox 110"/>
          <p:cNvSpPr txBox="1"/>
          <p:nvPr/>
        </p:nvSpPr>
        <p:spPr>
          <a:xfrm>
            <a:off x="442234" y="4564375"/>
            <a:ext cx="3352200" cy="369332"/>
          </a:xfrm>
          <a:prstGeom prst="rect">
            <a:avLst/>
          </a:prstGeom>
          <a:noFill/>
        </p:spPr>
        <p:txBody>
          <a:bodyPr wrap="none" rtlCol="0">
            <a:spAutoFit/>
          </a:bodyPr>
          <a:lstStyle/>
          <a:p>
            <a:pPr>
              <a:buFont typeface="Arial"/>
              <a:buChar char="•"/>
            </a:pPr>
            <a:r>
              <a:rPr lang="en-US" dirty="0" smtClean="0"/>
              <a:t> Delta-doping during CVD growth</a:t>
            </a:r>
            <a:endParaRPr lang="en-US" dirty="0"/>
          </a:p>
        </p:txBody>
      </p:sp>
      <p:sp>
        <p:nvSpPr>
          <p:cNvPr id="112" name="Text Box 35"/>
          <p:cNvSpPr txBox="1">
            <a:spLocks noChangeArrowheads="1"/>
          </p:cNvSpPr>
          <p:nvPr/>
        </p:nvSpPr>
        <p:spPr bwMode="auto">
          <a:xfrm>
            <a:off x="2070389" y="3942087"/>
            <a:ext cx="3743869" cy="646331"/>
          </a:xfrm>
          <a:prstGeom prst="rect">
            <a:avLst/>
          </a:prstGeom>
          <a:noFill/>
          <a:ln w="9525">
            <a:noFill/>
            <a:miter lim="800000"/>
            <a:headEnd/>
            <a:tailEnd/>
          </a:ln>
        </p:spPr>
        <p:txBody>
          <a:bodyPr wrap="square">
            <a:prstTxWarp prst="textNoShape">
              <a:avLst/>
            </a:prstTxWarp>
            <a:spAutoFit/>
          </a:bodyPr>
          <a:lstStyle/>
          <a:p>
            <a:r>
              <a:rPr lang="en-US" dirty="0" smtClean="0">
                <a:solidFill>
                  <a:srgbClr val="953735"/>
                </a:solidFill>
              </a:rPr>
              <a:t>Can locate </a:t>
            </a:r>
            <a:r>
              <a:rPr lang="en-US" dirty="0" err="1" smtClean="0">
                <a:solidFill>
                  <a:srgbClr val="953735"/>
                </a:solidFill>
              </a:rPr>
              <a:t>NVs</a:t>
            </a:r>
            <a:r>
              <a:rPr lang="en-US" dirty="0" smtClean="0">
                <a:solidFill>
                  <a:srgbClr val="953735"/>
                </a:solidFill>
              </a:rPr>
              <a:t> to ~ few 10s of nm with masked implantation</a:t>
            </a:r>
          </a:p>
        </p:txBody>
      </p:sp>
      <p:grpSp>
        <p:nvGrpSpPr>
          <p:cNvPr id="119" name="Group 118"/>
          <p:cNvGrpSpPr/>
          <p:nvPr/>
        </p:nvGrpSpPr>
        <p:grpSpPr>
          <a:xfrm>
            <a:off x="4849464" y="3108917"/>
            <a:ext cx="1955367" cy="1565998"/>
            <a:chOff x="4633665" y="3289522"/>
            <a:chExt cx="1955367" cy="1565998"/>
          </a:xfrm>
        </p:grpSpPr>
        <p:pic>
          <p:nvPicPr>
            <p:cNvPr id="117" name="Picture 5"/>
            <p:cNvPicPr>
              <a:picLocks noChangeAspect="1" noChangeArrowheads="1"/>
            </p:cNvPicPr>
            <p:nvPr/>
          </p:nvPicPr>
          <p:blipFill>
            <a:blip r:embed="rId6"/>
            <a:srcRect l="10535" t="19539" r="61299" b="-11183"/>
            <a:stretch>
              <a:fillRect/>
            </a:stretch>
          </p:blipFill>
          <p:spPr bwMode="auto">
            <a:xfrm>
              <a:off x="5362793" y="3343375"/>
              <a:ext cx="1226239" cy="1512145"/>
            </a:xfrm>
            <a:prstGeom prst="rect">
              <a:avLst/>
            </a:prstGeom>
            <a:noFill/>
            <a:ln w="9525">
              <a:noFill/>
              <a:round/>
              <a:headEnd/>
              <a:tailEnd/>
            </a:ln>
            <a:effectLst/>
          </p:spPr>
        </p:pic>
        <p:sp>
          <p:nvSpPr>
            <p:cNvPr id="118" name="TextBox 117"/>
            <p:cNvSpPr txBox="1"/>
            <p:nvPr/>
          </p:nvSpPr>
          <p:spPr>
            <a:xfrm>
              <a:off x="4633665" y="3289522"/>
              <a:ext cx="776164" cy="646331"/>
            </a:xfrm>
            <a:prstGeom prst="rect">
              <a:avLst/>
            </a:prstGeom>
            <a:noFill/>
          </p:spPr>
          <p:txBody>
            <a:bodyPr wrap="square" rtlCol="0">
              <a:spAutoFit/>
            </a:bodyPr>
            <a:lstStyle/>
            <a:p>
              <a:pPr algn="r"/>
              <a:r>
                <a:rPr lang="en-US" sz="1200" dirty="0" err="1" smtClean="0"/>
                <a:t>Toyli</a:t>
              </a:r>
              <a:r>
                <a:rPr lang="en-US" sz="1200" dirty="0" smtClean="0"/>
                <a:t> et al </a:t>
              </a:r>
              <a:r>
                <a:rPr lang="en-US" sz="1200" dirty="0" err="1" smtClean="0"/>
                <a:t>Nanolett</a:t>
              </a:r>
              <a:r>
                <a:rPr lang="en-US" sz="1200" dirty="0" smtClean="0"/>
                <a:t>. 2010</a:t>
              </a:r>
              <a:endParaRPr lang="en-US" sz="1200" dirty="0"/>
            </a:p>
          </p:txBody>
        </p:sp>
      </p:grpSp>
      <p:sp>
        <p:nvSpPr>
          <p:cNvPr id="120" name="TextBox 119"/>
          <p:cNvSpPr txBox="1"/>
          <p:nvPr/>
        </p:nvSpPr>
        <p:spPr>
          <a:xfrm>
            <a:off x="437302" y="5559878"/>
            <a:ext cx="3403496" cy="369332"/>
          </a:xfrm>
          <a:prstGeom prst="rect">
            <a:avLst/>
          </a:prstGeom>
          <a:noFill/>
        </p:spPr>
        <p:txBody>
          <a:bodyPr wrap="none" rtlCol="0">
            <a:spAutoFit/>
          </a:bodyPr>
          <a:lstStyle/>
          <a:p>
            <a:pPr>
              <a:buFont typeface="Arial"/>
              <a:buChar char="•"/>
            </a:pPr>
            <a:r>
              <a:rPr lang="en-US" dirty="0" smtClean="0"/>
              <a:t> </a:t>
            </a:r>
            <a:r>
              <a:rPr lang="en-US" dirty="0" err="1" smtClean="0"/>
              <a:t>Nanodiamond</a:t>
            </a:r>
            <a:r>
              <a:rPr lang="en-US" dirty="0" smtClean="0"/>
              <a:t> (can be irradiated) </a:t>
            </a:r>
            <a:endParaRPr lang="en-US" dirty="0"/>
          </a:p>
        </p:txBody>
      </p:sp>
      <p:grpSp>
        <p:nvGrpSpPr>
          <p:cNvPr id="127" name="Group 126"/>
          <p:cNvGrpSpPr/>
          <p:nvPr/>
        </p:nvGrpSpPr>
        <p:grpSpPr>
          <a:xfrm>
            <a:off x="1679497" y="1015348"/>
            <a:ext cx="5060691" cy="702650"/>
            <a:chOff x="1679497" y="1015348"/>
            <a:chExt cx="5060691" cy="702650"/>
          </a:xfrm>
        </p:grpSpPr>
        <p:sp>
          <p:nvSpPr>
            <p:cNvPr id="83" name="Text Box 35"/>
            <p:cNvSpPr txBox="1">
              <a:spLocks noChangeArrowheads="1"/>
            </p:cNvSpPr>
            <p:nvPr/>
          </p:nvSpPr>
          <p:spPr bwMode="auto">
            <a:xfrm>
              <a:off x="1679497" y="1071667"/>
              <a:ext cx="3561484" cy="646331"/>
            </a:xfrm>
            <a:prstGeom prst="rect">
              <a:avLst/>
            </a:prstGeom>
            <a:noFill/>
            <a:ln w="9525">
              <a:noFill/>
              <a:miter lim="800000"/>
              <a:headEnd/>
              <a:tailEnd/>
            </a:ln>
          </p:spPr>
          <p:txBody>
            <a:bodyPr wrap="square">
              <a:prstTxWarp prst="textNoShape">
                <a:avLst/>
              </a:prstTxWarp>
              <a:spAutoFit/>
            </a:bodyPr>
            <a:lstStyle/>
            <a:p>
              <a:r>
                <a:rPr lang="en-US" dirty="0" smtClean="0">
                  <a:solidFill>
                    <a:srgbClr val="953735"/>
                  </a:solidFill>
                </a:rPr>
                <a:t>most stable optical transitions and longest spin coherence times</a:t>
              </a:r>
              <a:endParaRPr lang="en-US" b="0" dirty="0">
                <a:solidFill>
                  <a:srgbClr val="953735"/>
                </a:solidFill>
              </a:endParaRPr>
            </a:p>
          </p:txBody>
        </p:sp>
        <p:sp>
          <p:nvSpPr>
            <p:cNvPr id="122" name="Text Box 35"/>
            <p:cNvSpPr txBox="1">
              <a:spLocks noChangeArrowheads="1"/>
            </p:cNvSpPr>
            <p:nvPr/>
          </p:nvSpPr>
          <p:spPr bwMode="auto">
            <a:xfrm rot="19651556">
              <a:off x="5141361" y="1015348"/>
              <a:ext cx="1598827" cy="646331"/>
            </a:xfrm>
            <a:prstGeom prst="rect">
              <a:avLst/>
            </a:prstGeom>
            <a:noFill/>
            <a:ln w="9525">
              <a:noFill/>
              <a:miter lim="800000"/>
              <a:headEnd/>
              <a:tailEnd/>
            </a:ln>
          </p:spPr>
          <p:txBody>
            <a:bodyPr wrap="square">
              <a:prstTxWarp prst="textNoShape">
                <a:avLst/>
              </a:prstTxWarp>
              <a:spAutoFit/>
            </a:bodyPr>
            <a:lstStyle/>
            <a:p>
              <a:r>
                <a:rPr lang="en-US" dirty="0" smtClean="0">
                  <a:solidFill>
                    <a:srgbClr val="953735"/>
                  </a:solidFill>
                </a:rPr>
                <a:t>Near-surface spins are rare</a:t>
              </a:r>
              <a:endParaRPr lang="en-US" b="0" dirty="0">
                <a:solidFill>
                  <a:srgbClr val="953735"/>
                </a:solidFill>
              </a:endParaRPr>
            </a:p>
          </p:txBody>
        </p:sp>
      </p:grpSp>
      <p:sp>
        <p:nvSpPr>
          <p:cNvPr id="123" name="Text Box 35"/>
          <p:cNvSpPr txBox="1">
            <a:spLocks noChangeArrowheads="1"/>
          </p:cNvSpPr>
          <p:nvPr/>
        </p:nvSpPr>
        <p:spPr bwMode="auto">
          <a:xfrm>
            <a:off x="1548737" y="5918497"/>
            <a:ext cx="2526980" cy="646331"/>
          </a:xfrm>
          <a:prstGeom prst="rect">
            <a:avLst/>
          </a:prstGeom>
          <a:noFill/>
          <a:ln w="9525">
            <a:noFill/>
            <a:miter lim="800000"/>
            <a:headEnd/>
            <a:tailEnd/>
          </a:ln>
        </p:spPr>
        <p:txBody>
          <a:bodyPr wrap="square">
            <a:prstTxWarp prst="textNoShape">
              <a:avLst/>
            </a:prstTxWarp>
            <a:spAutoFit/>
          </a:bodyPr>
          <a:lstStyle/>
          <a:p>
            <a:r>
              <a:rPr lang="en-US" dirty="0" smtClean="0">
                <a:solidFill>
                  <a:srgbClr val="953735"/>
                </a:solidFill>
              </a:rPr>
              <a:t>Often poor optical and spin properties</a:t>
            </a:r>
            <a:endParaRPr lang="en-US" b="0" dirty="0">
              <a:solidFill>
                <a:srgbClr val="953735"/>
              </a:solidFill>
            </a:endParaRPr>
          </a:p>
        </p:txBody>
      </p:sp>
      <p:grpSp>
        <p:nvGrpSpPr>
          <p:cNvPr id="129" name="Group 128"/>
          <p:cNvGrpSpPr/>
          <p:nvPr/>
        </p:nvGrpSpPr>
        <p:grpSpPr>
          <a:xfrm>
            <a:off x="1358099" y="4521443"/>
            <a:ext cx="5639348" cy="1312571"/>
            <a:chOff x="1358099" y="4804180"/>
            <a:chExt cx="5639348" cy="1312571"/>
          </a:xfrm>
        </p:grpSpPr>
        <p:sp>
          <p:nvSpPr>
            <p:cNvPr id="113" name="Text Box 35"/>
            <p:cNvSpPr txBox="1">
              <a:spLocks noChangeArrowheads="1"/>
            </p:cNvSpPr>
            <p:nvPr/>
          </p:nvSpPr>
          <p:spPr bwMode="auto">
            <a:xfrm>
              <a:off x="1358099" y="5236712"/>
              <a:ext cx="2526980" cy="646331"/>
            </a:xfrm>
            <a:prstGeom prst="rect">
              <a:avLst/>
            </a:prstGeom>
            <a:noFill/>
            <a:ln w="9525">
              <a:noFill/>
              <a:miter lim="800000"/>
              <a:headEnd/>
              <a:tailEnd/>
            </a:ln>
          </p:spPr>
          <p:txBody>
            <a:bodyPr wrap="square">
              <a:prstTxWarp prst="textNoShape">
                <a:avLst/>
              </a:prstTxWarp>
              <a:spAutoFit/>
            </a:bodyPr>
            <a:lstStyle/>
            <a:p>
              <a:r>
                <a:rPr lang="en-US" dirty="0" smtClean="0">
                  <a:solidFill>
                    <a:srgbClr val="953735"/>
                  </a:solidFill>
                </a:rPr>
                <a:t>Near-surface </a:t>
              </a:r>
              <a:r>
                <a:rPr lang="en-US" dirty="0" err="1" smtClean="0">
                  <a:solidFill>
                    <a:srgbClr val="953735"/>
                  </a:solidFill>
                </a:rPr>
                <a:t>NVs</a:t>
              </a:r>
              <a:r>
                <a:rPr lang="en-US" dirty="0" smtClean="0">
                  <a:solidFill>
                    <a:srgbClr val="953735"/>
                  </a:solidFill>
                </a:rPr>
                <a:t> with highly controllable depth</a:t>
              </a:r>
              <a:endParaRPr lang="en-US" b="0" dirty="0">
                <a:solidFill>
                  <a:srgbClr val="953735"/>
                </a:solidFill>
              </a:endParaRPr>
            </a:p>
          </p:txBody>
        </p:sp>
        <p:pic>
          <p:nvPicPr>
            <p:cNvPr id="124" name="Picture 123"/>
            <p:cNvPicPr>
              <a:picLocks noChangeAspect="1"/>
            </p:cNvPicPr>
            <p:nvPr/>
          </p:nvPicPr>
          <p:blipFill>
            <a:blip r:embed="rId7"/>
            <a:srcRect l="11681" t="-2159" r="7819" b="71533"/>
            <a:stretch>
              <a:fillRect/>
            </a:stretch>
          </p:blipFill>
          <p:spPr>
            <a:xfrm>
              <a:off x="4112083" y="4804180"/>
              <a:ext cx="2885364" cy="1312571"/>
            </a:xfrm>
            <a:prstGeom prst="rect">
              <a:avLst/>
            </a:prstGeom>
          </p:spPr>
        </p:pic>
      </p:grpSp>
      <p:sp>
        <p:nvSpPr>
          <p:cNvPr id="125" name="TextBox 124"/>
          <p:cNvSpPr txBox="1"/>
          <p:nvPr/>
        </p:nvSpPr>
        <p:spPr>
          <a:xfrm>
            <a:off x="3799669" y="6498992"/>
            <a:ext cx="5344331" cy="338554"/>
          </a:xfrm>
          <a:prstGeom prst="rect">
            <a:avLst/>
          </a:prstGeom>
          <a:noFill/>
        </p:spPr>
        <p:txBody>
          <a:bodyPr wrap="none" rtlCol="0">
            <a:spAutoFit/>
          </a:bodyPr>
          <a:lstStyle/>
          <a:p>
            <a:r>
              <a:rPr lang="en-US" sz="1600" dirty="0" smtClean="0"/>
              <a:t>Stuttgart, Berkeley, UCSB, HP, Melbourne, Harvard, and others </a:t>
            </a:r>
            <a:endParaRPr lang="en-US" sz="1600" dirty="0"/>
          </a:p>
        </p:txBody>
      </p:sp>
      <p:sp>
        <p:nvSpPr>
          <p:cNvPr id="2" name="Oval 1"/>
          <p:cNvSpPr/>
          <p:nvPr/>
        </p:nvSpPr>
        <p:spPr>
          <a:xfrm>
            <a:off x="7125722" y="5729112"/>
            <a:ext cx="1863534" cy="611481"/>
          </a:xfrm>
          <a:prstGeom prst="ellipse">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6"/>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0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09" grpId="0"/>
      <p:bldP spid="111" grpId="0"/>
      <p:bldP spid="112" grpId="0"/>
      <p:bldP spid="120" grpId="0"/>
      <p:bldP spid="123" grpId="0"/>
      <p:bldP spid="125" grpId="0"/>
      <p:bldP spid="2" grpId="0" animBg="1"/>
      <p:bldP spid="2"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1.8|0.6"/>
</p:tagLst>
</file>

<file path=ppt/tags/tag10.xml><?xml version="1.0" encoding="utf-8"?>
<p:tagLst xmlns:a="http://schemas.openxmlformats.org/drawingml/2006/main" xmlns:r="http://schemas.openxmlformats.org/officeDocument/2006/relationships" xmlns:p="http://schemas.openxmlformats.org/presentationml/2006/main">
  <p:tag name="TIMING" val="|0|0.2|0.2|0.2|0.2|0.2"/>
</p:tagLst>
</file>

<file path=ppt/tags/tag11.xml><?xml version="1.0" encoding="utf-8"?>
<p:tagLst xmlns:a="http://schemas.openxmlformats.org/drawingml/2006/main" xmlns:r="http://schemas.openxmlformats.org/officeDocument/2006/relationships" xmlns:p="http://schemas.openxmlformats.org/presentationml/2006/main">
  <p:tag name="TIMING" val="|0.1|0.2|0.2"/>
</p:tagLst>
</file>

<file path=ppt/tags/tag12.xml><?xml version="1.0" encoding="utf-8"?>
<p:tagLst xmlns:a="http://schemas.openxmlformats.org/drawingml/2006/main" xmlns:r="http://schemas.openxmlformats.org/officeDocument/2006/relationships" xmlns:p="http://schemas.openxmlformats.org/presentationml/2006/main">
  <p:tag name="TIMING" val="|0|0.2|0.2|0.2|0.2|0.2|0.2|0.2|0.2|0.2|0.2|0.2|0.2|0.2|0.2|0.2|0.2|0.2"/>
</p:tagLst>
</file>

<file path=ppt/tags/tag13.xml><?xml version="1.0" encoding="utf-8"?>
<p:tagLst xmlns:a="http://schemas.openxmlformats.org/drawingml/2006/main" xmlns:r="http://schemas.openxmlformats.org/officeDocument/2006/relationships" xmlns:p="http://schemas.openxmlformats.org/presentationml/2006/main">
  <p:tag name="TIMING" val="|0.2|0.7"/>
</p:tagLst>
</file>

<file path=ppt/tags/tag14.xml><?xml version="1.0" encoding="utf-8"?>
<p:tagLst xmlns:a="http://schemas.openxmlformats.org/drawingml/2006/main" xmlns:r="http://schemas.openxmlformats.org/officeDocument/2006/relationships" xmlns:p="http://schemas.openxmlformats.org/presentationml/2006/main">
  <p:tag name="TIMING" val="|0|0.1|0.2|0.2|1.2|0.2|0.2|0.2"/>
</p:tagLst>
</file>

<file path=ppt/tags/tag15.xml><?xml version="1.0" encoding="utf-8"?>
<p:tagLst xmlns:a="http://schemas.openxmlformats.org/drawingml/2006/main" xmlns:r="http://schemas.openxmlformats.org/officeDocument/2006/relationships" xmlns:p="http://schemas.openxmlformats.org/presentationml/2006/main">
  <p:tag name="TIMING" val="|0.2|0.2|0.2|0.2|0.2|0.2"/>
</p:tagLst>
</file>

<file path=ppt/tags/tag16.xml><?xml version="1.0" encoding="utf-8"?>
<p:tagLst xmlns:a="http://schemas.openxmlformats.org/drawingml/2006/main" xmlns:r="http://schemas.openxmlformats.org/officeDocument/2006/relationships" xmlns:p="http://schemas.openxmlformats.org/presentationml/2006/main">
  <p:tag name="TIMING" val="|0.1|0.3|0.6|0.2|0.2|0.2|0.2|0.2|0.2|0.2|0.2|0.2|0.2|0.2|0.2"/>
</p:tagLst>
</file>

<file path=ppt/tags/tag17.xml><?xml version="1.0" encoding="utf-8"?>
<p:tagLst xmlns:a="http://schemas.openxmlformats.org/drawingml/2006/main" xmlns:r="http://schemas.openxmlformats.org/officeDocument/2006/relationships" xmlns:p="http://schemas.openxmlformats.org/presentationml/2006/main">
  <p:tag name="TIMING" val="|0|0.2|0.2|0.4|0.2|0.2"/>
</p:tagLst>
</file>

<file path=ppt/tags/tag18.xml><?xml version="1.0" encoding="utf-8"?>
<p:tagLst xmlns:a="http://schemas.openxmlformats.org/drawingml/2006/main" xmlns:r="http://schemas.openxmlformats.org/officeDocument/2006/relationships" xmlns:p="http://schemas.openxmlformats.org/presentationml/2006/main">
  <p:tag name="TIMING" val="|0.2|0.1|0.2|0.3|0.2|0.1|0.1"/>
</p:tagLst>
</file>

<file path=ppt/tags/tag19.xml><?xml version="1.0" encoding="utf-8"?>
<p:tagLst xmlns:a="http://schemas.openxmlformats.org/drawingml/2006/main" xmlns:r="http://schemas.openxmlformats.org/officeDocument/2006/relationships" xmlns:p="http://schemas.openxmlformats.org/presentationml/2006/main">
  <p:tag name="TIMING" val="|0.1|0.2|0.1|0.2|0.2|0.1|0.2|0.2|0.2|0.2|0.4|0.1|0.1|2.2|0.1|2.2|0.1|0.1"/>
</p:tagLst>
</file>

<file path=ppt/tags/tag2.xml><?xml version="1.0" encoding="utf-8"?>
<p:tagLst xmlns:a="http://schemas.openxmlformats.org/drawingml/2006/main" xmlns:r="http://schemas.openxmlformats.org/officeDocument/2006/relationships" xmlns:p="http://schemas.openxmlformats.org/presentationml/2006/main">
  <p:tag name="TIMING" val="|0|0.1|0.1|0.1|0.1"/>
</p:tagLst>
</file>

<file path=ppt/tags/tag20.xml><?xml version="1.0" encoding="utf-8"?>
<p:tagLst xmlns:a="http://schemas.openxmlformats.org/drawingml/2006/main" xmlns:r="http://schemas.openxmlformats.org/officeDocument/2006/relationships" xmlns:p="http://schemas.openxmlformats.org/presentationml/2006/main">
  <p:tag name="TIMING" val="|0|0.9|0.2|0.2"/>
</p:tagLst>
</file>

<file path=ppt/tags/tag21.xml><?xml version="1.0" encoding="utf-8"?>
<p:tagLst xmlns:a="http://schemas.openxmlformats.org/drawingml/2006/main" xmlns:r="http://schemas.openxmlformats.org/officeDocument/2006/relationships" xmlns:p="http://schemas.openxmlformats.org/presentationml/2006/main">
  <p:tag name="TIMING" val="|0.1|0.1"/>
</p:tagLst>
</file>

<file path=ppt/tags/tag22.xml><?xml version="1.0" encoding="utf-8"?>
<p:tagLst xmlns:a="http://schemas.openxmlformats.org/drawingml/2006/main" xmlns:r="http://schemas.openxmlformats.org/officeDocument/2006/relationships" xmlns:p="http://schemas.openxmlformats.org/presentationml/2006/main">
  <p:tag name="TIMING" val="|0.2|2.2|0.1|0.1|0.1|2.2|0.1|0.1|0.1|0.2|0.2|0.7"/>
</p:tagLst>
</file>

<file path=ppt/tags/tag23.xml><?xml version="1.0" encoding="utf-8"?>
<p:tagLst xmlns:a="http://schemas.openxmlformats.org/drawingml/2006/main" xmlns:r="http://schemas.openxmlformats.org/officeDocument/2006/relationships" xmlns:p="http://schemas.openxmlformats.org/presentationml/2006/main">
  <p:tag name="TIMING" val="|0.2|0.2|0.2"/>
</p:tagLst>
</file>

<file path=ppt/tags/tag24.xml><?xml version="1.0" encoding="utf-8"?>
<p:tagLst xmlns:a="http://schemas.openxmlformats.org/drawingml/2006/main" xmlns:r="http://schemas.openxmlformats.org/officeDocument/2006/relationships" xmlns:p="http://schemas.openxmlformats.org/presentationml/2006/main">
  <p:tag name="TIMING" val="|0.4|0.2|0.3|0.2|0.2|0.2|0.2"/>
</p:tagLst>
</file>

<file path=ppt/tags/tag25.xml><?xml version="1.0" encoding="utf-8"?>
<p:tagLst xmlns:a="http://schemas.openxmlformats.org/drawingml/2006/main" xmlns:r="http://schemas.openxmlformats.org/officeDocument/2006/relationships" xmlns:p="http://schemas.openxmlformats.org/presentationml/2006/main">
  <p:tag name="TIMING" val="|27.9|24.4|4.8|12.6|24.8|8.8|19.3|14.5|11.6|10.7"/>
</p:tagLst>
</file>

<file path=ppt/tags/tag26.xml><?xml version="1.0" encoding="utf-8"?>
<p:tagLst xmlns:a="http://schemas.openxmlformats.org/drawingml/2006/main" xmlns:r="http://schemas.openxmlformats.org/officeDocument/2006/relationships" xmlns:p="http://schemas.openxmlformats.org/presentationml/2006/main">
  <p:tag name="TIMING" val="|3.9|8.7|6.7|3.3|12.2|6.3|22.7"/>
</p:tagLst>
</file>

<file path=ppt/tags/tag27.xml><?xml version="1.0" encoding="utf-8"?>
<p:tagLst xmlns:a="http://schemas.openxmlformats.org/drawingml/2006/main" xmlns:r="http://schemas.openxmlformats.org/officeDocument/2006/relationships" xmlns:p="http://schemas.openxmlformats.org/presentationml/2006/main">
  <p:tag name="TIMING" val="|6.3|3.6|7.8|18.1|3.7"/>
</p:tagLst>
</file>

<file path=ppt/tags/tag28.xml><?xml version="1.0" encoding="utf-8"?>
<p:tagLst xmlns:a="http://schemas.openxmlformats.org/drawingml/2006/main" xmlns:r="http://schemas.openxmlformats.org/officeDocument/2006/relationships" xmlns:p="http://schemas.openxmlformats.org/presentationml/2006/main">
  <p:tag name="TIMING" val="|7.9|1.4|0.6"/>
</p:tagLst>
</file>

<file path=ppt/tags/tag29.xml><?xml version="1.0" encoding="utf-8"?>
<p:tagLst xmlns:a="http://schemas.openxmlformats.org/drawingml/2006/main" xmlns:r="http://schemas.openxmlformats.org/officeDocument/2006/relationships" xmlns:p="http://schemas.openxmlformats.org/presentationml/2006/main">
  <p:tag name="TIMING" val="|6.8|4.9|9.:|26.8|7.4"/>
</p:tagLst>
</file>

<file path=ppt/tags/tag3.xml><?xml version="1.0" encoding="utf-8"?>
<p:tagLst xmlns:a="http://schemas.openxmlformats.org/drawingml/2006/main" xmlns:r="http://schemas.openxmlformats.org/officeDocument/2006/relationships" xmlns:p="http://schemas.openxmlformats.org/presentationml/2006/main">
  <p:tag name="TIMING" val="|0|0.1|0.1|0.1|0.1"/>
</p:tagLst>
</file>

<file path=ppt/tags/tag30.xml><?xml version="1.0" encoding="utf-8"?>
<p:tagLst xmlns:a="http://schemas.openxmlformats.org/drawingml/2006/main" xmlns:r="http://schemas.openxmlformats.org/officeDocument/2006/relationships" xmlns:p="http://schemas.openxmlformats.org/presentationml/2006/main">
  <p:tag name="TIMING" val="|2.6|8.9|2.5|11|8.8|10.1"/>
</p:tagLst>
</file>

<file path=ppt/tags/tag31.xml><?xml version="1.0" encoding="utf-8"?>
<p:tagLst xmlns:a="http://schemas.openxmlformats.org/drawingml/2006/main" xmlns:r="http://schemas.openxmlformats.org/officeDocument/2006/relationships" xmlns:p="http://schemas.openxmlformats.org/presentationml/2006/main">
  <p:tag name="TIMING" val="|5.1|9.:|3.6|9.9|5.7|4.2|10.5|13.7"/>
</p:tagLst>
</file>

<file path=ppt/tags/tag32.xml><?xml version="1.0" encoding="utf-8"?>
<p:tagLst xmlns:a="http://schemas.openxmlformats.org/drawingml/2006/main" xmlns:r="http://schemas.openxmlformats.org/officeDocument/2006/relationships" xmlns:p="http://schemas.openxmlformats.org/presentationml/2006/main">
  <p:tag name="TIMING" val="|1.3|6.2|12.5"/>
</p:tagLst>
</file>

<file path=ppt/tags/tag33.xml><?xml version="1.0" encoding="utf-8"?>
<p:tagLst xmlns:a="http://schemas.openxmlformats.org/drawingml/2006/main" xmlns:r="http://schemas.openxmlformats.org/officeDocument/2006/relationships" xmlns:p="http://schemas.openxmlformats.org/presentationml/2006/main">
  <p:tag name="TIMING" val="|27.5|6.5|29.6|4.4|3"/>
</p:tagLst>
</file>

<file path=ppt/tags/tag34.xml><?xml version="1.0" encoding="utf-8"?>
<p:tagLst xmlns:a="http://schemas.openxmlformats.org/drawingml/2006/main" xmlns:r="http://schemas.openxmlformats.org/officeDocument/2006/relationships" xmlns:p="http://schemas.openxmlformats.org/presentationml/2006/main">
  <p:tag name="TIMING" val="|21.1|8.3|11.7|1|4.2|7.1|4.7|7.4|25.:"/>
</p:tagLst>
</file>

<file path=ppt/tags/tag35.xml><?xml version="1.0" encoding="utf-8"?>
<p:tagLst xmlns:a="http://schemas.openxmlformats.org/drawingml/2006/main" xmlns:r="http://schemas.openxmlformats.org/officeDocument/2006/relationships" xmlns:p="http://schemas.openxmlformats.org/presentationml/2006/main">
  <p:tag name="TIMING" val="|84.3|2.:|17.4|11.8|23.2"/>
</p:tagLst>
</file>

<file path=ppt/tags/tag36.xml><?xml version="1.0" encoding="utf-8"?>
<p:tagLst xmlns:a="http://schemas.openxmlformats.org/drawingml/2006/main" xmlns:r="http://schemas.openxmlformats.org/officeDocument/2006/relationships" xmlns:p="http://schemas.openxmlformats.org/presentationml/2006/main">
  <p:tag name="TIMING" val="|5.8|4.3|5.1|8.4|6.3|4.8|3.3|8.3|10.6"/>
</p:tagLst>
</file>

<file path=ppt/tags/tag37.xml><?xml version="1.0" encoding="utf-8"?>
<p:tagLst xmlns:a="http://schemas.openxmlformats.org/drawingml/2006/main" xmlns:r="http://schemas.openxmlformats.org/officeDocument/2006/relationships" xmlns:p="http://schemas.openxmlformats.org/presentationml/2006/main">
  <p:tag name="TIMING" val="|12.:|10.9|7.7|8.3|10.1|13.5|14.8"/>
</p:tagLst>
</file>

<file path=ppt/tags/tag38.xml><?xml version="1.0" encoding="utf-8"?>
<p:tagLst xmlns:a="http://schemas.openxmlformats.org/drawingml/2006/main" xmlns:r="http://schemas.openxmlformats.org/officeDocument/2006/relationships" xmlns:p="http://schemas.openxmlformats.org/presentationml/2006/main">
  <p:tag name="TIMING" val="|8.3|25.1|10.4"/>
</p:tagLst>
</file>

<file path=ppt/tags/tag39.xml><?xml version="1.0" encoding="utf-8"?>
<p:tagLst xmlns:a="http://schemas.openxmlformats.org/drawingml/2006/main" xmlns:r="http://schemas.openxmlformats.org/officeDocument/2006/relationships" xmlns:p="http://schemas.openxmlformats.org/presentationml/2006/main">
  <p:tag name="TIMING" val="|11.7|3.3|10.1|18.4|1.6"/>
</p:tagLst>
</file>

<file path=ppt/tags/tag4.xml><?xml version="1.0" encoding="utf-8"?>
<p:tagLst xmlns:a="http://schemas.openxmlformats.org/drawingml/2006/main" xmlns:r="http://schemas.openxmlformats.org/officeDocument/2006/relationships" xmlns:p="http://schemas.openxmlformats.org/presentationml/2006/main">
  <p:tag name="TIMING" val="|0|0.2|0.2|0.2|0.2|1.1|2.1|0.2|0.2|0.2|0.1|0.2|0.2|0.2|0.2|0.2"/>
</p:tagLst>
</file>

<file path=ppt/tags/tag40.xml><?xml version="1.0" encoding="utf-8"?>
<p:tagLst xmlns:a="http://schemas.openxmlformats.org/drawingml/2006/main" xmlns:r="http://schemas.openxmlformats.org/officeDocument/2006/relationships" xmlns:p="http://schemas.openxmlformats.org/presentationml/2006/main">
  <p:tag name="TIMING" val="|9.2|6.7|0.9|8.4|7|3|11.8|7.3"/>
</p:tagLst>
</file>

<file path=ppt/tags/tag5.xml><?xml version="1.0" encoding="utf-8"?>
<p:tagLst xmlns:a="http://schemas.openxmlformats.org/drawingml/2006/main" xmlns:r="http://schemas.openxmlformats.org/officeDocument/2006/relationships" xmlns:p="http://schemas.openxmlformats.org/presentationml/2006/main">
  <p:tag name="TIMING" val="|0|0.1|0.1|0.1"/>
</p:tagLst>
</file>

<file path=ppt/tags/tag6.xml><?xml version="1.0" encoding="utf-8"?>
<p:tagLst xmlns:a="http://schemas.openxmlformats.org/drawingml/2006/main" xmlns:r="http://schemas.openxmlformats.org/officeDocument/2006/relationships" xmlns:p="http://schemas.openxmlformats.org/presentationml/2006/main">
  <p:tag name="TIMING" val="|0|0.1|0.1|0.1|0.1|0.1|0.2|0.1|0.9|0.2|0.2|0.2"/>
</p:tagLst>
</file>

<file path=ppt/tags/tag7.xml><?xml version="1.0" encoding="utf-8"?>
<p:tagLst xmlns:a="http://schemas.openxmlformats.org/drawingml/2006/main" xmlns:r="http://schemas.openxmlformats.org/officeDocument/2006/relationships" xmlns:p="http://schemas.openxmlformats.org/presentationml/2006/main">
  <p:tag name="TIMING" val="|0.1|0.2|0.2|0.1|0.2|0.2|0.2|0.2|0.1|0.2|0.2|0.1"/>
</p:tagLst>
</file>

<file path=ppt/tags/tag8.xml><?xml version="1.0" encoding="utf-8"?>
<p:tagLst xmlns:a="http://schemas.openxmlformats.org/drawingml/2006/main" xmlns:r="http://schemas.openxmlformats.org/officeDocument/2006/relationships" xmlns:p="http://schemas.openxmlformats.org/presentationml/2006/main">
  <p:tag name="TIMING" val="|0|0.9|0.2|0.2|0.2|0.2|0.2|0.2"/>
</p:tagLst>
</file>

<file path=ppt/tags/tag9.xml><?xml version="1.0" encoding="utf-8"?>
<p:tagLst xmlns:a="http://schemas.openxmlformats.org/drawingml/2006/main" xmlns:r="http://schemas.openxmlformats.org/officeDocument/2006/relationships" xmlns:p="http://schemas.openxmlformats.org/presentationml/2006/main">
  <p:tag name="TIMING" val="|0.1|0.2|0.2|0.2|0.2|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12122</TotalTime>
  <Words>14942</Words>
  <Application>Microsoft Macintosh PowerPoint</Application>
  <PresentationFormat>On-screen Show (4:3)</PresentationFormat>
  <Paragraphs>1321</Paragraphs>
  <Slides>52</Slides>
  <Notes>52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Irreducible representations of C3v</vt:lpstr>
      <vt:lpstr>Electronic configurations of the NV center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Bates College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Lilian Childress</dc:creator>
  <cp:keywords/>
  <dc:description/>
  <cp:lastModifiedBy>Lilian Childress</cp:lastModifiedBy>
  <cp:revision>184</cp:revision>
  <dcterms:created xsi:type="dcterms:W3CDTF">2015-07-25T17:37:48Z</dcterms:created>
  <dcterms:modified xsi:type="dcterms:W3CDTF">2015-07-27T21:57:01Z</dcterms:modified>
  <cp:category/>
</cp:coreProperties>
</file>